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9" r:id="rId4"/>
    <p:sldId id="260" r:id="rId5"/>
    <p:sldId id="261" r:id="rId6"/>
    <p:sldId id="292" r:id="rId7"/>
    <p:sldId id="294" r:id="rId8"/>
    <p:sldId id="263" r:id="rId9"/>
    <p:sldId id="295" r:id="rId10"/>
    <p:sldId id="301" r:id="rId11"/>
    <p:sldId id="297" r:id="rId12"/>
    <p:sldId id="264" r:id="rId13"/>
    <p:sldId id="302" r:id="rId14"/>
    <p:sldId id="303" r:id="rId15"/>
    <p:sldId id="310" r:id="rId16"/>
    <p:sldId id="311" r:id="rId17"/>
    <p:sldId id="312" r:id="rId18"/>
    <p:sldId id="313" r:id="rId19"/>
    <p:sldId id="314" r:id="rId20"/>
    <p:sldId id="315" r:id="rId21"/>
    <p:sldId id="271" r:id="rId22"/>
    <p:sldId id="272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C1622"/>
    <a:srgbClr val="F6FEAC"/>
    <a:srgbClr val="FEF4DA"/>
    <a:srgbClr val="1B3049"/>
    <a:srgbClr val="396499"/>
    <a:srgbClr val="274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2D59-7E2E-48F9-9C7A-D63071C89EC1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DE7E-C91A-40C5-8328-45C5BF090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1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1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1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43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28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53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D77-97BA-463E-8134-2A9FEB28893E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56CF-8C71-4B00-80B8-2471180B4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3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7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0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8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89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09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5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95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7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2C6A-6B4A-406F-84C3-512DFE9ECC29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9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MvZuMvHsC2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yjZQqnaZm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14" t="15101" r="4307" b="20397"/>
          <a:stretch/>
        </p:blipFill>
        <p:spPr bwMode="auto">
          <a:xfrm>
            <a:off x="8903" y="111827"/>
            <a:ext cx="9133805" cy="590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3568" y="1988840"/>
            <a:ext cx="7776864" cy="2448272"/>
          </a:xfrm>
          <a:prstGeom prst="rect">
            <a:avLst/>
          </a:prstGeom>
          <a:solidFill>
            <a:srgbClr val="0C1622">
              <a:alpha val="80000"/>
            </a:srgbClr>
          </a:solidFill>
          <a:ln>
            <a:solidFill>
              <a:srgbClr val="F6F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45070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從追劇看</a:t>
            </a:r>
            <a:r>
              <a:rPr lang="en-US" altLang="zh-TW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商業經營型態</a:t>
            </a:r>
            <a:endParaRPr lang="zh-TW" altLang="en-US" sz="6600" b="1" dirty="0">
              <a:solidFill>
                <a:schemeClr val="bg1"/>
              </a:solidFill>
              <a:effectLst>
                <a:outerShdw blurRad="50800" dist="38100" sx="78000" sy="780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6095473"/>
            <a:ext cx="9144000" cy="762527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搭配泰宇出版 商業概論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Chapter4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的經營型態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4-2-2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無店舖經營型態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90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（一）多層次傳銷的定義</a:t>
            </a:r>
          </a:p>
        </p:txBody>
      </p:sp>
      <p:sp>
        <p:nvSpPr>
          <p:cNvPr id="7" name="矩形 6"/>
          <p:cNvSpPr/>
          <p:nvPr/>
        </p:nvSpPr>
        <p:spPr>
          <a:xfrm>
            <a:off x="1043608" y="1333396"/>
            <a:ext cx="681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特性</a:t>
            </a:r>
            <a:endParaRPr lang="en-US" altLang="zh-TW" sz="2800" b="1" kern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78" y="1839186"/>
            <a:ext cx="7255533" cy="44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向右箭號 9"/>
          <p:cNvSpPr/>
          <p:nvPr/>
        </p:nvSpPr>
        <p:spPr>
          <a:xfrm rot="16200000">
            <a:off x="3957516" y="6508291"/>
            <a:ext cx="241245" cy="1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48651" y="6417664"/>
            <a:ext cx="4571206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層次傳銷示意圖</a:t>
            </a:r>
          </a:p>
        </p:txBody>
      </p:sp>
    </p:spTree>
    <p:extLst>
      <p:ext uri="{BB962C8B-B14F-4D97-AF65-F5344CB8AC3E}">
        <p14:creationId xmlns:p14="http://schemas.microsoft.com/office/powerpoint/2010/main" val="2602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（一）多層次傳銷的定義</a:t>
            </a:r>
          </a:p>
        </p:txBody>
      </p:sp>
      <p:sp>
        <p:nvSpPr>
          <p:cNvPr id="7" name="矩形 6"/>
          <p:cNvSpPr/>
          <p:nvPr/>
        </p:nvSpPr>
        <p:spPr>
          <a:xfrm>
            <a:off x="1360741" y="1600932"/>
            <a:ext cx="681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特性</a:t>
            </a:r>
            <a:endParaRPr lang="en-US" altLang="zh-TW" sz="2800" b="1" kern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3" y="2347133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低資金創業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傳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銷商無須繳費或僅交小額資料費用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     自主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很高， 可以</a:t>
            </a:r>
            <a:r>
              <a:rPr lang="zh-TW" altLang="en-US" sz="2800" b="1" u="sng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兼差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方式經營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vl="0">
              <a:lnSpc>
                <a:spcPts val="4000"/>
              </a:lnSpc>
            </a:pP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2) 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低成本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經營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      傳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銷商與企業間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無僱用關係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，可讓</a:t>
            </a:r>
            <a:endParaRPr lang="en-US" altLang="zh-TW" sz="28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     企業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節省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薪資、退休金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等負擔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kern="1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63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-27386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942"/>
            <a:ext cx="9144000" cy="796950"/>
          </a:xfrm>
        </p:spPr>
        <p:txBody>
          <a:bodyPr>
            <a:normAutofit/>
          </a:bodyPr>
          <a:lstStyle/>
          <a:p>
            <a:r>
              <a:rPr lang="en-US" altLang="zh-TW" sz="3600" b="1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600" b="1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多層次傳銷與老鼠會的分別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7452"/>
              </p:ext>
            </p:extLst>
          </p:nvPr>
        </p:nvGraphicFramePr>
        <p:xfrm>
          <a:off x="230050" y="1352808"/>
          <a:ext cx="8662430" cy="53165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54482"/>
                <a:gridCol w="3616091"/>
                <a:gridCol w="3191857"/>
              </a:tblGrid>
              <a:tr h="1096671">
                <a:tc>
                  <a:txBody>
                    <a:bodyPr/>
                    <a:lstStyle/>
                    <a:p>
                      <a:pPr marL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比較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0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正當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的多層次傳銷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正當的多層次傳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</a:t>
                      </a:r>
                      <a:endParaRPr lang="en-US" altLang="zh-TW" sz="2400" b="1" kern="0" spc="75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老鼠會）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268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</a:t>
                      </a:r>
                      <a:r>
                        <a:rPr lang="zh-TW" altLang="en-US" sz="2400" b="1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    </a:t>
                      </a:r>
                      <a:r>
                        <a:rPr lang="zh-TW" altLang="en-US" sz="24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加入條件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35" algn="ctr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sz="2400" b="1" u="none" kern="0" spc="19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無須</a:t>
                      </a:r>
                      <a:r>
                        <a:rPr lang="zh-TW" sz="2400" b="1" u="none" kern="0" spc="19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繳</a:t>
                      </a:r>
                      <a:r>
                        <a:rPr lang="zh-TW" sz="2400" b="1" u="none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費</a:t>
                      </a:r>
                      <a:r>
                        <a:rPr lang="zh-TW" sz="2400" kern="0" spc="19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</a:t>
                      </a:r>
                      <a:r>
                        <a:rPr lang="zh-TW" sz="2400" kern="0" spc="19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僅繳交</a:t>
                      </a:r>
                      <a:r>
                        <a:rPr lang="zh-TW" sz="2400" kern="0" spc="19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小額</a:t>
                      </a:r>
                      <a:endParaRPr lang="en-US" altLang="zh-TW" sz="2400" kern="0" spc="19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70485" marR="635" algn="ctr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sz="2400" kern="0" spc="19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資料</a:t>
                      </a:r>
                      <a:r>
                        <a:rPr lang="zh-TW" sz="2400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費</a:t>
                      </a:r>
                      <a:r>
                        <a:rPr lang="zh-TW" sz="2400" kern="0" spc="5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用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，且無須訂貨。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4765" algn="ctr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須</a:t>
                      </a:r>
                      <a:r>
                        <a:rPr lang="zh-TW" sz="2400" b="1" kern="0" spc="-1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繳</a:t>
                      </a: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交</a:t>
                      </a:r>
                      <a:r>
                        <a:rPr lang="zh-TW" sz="2400" b="1" u="none" kern="0" spc="19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高額入會費</a:t>
                      </a:r>
                      <a:r>
                        <a:rPr lang="zh-TW" sz="2400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或購</a:t>
                      </a:r>
                      <a:r>
                        <a:rPr lang="zh-TW" sz="2400" kern="0" spc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相</a:t>
                      </a:r>
                      <a:r>
                        <a:rPr lang="zh-TW" sz="2400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當金</a:t>
                      </a:r>
                      <a:r>
                        <a:rPr lang="zh-TW" sz="2400" kern="0" spc="5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的商品。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821626">
                <a:tc>
                  <a:txBody>
                    <a:bodyPr/>
                    <a:lstStyle/>
                    <a:p>
                      <a:pPr marL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商品價格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訂價</a:t>
                      </a:r>
                      <a:r>
                        <a:rPr lang="zh-TW" sz="2400" b="1" u="none" kern="0" spc="19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合理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，具有市場競爭力。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訂價</a:t>
                      </a:r>
                      <a:r>
                        <a:rPr lang="zh-TW" sz="2400" b="1" u="none" kern="0" spc="19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偏高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或價值很難確定。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832845">
                <a:tc>
                  <a:txBody>
                    <a:bodyPr/>
                    <a:lstStyle/>
                    <a:p>
                      <a:pPr marL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商品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保證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滿意保證或責任保險。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滿意保證或責任保險。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90630">
                <a:tc>
                  <a:txBody>
                    <a:bodyPr/>
                    <a:lstStyle/>
                    <a:p>
                      <a:pPr marL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品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退貨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3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可接受一定期間內的</a:t>
                      </a:r>
                      <a:r>
                        <a:rPr lang="zh-TW" sz="2300" u="none" kern="0" spc="19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無因退貨</a:t>
                      </a:r>
                      <a:r>
                        <a:rPr lang="zh-TW" sz="23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zh-TW" sz="23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u="none" kern="0" spc="19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無法退貨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或退貨條件嚴苛。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-27386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942"/>
            <a:ext cx="9144000" cy="796950"/>
          </a:xfrm>
        </p:spPr>
        <p:txBody>
          <a:bodyPr>
            <a:normAutofit/>
          </a:bodyPr>
          <a:lstStyle/>
          <a:p>
            <a:r>
              <a:rPr lang="en-US" altLang="zh-TW" sz="3600" b="1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600" b="1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多層次傳銷與老鼠會的分別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43042"/>
              </p:ext>
            </p:extLst>
          </p:nvPr>
        </p:nvGraphicFramePr>
        <p:xfrm>
          <a:off x="107504" y="1412776"/>
          <a:ext cx="8713016" cy="480808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72367"/>
                <a:gridCol w="3389660"/>
                <a:gridCol w="3350989"/>
              </a:tblGrid>
              <a:tr h="1096671">
                <a:tc>
                  <a:txBody>
                    <a:bodyPr/>
                    <a:lstStyle/>
                    <a:p>
                      <a:pPr marL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比較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0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正當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的多層次傳銷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正當的多層次傳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</a:t>
                      </a:r>
                      <a:endParaRPr lang="en-US" altLang="zh-TW" sz="2400" b="1" kern="0" spc="75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914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老鼠會）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239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傳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</a:t>
                      </a:r>
                      <a:endParaRPr lang="en-US" altLang="zh-TW" sz="2400" b="1" kern="0" spc="75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利潤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來源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4765" algn="l">
                        <a:lnSpc>
                          <a:spcPct val="15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</a:t>
                      </a:r>
                      <a:r>
                        <a:rPr lang="zh-TW" sz="2400" b="1" u="none" kern="0" spc="19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零售利潤</a:t>
                      </a:r>
                      <a:r>
                        <a:rPr lang="zh-TW" sz="2400" kern="0" spc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及</a:t>
                      </a:r>
                      <a:r>
                        <a:rPr lang="zh-TW" sz="2400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與</a:t>
                      </a:r>
                      <a:r>
                        <a:rPr lang="zh-TW" sz="2400" b="1" kern="0" spc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</a:t>
                      </a: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線</a:t>
                      </a:r>
                      <a:r>
                        <a:rPr lang="zh-TW" sz="2400" b="1" kern="0" spc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傳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</a:t>
                      </a:r>
                      <a:r>
                        <a:rPr lang="zh-TW" sz="2400" b="1" kern="0" spc="-1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</a:t>
                      </a: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間的</a:t>
                      </a:r>
                      <a:r>
                        <a:rPr lang="zh-TW" sz="2400" b="1" kern="0" spc="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佣金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或獎金為主。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r>
                        <a:rPr lang="zh-TW" sz="2400" kern="0" spc="5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介紹他人加入</a:t>
                      </a:r>
                      <a:r>
                        <a:rPr lang="zh-TW" sz="2400" kern="0" spc="-9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抽取</a:t>
                      </a:r>
                      <a:r>
                        <a:rPr lang="zh-TW" sz="2400" u="none" kern="0" spc="19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佣金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為主。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019069">
                <a:tc>
                  <a:txBody>
                    <a:bodyPr/>
                    <a:lstStyle/>
                    <a:p>
                      <a:pPr marL="2057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公司</a:t>
                      </a:r>
                      <a:endParaRPr lang="en-US" altLang="zh-TW" sz="2400" b="1" kern="0" spc="75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057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利潤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來源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整體傳銷商的</a:t>
                      </a:r>
                      <a:r>
                        <a:rPr lang="zh-TW" sz="2400" u="none" kern="0" spc="19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零售業績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靠最底層新入會員之</a:t>
                      </a:r>
                      <a:r>
                        <a:rPr lang="zh-TW" sz="2400" b="1" u="none" kern="0" spc="19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會費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1025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en-US" altLang="zh-TW" sz="2400" b="1" kern="0" spc="7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公司</a:t>
                      </a:r>
                      <a:endParaRPr lang="en-US" altLang="zh-TW" sz="2400" b="1" kern="0" spc="75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0" spc="7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經營</a:t>
                      </a:r>
                      <a:r>
                        <a:rPr lang="zh-TW" sz="2400" b="1" kern="0" spc="7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理念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11430" algn="l">
                        <a:lnSpc>
                          <a:spcPct val="15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0" spc="105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長期提供</a:t>
                      </a:r>
                      <a:r>
                        <a:rPr lang="zh-TW" sz="2400" u="none" kern="0" spc="19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優良商品</a:t>
                      </a:r>
                      <a:r>
                        <a:rPr lang="zh-TW" sz="2400" kern="0" spc="105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，並滿足</a:t>
                      </a:r>
                      <a:r>
                        <a:rPr lang="zh-TW" sz="2400" kern="0" spc="105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消</a:t>
                      </a:r>
                      <a:r>
                        <a:rPr lang="zh-TW" sz="2400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費</a:t>
                      </a:r>
                      <a:r>
                        <a:rPr lang="zh-TW" sz="2400" kern="0" spc="5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者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需求。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spc="5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短期</a:t>
                      </a:r>
                      <a:r>
                        <a:rPr lang="zh-TW" sz="2400" b="1" kern="0" spc="5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詐取暴利</a:t>
                      </a:r>
                      <a:r>
                        <a:rPr lang="zh-TW" sz="2400" kern="0" spc="5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、賺飽就跑。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1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三、直效行銷</a:t>
            </a:r>
          </a:p>
        </p:txBody>
      </p:sp>
      <p:sp>
        <p:nvSpPr>
          <p:cNvPr id="13" name="矩形 12"/>
          <p:cNvSpPr/>
          <p:nvPr/>
        </p:nvSpPr>
        <p:spPr>
          <a:xfrm>
            <a:off x="361887" y="1416966"/>
            <a:ext cx="7046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直效行銷是指透過各種媒體（如電視、廣播、型錄、網路等），在消費者</a:t>
            </a:r>
            <a:r>
              <a:rPr lang="zh-TW" altLang="en-US" sz="2800" b="1" u="sng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未能檢視</a:t>
            </a:r>
            <a:r>
              <a:rPr lang="zh-TW" altLang="en-US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實體商品之前，所進行的一種銷售方式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kern="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661101" y="3775084"/>
            <a:ext cx="2858653" cy="853285"/>
            <a:chOff x="537080" y="3978646"/>
            <a:chExt cx="2859149" cy="711466"/>
          </a:xfrm>
        </p:grpSpPr>
        <p:sp>
          <p:nvSpPr>
            <p:cNvPr id="23" name="圓角矩形 22"/>
            <p:cNvSpPr/>
            <p:nvPr/>
          </p:nvSpPr>
          <p:spPr>
            <a:xfrm>
              <a:off x="537080" y="3978646"/>
              <a:ext cx="2859149" cy="7114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80120" y="4100383"/>
              <a:ext cx="2677801" cy="384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kern="2600" dirty="0"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400" b="1" kern="2600" dirty="0"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2400" b="1" kern="2600" dirty="0"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</a:rPr>
                <a:t>郵購、型錄購物</a:t>
              </a:r>
              <a:endParaRPr lang="zh-TW" altLang="en-US" sz="4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646426" y="4755961"/>
            <a:ext cx="2704630" cy="853285"/>
            <a:chOff x="2368576" y="3170687"/>
            <a:chExt cx="2705100" cy="711466"/>
          </a:xfrm>
        </p:grpSpPr>
        <p:sp>
          <p:nvSpPr>
            <p:cNvPr id="26" name="圓角矩形 25"/>
            <p:cNvSpPr/>
            <p:nvPr/>
          </p:nvSpPr>
          <p:spPr>
            <a:xfrm>
              <a:off x="2368576" y="3170687"/>
              <a:ext cx="2705100" cy="7114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868815" y="3292424"/>
              <a:ext cx="1677353" cy="384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sz="2400" b="1" kern="2600" dirty="0"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2400" b="1" kern="100" dirty="0">
                  <a:latin typeface="微軟正黑體" pitchFamily="34" charset="-120"/>
                  <a:ea typeface="微軟正黑體" pitchFamily="34" charset="-120"/>
                </a:rPr>
                <a:t>電視購物</a:t>
              </a:r>
              <a:endParaRPr lang="en-US" altLang="zh-TW" sz="2400" b="1" kern="1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668975" y="5759287"/>
            <a:ext cx="2704630" cy="853285"/>
            <a:chOff x="2525598" y="4805236"/>
            <a:chExt cx="2705100" cy="711466"/>
          </a:xfrm>
        </p:grpSpPr>
        <p:sp>
          <p:nvSpPr>
            <p:cNvPr id="29" name="圓角矩形 28"/>
            <p:cNvSpPr/>
            <p:nvPr/>
          </p:nvSpPr>
          <p:spPr>
            <a:xfrm>
              <a:off x="2525598" y="4805236"/>
              <a:ext cx="2705100" cy="7114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968687" y="4926973"/>
              <a:ext cx="1754311" cy="384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kern="2600" dirty="0"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400" b="1" kern="2600" dirty="0" smtClean="0"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2400" b="1" kern="2600" dirty="0" smtClean="0">
                  <a:latin typeface="微軟正黑體" pitchFamily="34" charset="-120"/>
                  <a:ea typeface="微軟正黑體" pitchFamily="34" charset="-120"/>
                  <a:cs typeface="Times New Roman" panose="02020603050405020304" pitchFamily="18" charset="0"/>
                </a:rPr>
                <a:t>網路</a:t>
              </a:r>
              <a:r>
                <a:rPr lang="zh-TW" altLang="en-US" sz="2400" b="1" kern="100" dirty="0" smtClean="0">
                  <a:latin typeface="微軟正黑體" pitchFamily="34" charset="-120"/>
                  <a:ea typeface="微軟正黑體" pitchFamily="34" charset="-120"/>
                </a:rPr>
                <a:t>購物</a:t>
              </a:r>
              <a:endParaRPr lang="zh-TW" altLang="en-US" sz="4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14" y="3853704"/>
            <a:ext cx="3355395" cy="30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三、直效行銷</a:t>
            </a:r>
          </a:p>
        </p:txBody>
      </p:sp>
      <p:sp>
        <p:nvSpPr>
          <p:cNvPr id="19" name="矩形 18"/>
          <p:cNvSpPr/>
          <p:nvPr/>
        </p:nvSpPr>
        <p:spPr>
          <a:xfrm>
            <a:off x="323217" y="1559733"/>
            <a:ext cx="704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kern="2600" dirty="0">
                <a:latin typeface="微軟正黑體" pitchFamily="34" charset="-120"/>
                <a:ea typeface="微軟正黑體" pitchFamily="34" charset="-120"/>
              </a:rPr>
              <a:t>郵購、型錄</a:t>
            </a:r>
            <a:r>
              <a:rPr lang="zh-TW" altLang="en-US" sz="3200" b="1" kern="2600" dirty="0" smtClean="0">
                <a:latin typeface="微軟正黑體" pitchFamily="34" charset="-120"/>
                <a:ea typeface="微軟正黑體" pitchFamily="34" charset="-120"/>
              </a:rPr>
              <a:t>購物</a:t>
            </a:r>
            <a:endParaRPr lang="en-US" altLang="zh-TW" sz="3200" b="1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2731" y="2949912"/>
            <a:ext cx="7349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altLang="zh-TW" sz="2600" b="1" kern="1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600" b="1" kern="100" dirty="0">
                <a:latin typeface="微軟正黑體" pitchFamily="34" charset="-120"/>
                <a:ea typeface="微軟正黑體" pitchFamily="34" charset="-120"/>
              </a:rPr>
              <a:t>郵購</a:t>
            </a:r>
            <a:endParaRPr lang="en-US" altLang="zh-TW" sz="2600" b="1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是指利用郵寄或專人送達的遞送方式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   所進行的商品交易。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396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08" y="3842370"/>
            <a:ext cx="3785852" cy="302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8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三、直效行銷</a:t>
            </a:r>
          </a:p>
        </p:txBody>
      </p:sp>
      <p:sp>
        <p:nvSpPr>
          <p:cNvPr id="19" name="矩形 18"/>
          <p:cNvSpPr/>
          <p:nvPr/>
        </p:nvSpPr>
        <p:spPr>
          <a:xfrm>
            <a:off x="323217" y="1559733"/>
            <a:ext cx="704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kern="2600" dirty="0">
                <a:latin typeface="微軟正黑體" pitchFamily="34" charset="-120"/>
                <a:ea typeface="微軟正黑體" pitchFamily="34" charset="-120"/>
              </a:rPr>
              <a:t>郵購、型錄</a:t>
            </a:r>
            <a:r>
              <a:rPr lang="zh-TW" altLang="en-US" sz="3200" b="1" kern="2600" dirty="0" smtClean="0">
                <a:latin typeface="微軟正黑體" pitchFamily="34" charset="-120"/>
                <a:ea typeface="微軟正黑體" pitchFamily="34" charset="-120"/>
              </a:rPr>
              <a:t>購物</a:t>
            </a:r>
            <a:endParaRPr lang="en-US" altLang="zh-TW" sz="3200" b="1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9924" y="2272699"/>
            <a:ext cx="7349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altLang="zh-TW" sz="2600" b="1" kern="1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600" b="1" kern="100" dirty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sz="2600" b="1" kern="100" dirty="0">
                <a:latin typeface="微軟正黑體" pitchFamily="34" charset="-120"/>
                <a:ea typeface="微軟正黑體" pitchFamily="34" charset="-120"/>
              </a:rPr>
              <a:t>型錄購物</a:t>
            </a:r>
            <a:endParaRPr lang="en-US" altLang="zh-TW" sz="2600" b="1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en-US" altLang="zh-TW" sz="2400" b="1" kern="1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是利用商品型錄所介紹的商品資訊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 與消費者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溝通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，以完成交易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  隨著雙薪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家庭與單身獨居人口愈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  愈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，型錄購物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會是一種便利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且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  節省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的購物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方式。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396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08" y="3842370"/>
            <a:ext cx="3785852" cy="302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三、直效行銷</a:t>
            </a:r>
          </a:p>
        </p:txBody>
      </p:sp>
      <p:sp>
        <p:nvSpPr>
          <p:cNvPr id="9" name="矩形 8"/>
          <p:cNvSpPr/>
          <p:nvPr/>
        </p:nvSpPr>
        <p:spPr>
          <a:xfrm>
            <a:off x="468990" y="1556792"/>
            <a:ext cx="704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電視購物</a:t>
            </a:r>
            <a:endParaRPr lang="en-US" altLang="zh-TW" sz="3200" b="1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9131" y="2562653"/>
            <a:ext cx="71372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是指讓消費者觀看展示商品的</a:t>
            </a:r>
            <a:r>
              <a:rPr lang="zh-TW" altLang="en-US" sz="2400" b="1" u="sng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電視節目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，然後</a:t>
            </a:r>
            <a:r>
              <a:rPr lang="zh-TW" altLang="en-US" sz="24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打 </a:t>
            </a:r>
            <a:endParaRPr lang="en-US" altLang="zh-TW" sz="2400" b="1" kern="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電話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訂購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，並提供專人服務及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送貨的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零售方式。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為了能長久經營電視購物，須提供完善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的售後服 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 務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，並妥善處理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消費者的抱怨。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1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三、直效行銷</a:t>
            </a:r>
          </a:p>
        </p:txBody>
      </p:sp>
      <p:sp>
        <p:nvSpPr>
          <p:cNvPr id="8" name="矩形 7"/>
          <p:cNvSpPr/>
          <p:nvPr/>
        </p:nvSpPr>
        <p:spPr>
          <a:xfrm>
            <a:off x="323217" y="1412776"/>
            <a:ext cx="704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kern="100" dirty="0">
                <a:latin typeface="微軟正黑體" pitchFamily="34" charset="-120"/>
                <a:ea typeface="微軟正黑體" pitchFamily="34" charset="-120"/>
              </a:rPr>
              <a:t>網路購物</a:t>
            </a:r>
            <a:endParaRPr lang="en-US" altLang="zh-TW" sz="3200" b="1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1994" y="2406613"/>
            <a:ext cx="734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kern="1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b="1" kern="100" dirty="0"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en-US" sz="2800" b="1" kern="100" dirty="0" smtClean="0">
                <a:latin typeface="微軟正黑體" pitchFamily="34" charset="-120"/>
                <a:ea typeface="微軟正黑體" pitchFamily="34" charset="-120"/>
              </a:rPr>
              <a:t>特性</a:t>
            </a:r>
          </a:p>
        </p:txBody>
      </p:sp>
      <p:sp>
        <p:nvSpPr>
          <p:cNvPr id="13" name="矩形 12"/>
          <p:cNvSpPr/>
          <p:nvPr/>
        </p:nvSpPr>
        <p:spPr>
          <a:xfrm>
            <a:off x="669924" y="3177631"/>
            <a:ext cx="477743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營運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成本低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500"/>
              </a:lnSpc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因此店家可藉此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降低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商品售價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 </a:t>
            </a:r>
            <a:r>
              <a:rPr lang="en-US" altLang="zh-TW" sz="2400" kern="1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kern="1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kern="1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提高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競爭力。</a:t>
            </a:r>
            <a:endParaRPr lang="zh-TW" altLang="en-US" kern="100" dirty="0">
              <a:latin typeface="Cambri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0883" y="5031705"/>
            <a:ext cx="631069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itchFamily="34" charset="0"/>
              <a:buChar char="•"/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無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時間與空間的限制與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障礙</a:t>
            </a:r>
            <a:r>
              <a:rPr lang="en-US" altLang="zh-TW" sz="2400" kern="1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kern="1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商店 </a:t>
            </a: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24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小時營業，沒有時間上的限制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，也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不必出門。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也沒有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地區性或國界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的限制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kern="1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54" y="2280861"/>
            <a:ext cx="3702348" cy="2348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5752568" y="4827679"/>
            <a:ext cx="4571206" cy="3691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PChome-24h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購物</a:t>
            </a:r>
          </a:p>
        </p:txBody>
      </p:sp>
      <p:sp>
        <p:nvSpPr>
          <p:cNvPr id="20" name="向右箭號 19"/>
          <p:cNvSpPr/>
          <p:nvPr/>
        </p:nvSpPr>
        <p:spPr>
          <a:xfrm rot="16200000">
            <a:off x="5547787" y="4922364"/>
            <a:ext cx="241245" cy="1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0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三、直效行銷</a:t>
            </a:r>
          </a:p>
        </p:txBody>
      </p:sp>
      <p:sp>
        <p:nvSpPr>
          <p:cNvPr id="8" name="矩形 7"/>
          <p:cNvSpPr/>
          <p:nvPr/>
        </p:nvSpPr>
        <p:spPr>
          <a:xfrm>
            <a:off x="323217" y="1412776"/>
            <a:ext cx="704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kern="100" dirty="0">
                <a:latin typeface="微軟正黑體" pitchFamily="34" charset="-120"/>
                <a:ea typeface="微軟正黑體" pitchFamily="34" charset="-120"/>
              </a:rPr>
              <a:t>網路購物</a:t>
            </a:r>
            <a:endParaRPr lang="en-US" altLang="zh-TW" sz="3200" b="1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9923" y="2239611"/>
            <a:ext cx="757966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itchFamily="34" charset="0"/>
              <a:buChar char="•"/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無展示空間的限制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500"/>
              </a:lnSpc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    在網路上展示商品，只須使用網頁的連結頁面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500"/>
              </a:lnSpc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就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可以將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多樣化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的商品呈現在消費者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面前。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69922" y="4072513"/>
            <a:ext cx="757966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消費者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擁有購物決策的高度自主權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500"/>
              </a:lnSpc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    消費者在瀏覽網頁進行商品比價與購買時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3500"/>
              </a:lnSpc>
            </a:pP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   對商品購買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的決定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，擁有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高度的</a:t>
            </a:r>
            <a:r>
              <a:rPr lang="zh-TW" altLang="en-US" sz="2400" b="1" u="sng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自主權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68201" y="6084119"/>
            <a:ext cx="6342582" cy="4402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Picture 3" descr="C:\Users\User\Desktop\04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5" y="5761495"/>
            <a:ext cx="776938" cy="9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908822" y="6047201"/>
            <a:ext cx="6305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行動網路「使用率高」</a:t>
            </a:r>
            <a:r>
              <a:rPr lang="en-US" altLang="zh-TW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剁手族不愛手機購物</a:t>
            </a:r>
            <a:r>
              <a:rPr lang="en-US" altLang="zh-TW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(3'27'')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矩形 31">
            <a:hlinkClick r:id="rId4"/>
          </p:cNvPr>
          <p:cNvSpPr/>
          <p:nvPr/>
        </p:nvSpPr>
        <p:spPr>
          <a:xfrm>
            <a:off x="153879" y="6001506"/>
            <a:ext cx="6699318" cy="4798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8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" y="0"/>
            <a:ext cx="4784997" cy="685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r="11362"/>
          <a:stretch/>
        </p:blipFill>
        <p:spPr>
          <a:xfrm>
            <a:off x="4793901" y="0"/>
            <a:ext cx="4350099" cy="6858000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-17813" y="836712"/>
            <a:ext cx="9161813" cy="1815989"/>
            <a:chOff x="-17810" y="3721596"/>
            <a:chExt cx="9161813" cy="1673094"/>
          </a:xfrm>
          <a:solidFill>
            <a:srgbClr val="000000">
              <a:alpha val="89804"/>
            </a:srgbClr>
          </a:solidFill>
        </p:grpSpPr>
        <p:sp>
          <p:nvSpPr>
            <p:cNvPr id="5" name="矩形 4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pFill/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97646" y="908720"/>
            <a:ext cx="89463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網路追劇正夯！</a:t>
            </a:r>
            <a:endParaRPr kumimoji="0" lang="zh-TW" altLang="en-US" sz="28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97645" y="1360406"/>
            <a:ext cx="88924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因為疫情，宅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在家追劇的人變多了！看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劇跟商業概論，又有什麼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關係？線上看劇算是商品的買賣嗎？提供線上影音的平台，又是如何經營的呢？</a:t>
            </a:r>
            <a:endParaRPr kumimoji="0" lang="en-US" altLang="zh-TW" sz="2400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27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三、直效行銷</a:t>
            </a:r>
          </a:p>
        </p:txBody>
      </p:sp>
      <p:sp>
        <p:nvSpPr>
          <p:cNvPr id="8" name="矩形 7"/>
          <p:cNvSpPr/>
          <p:nvPr/>
        </p:nvSpPr>
        <p:spPr>
          <a:xfrm>
            <a:off x="323217" y="1299760"/>
            <a:ext cx="7046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2800" b="1" kern="26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800" b="1" kern="2600" dirty="0">
                <a:latin typeface="微軟正黑體" pitchFamily="34" charset="-120"/>
                <a:ea typeface="微軟正黑體" pitchFamily="34" charset="-120"/>
              </a:rPr>
              <a:t>網路購物的商品種類</a:t>
            </a:r>
            <a:endParaRPr lang="en-US" altLang="zh-TW" sz="2800" b="1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923" y="2129437"/>
            <a:ext cx="7579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實體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商品：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如書籍、衣服、手機等。主要將商品影像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展示在網路上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9922" y="3610760"/>
            <a:ext cx="7579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數位化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商品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在網路上提供電子資料庫的檢索、音樂或影片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下載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、電腦軟體或應用程式的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下載更新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69921" y="5149950"/>
            <a:ext cx="7579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上服務商品：在網路上提供消費者的「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服</a:t>
            </a:r>
            <a:endParaRPr lang="en-US" altLang="zh-TW" sz="2400" b="1" kern="1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務」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，如代訂車票、機票、門票，網路下單買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</a:rPr>
              <a:t>賣股票、基金，房屋仲介等。</a:t>
            </a:r>
          </a:p>
        </p:txBody>
      </p:sp>
    </p:spTree>
    <p:extLst>
      <p:ext uri="{BB962C8B-B14F-4D97-AF65-F5344CB8AC3E}">
        <p14:creationId xmlns:p14="http://schemas.microsoft.com/office/powerpoint/2010/main" val="4061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64" b="196"/>
          <a:stretch/>
        </p:blipFill>
        <p:spPr>
          <a:xfrm>
            <a:off x="-4825" y="-1"/>
            <a:ext cx="9162727" cy="6858001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-72977" y="1484784"/>
            <a:ext cx="9198278" cy="4176464"/>
            <a:chOff x="-54275" y="3744456"/>
            <a:chExt cx="9198278" cy="1650234"/>
          </a:xfrm>
        </p:grpSpPr>
        <p:sp>
          <p:nvSpPr>
            <p:cNvPr id="12" name="矩形 11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-54275" y="4087294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02341" y="1630541"/>
            <a:ext cx="894635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6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課後複習</a:t>
            </a:r>
            <a:endParaRPr kumimoji="0" lang="zh-TW" altLang="en-US" sz="36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6"/>
          <p:cNvSpPr txBox="1">
            <a:spLocks noChangeArrowheads="1"/>
          </p:cNvSpPr>
          <p:nvPr/>
        </p:nvSpPr>
        <p:spPr bwMode="auto">
          <a:xfrm>
            <a:off x="130298" y="2600799"/>
            <a:ext cx="8892480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自動販賣的特色？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銷售是什麼？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層次傳銷跟老鼠會的差別？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我們常常聽到有人在談論「直銷」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那跟「直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效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行銷」一樣嗎？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20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" r="59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72977" y="1124744"/>
            <a:ext cx="9198278" cy="4608512"/>
            <a:chOff x="-54275" y="3744456"/>
            <a:chExt cx="9198278" cy="1650234"/>
          </a:xfrm>
        </p:grpSpPr>
        <p:sp>
          <p:nvSpPr>
            <p:cNvPr id="7" name="矩形 6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flipV="1">
              <a:off x="-54275" y="4087294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130298" y="2420888"/>
            <a:ext cx="8892480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訂閱</a:t>
            </a: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Netflix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，就可以看喜歡的影集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這種經營型態稱為？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網路購物的特性為？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如果從</a:t>
            </a: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Netflix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下載影片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應該要歸類到哪一種商品種類？</a:t>
            </a:r>
            <a:endParaRPr kumimoji="0" lang="zh-TW" altLang="en-US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211548" y="1342509"/>
            <a:ext cx="894635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6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課後複習</a:t>
            </a:r>
            <a:endParaRPr kumimoji="0" lang="zh-TW" altLang="en-US" sz="36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427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9" y="386503"/>
            <a:ext cx="9229497" cy="616530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42749" y="2268242"/>
            <a:ext cx="9161813" cy="2008973"/>
            <a:chOff x="-17810" y="3721596"/>
            <a:chExt cx="9161813" cy="1673094"/>
          </a:xfrm>
        </p:grpSpPr>
        <p:sp>
          <p:nvSpPr>
            <p:cNvPr id="7" name="矩形 6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2708920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  <a:r>
              <a:rPr lang="zh-TW" altLang="en-US" sz="44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店鋪經營</a:t>
            </a:r>
            <a:r>
              <a:rPr lang="zh-TW" altLang="en-US" sz="44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型態</a:t>
            </a:r>
            <a:endParaRPr lang="zh-TW" altLang="en-US" sz="4400" b="1" kern="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1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7813" y="-99392"/>
            <a:ext cx="9161813" cy="2008973"/>
            <a:chOff x="-17810" y="3721596"/>
            <a:chExt cx="9161813" cy="1673094"/>
          </a:xfrm>
        </p:grpSpPr>
        <p:sp>
          <p:nvSpPr>
            <p:cNvPr id="6" name="矩形 5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4936" y="341286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一、自動販賣</a:t>
            </a:r>
          </a:p>
        </p:txBody>
      </p:sp>
      <p:sp>
        <p:nvSpPr>
          <p:cNvPr id="9" name="直角三角形 8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748464" y="6570415"/>
            <a:ext cx="49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149</a:t>
            </a:r>
            <a:endParaRPr lang="zh-TW" altLang="en-US" sz="1400" b="1" dirty="0"/>
          </a:p>
        </p:txBody>
      </p:sp>
      <p:sp>
        <p:nvSpPr>
          <p:cNvPr id="11" name="矩形 10"/>
          <p:cNvSpPr/>
          <p:nvPr/>
        </p:nvSpPr>
        <p:spPr>
          <a:xfrm>
            <a:off x="532731" y="1632713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kern="1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6213" y="6087040"/>
            <a:ext cx="6781680" cy="4402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3" descr="C:\Users\User\Desktop\04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8" y="5764415"/>
            <a:ext cx="776938" cy="9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145882" y="6073136"/>
            <a:ext cx="6300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什麼都有、什麼都賣！ 日本自動販賣機</a:t>
            </a:r>
            <a:r>
              <a:rPr lang="en-US" altLang="zh-TW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94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狂</a:t>
            </a:r>
            <a:r>
              <a:rPr lang="en-US" altLang="zh-TW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(2'13'')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0171" y="1988840"/>
            <a:ext cx="3753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通常設置在</a:t>
            </a:r>
            <a:r>
              <a:rPr lang="zh-TW" altLang="en-US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人潮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</a:t>
            </a:r>
            <a:endParaRPr lang="en-US" altLang="zh-TW" sz="2800" b="1" kern="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zh-TW" altLang="en-US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購買率高</a:t>
            </a:r>
            <a:r>
              <a:rPr lang="zh-TW" altLang="en-US" sz="2800" b="1" kern="100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kern="100" dirty="0" smtClean="0">
                <a:latin typeface="微軟正黑體" pitchFamily="34" charset="-120"/>
                <a:ea typeface="微軟正黑體" pitchFamily="34" charset="-120"/>
              </a:rPr>
              <a:t>地方</a:t>
            </a:r>
            <a:endParaRPr lang="en-US" altLang="zh-TW" sz="2800" b="1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b="1" kern="100" dirty="0" smtClean="0"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en-US" altLang="zh-TW" sz="2800" b="1" kern="100" dirty="0" smtClean="0">
                <a:latin typeface="微軟正黑體" pitchFamily="34" charset="-120"/>
                <a:ea typeface="微軟正黑體" pitchFamily="34" charset="-120"/>
              </a:rPr>
              <a:t>24 </a:t>
            </a:r>
            <a:r>
              <a:rPr lang="zh-TW" altLang="en-US" sz="2800" b="1" kern="100" dirty="0"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lang="zh-TW" altLang="en-US" sz="2800" b="1" kern="100" dirty="0" smtClean="0">
                <a:latin typeface="微軟正黑體" pitchFamily="34" charset="-120"/>
                <a:ea typeface="微軟正黑體" pitchFamily="34" charset="-120"/>
              </a:rPr>
              <a:t>營業</a:t>
            </a:r>
            <a:endParaRPr lang="en-US" altLang="zh-TW" sz="2800" b="1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無須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僱用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店員</a:t>
            </a:r>
            <a:endParaRPr lang="en-US" altLang="zh-TW" sz="28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既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便利又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節省成本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30" y="2179882"/>
            <a:ext cx="4115470" cy="309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5637316" y="5121068"/>
            <a:ext cx="14995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自動販賣機</a:t>
            </a:r>
          </a:p>
        </p:txBody>
      </p:sp>
      <p:sp>
        <p:nvSpPr>
          <p:cNvPr id="18" name="向右箭號 17"/>
          <p:cNvSpPr/>
          <p:nvPr/>
        </p:nvSpPr>
        <p:spPr>
          <a:xfrm rot="16200000">
            <a:off x="5489933" y="5478446"/>
            <a:ext cx="220102" cy="13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hlinkClick r:id="rId4"/>
          </p:cNvPr>
          <p:cNvSpPr/>
          <p:nvPr/>
        </p:nvSpPr>
        <p:spPr>
          <a:xfrm>
            <a:off x="323216" y="6033258"/>
            <a:ext cx="7106047" cy="4798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9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7813" y="-99392"/>
            <a:ext cx="9161813" cy="2008973"/>
            <a:chOff x="-17810" y="3721596"/>
            <a:chExt cx="9161813" cy="1673094"/>
          </a:xfrm>
        </p:grpSpPr>
        <p:sp>
          <p:nvSpPr>
            <p:cNvPr id="12" name="矩形 11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24936" y="341286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二、人員銷售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4398137" y="3367803"/>
            <a:ext cx="2704630" cy="853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598274" y="3354902"/>
            <a:ext cx="2704630" cy="853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00292" y="2060623"/>
            <a:ext cx="7167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en-US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人與人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之間以面對面的方式，直接將商品或服務銷售給消費者，又稱為「</a:t>
            </a:r>
            <a:r>
              <a:rPr lang="zh-TW" altLang="en-US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直接銷售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包含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800" b="1" kern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kern="26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b="1" kern="26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800" b="1" kern="2600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kern="2600" dirty="0">
                <a:latin typeface="微軟正黑體" pitchFamily="34" charset="-120"/>
                <a:ea typeface="微軟正黑體" pitchFamily="34" charset="-120"/>
              </a:rPr>
              <a:t>多層次</a:t>
            </a:r>
            <a:r>
              <a:rPr lang="zh-TW" altLang="en-US" sz="2800" b="1" kern="2600" dirty="0" smtClean="0">
                <a:latin typeface="微軟正黑體" pitchFamily="34" charset="-120"/>
                <a:ea typeface="微軟正黑體" pitchFamily="34" charset="-120"/>
              </a:rPr>
              <a:t>傳銷</a:t>
            </a:r>
            <a:r>
              <a:rPr lang="zh-TW" altLang="en-US" sz="2800" b="1" kern="2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kern="26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800" b="1" kern="26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kern="2600" dirty="0" smtClean="0">
                <a:latin typeface="微軟正黑體" pitchFamily="34" charset="-120"/>
                <a:ea typeface="微軟正黑體" pitchFamily="34" charset="-120"/>
              </a:rPr>
              <a:t>直效行銷</a:t>
            </a:r>
            <a:endParaRPr lang="en-US" altLang="zh-TW" sz="2800" b="1" kern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03" y="4581816"/>
            <a:ext cx="2869551" cy="22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向右箭號 19"/>
          <p:cNvSpPr/>
          <p:nvPr/>
        </p:nvSpPr>
        <p:spPr>
          <a:xfrm rot="10800000">
            <a:off x="7259796" y="5524393"/>
            <a:ext cx="194211" cy="16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464098" y="5152920"/>
            <a:ext cx="16982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安麗的培訓活動</a:t>
            </a:r>
          </a:p>
        </p:txBody>
      </p:sp>
    </p:spTree>
    <p:extLst>
      <p:ext uri="{BB962C8B-B14F-4D97-AF65-F5344CB8AC3E}">
        <p14:creationId xmlns:p14="http://schemas.microsoft.com/office/powerpoint/2010/main" val="11032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二、人員銷售</a:t>
            </a:r>
          </a:p>
        </p:txBody>
      </p:sp>
      <p:sp>
        <p:nvSpPr>
          <p:cNvPr id="14" name="矩形 13"/>
          <p:cNvSpPr/>
          <p:nvPr/>
        </p:nvSpPr>
        <p:spPr>
          <a:xfrm>
            <a:off x="300292" y="1359086"/>
            <a:ext cx="681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一）多層次傳銷的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定義</a:t>
            </a:r>
            <a:endParaRPr lang="en-US" altLang="zh-TW" sz="2800" b="1" kern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0934" y="2107620"/>
            <a:ext cx="457120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ts val="3500"/>
              </a:lnSpc>
              <a:buNone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定義：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lnSpc>
                <a:spcPts val="3500"/>
              </a:lnSpc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又稱「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網絡行銷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」或「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結構行銷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」，指企業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透過一連串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獨立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傳銷商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來銷售商品或服務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lnSpc>
                <a:spcPts val="3500"/>
              </a:lnSpc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lnSpc>
                <a:spcPts val="3500"/>
              </a:lnSpc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傳銷人員除了可獲得販售商品或服務的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零售利潤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外，同時也可獲取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佣金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獎金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或其他經濟利益。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向右箭號 19"/>
          <p:cNvSpPr/>
          <p:nvPr/>
        </p:nvSpPr>
        <p:spPr>
          <a:xfrm rot="16200000">
            <a:off x="5351152" y="4888830"/>
            <a:ext cx="241245" cy="1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583637" y="4515110"/>
            <a:ext cx="4571206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  <a:p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紐崔萊營養品 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r="15785" b="11709"/>
          <a:stretch/>
        </p:blipFill>
        <p:spPr bwMode="auto">
          <a:xfrm>
            <a:off x="5241017" y="1469318"/>
            <a:ext cx="3502613" cy="32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二、人員銷售</a:t>
            </a:r>
          </a:p>
        </p:txBody>
      </p:sp>
      <p:sp>
        <p:nvSpPr>
          <p:cNvPr id="14" name="矩形 13"/>
          <p:cNvSpPr/>
          <p:nvPr/>
        </p:nvSpPr>
        <p:spPr>
          <a:xfrm>
            <a:off x="492397" y="1730354"/>
            <a:ext cx="681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一）多層次傳銷的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定義</a:t>
            </a:r>
            <a:endParaRPr lang="en-US" altLang="zh-TW" sz="2800" b="1" kern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807" y="3125480"/>
            <a:ext cx="702755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ts val="3500"/>
              </a:lnSpc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多層次傳銷的組織中有「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上線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」是帶領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lnSpc>
                <a:spcPts val="3500"/>
              </a:lnSpc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他人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進入組織的介紹人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，「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下線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」是被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招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lnSpc>
                <a:spcPts val="3500"/>
              </a:lnSpc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募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進組織的新成員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。以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金字塔型的銷售方式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lnSpc>
                <a:spcPts val="3500"/>
              </a:lnSpc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獲得較高利潤。</a:t>
            </a:r>
          </a:p>
        </p:txBody>
      </p:sp>
    </p:spTree>
    <p:extLst>
      <p:ext uri="{BB962C8B-B14F-4D97-AF65-F5344CB8AC3E}">
        <p14:creationId xmlns:p14="http://schemas.microsoft.com/office/powerpoint/2010/main" val="24304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（一）多層次傳銷的定義</a:t>
            </a:r>
          </a:p>
        </p:txBody>
      </p:sp>
      <p:sp>
        <p:nvSpPr>
          <p:cNvPr id="7" name="矩形 6"/>
          <p:cNvSpPr/>
          <p:nvPr/>
        </p:nvSpPr>
        <p:spPr>
          <a:xfrm>
            <a:off x="1360741" y="1600932"/>
            <a:ext cx="681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特性</a:t>
            </a:r>
            <a:endParaRPr lang="en-US" altLang="zh-TW" sz="2800" b="1" kern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3" y="2347133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低資金創業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傳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銷商無須繳費或僅交小額資料費用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     自主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很高， 可以</a:t>
            </a:r>
            <a:r>
              <a:rPr lang="zh-TW" altLang="en-US" sz="2800" b="1" u="sng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兼差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方式經營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vl="0">
              <a:lnSpc>
                <a:spcPts val="4000"/>
              </a:lnSpc>
            </a:pP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2) 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低成本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經營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      傳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銷商與企業間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無僱用關係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，可讓</a:t>
            </a:r>
            <a:endParaRPr lang="en-US" altLang="zh-TW" sz="28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     企業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節省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薪資、退休金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等負擔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kern="1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29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0" y="-3483768"/>
            <a:ext cx="12608057" cy="4734818"/>
            <a:chOff x="-3464057" y="3721596"/>
            <a:chExt cx="12608057" cy="6111818"/>
          </a:xfrm>
        </p:grpSpPr>
        <p:sp>
          <p:nvSpPr>
            <p:cNvPr id="17" name="矩形 16"/>
            <p:cNvSpPr/>
            <p:nvPr/>
          </p:nvSpPr>
          <p:spPr>
            <a:xfrm>
              <a:off x="-3464057" y="8183180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71344" y="28866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（一）多層次傳銷的定義</a:t>
            </a:r>
          </a:p>
        </p:txBody>
      </p:sp>
      <p:sp>
        <p:nvSpPr>
          <p:cNvPr id="7" name="矩形 6"/>
          <p:cNvSpPr/>
          <p:nvPr/>
        </p:nvSpPr>
        <p:spPr>
          <a:xfrm>
            <a:off x="1360741" y="1600932"/>
            <a:ext cx="6811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特性</a:t>
            </a:r>
            <a:endParaRPr lang="en-US" altLang="zh-TW" sz="2800" b="1" kern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2564904"/>
            <a:ext cx="787726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3)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利潤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豐厚</a:t>
            </a:r>
            <a:endParaRPr lang="en-US" altLang="zh-TW" sz="28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當下線人數愈多時，利潤就可能會愈多。</a:t>
            </a:r>
          </a:p>
          <a:p>
            <a:pPr lvl="0">
              <a:lnSpc>
                <a:spcPts val="4000"/>
              </a:lnSpc>
            </a:pP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4)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經驗複製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傳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銷人員就像是行動店鋪，</a:t>
            </a:r>
            <a:r>
              <a:rPr lang="zh-TW" altLang="en-US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複製成功的經驗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endParaRPr lang="en-US" altLang="zh-TW" sz="2800" b="1" kern="1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4000"/>
              </a:lnSpc>
            </a:pPr>
            <a:r>
              <a:rPr lang="en-US" altLang="zh-TW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800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，提供</a:t>
            </a:r>
            <a:r>
              <a:rPr lang="zh-TW" altLang="en-US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優良產品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、專業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知識及售後服務。</a:t>
            </a:r>
          </a:p>
        </p:txBody>
      </p:sp>
    </p:spTree>
    <p:extLst>
      <p:ext uri="{BB962C8B-B14F-4D97-AF65-F5344CB8AC3E}">
        <p14:creationId xmlns:p14="http://schemas.microsoft.com/office/powerpoint/2010/main" val="23063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1248</Words>
  <Application>Microsoft Office PowerPoint</Application>
  <PresentationFormat>如螢幕大小 (4:3)</PresentationFormat>
  <Paragraphs>173</Paragraphs>
  <Slides>22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從追劇看 商業經營型態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3.多層次傳銷與老鼠會的分別</vt:lpstr>
      <vt:lpstr>3.多層次傳銷與老鼠會的分別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T282</dc:creator>
  <cp:lastModifiedBy>T282</cp:lastModifiedBy>
  <cp:revision>28</cp:revision>
  <dcterms:created xsi:type="dcterms:W3CDTF">2020-04-17T02:43:35Z</dcterms:created>
  <dcterms:modified xsi:type="dcterms:W3CDTF">2020-04-24T09:09:17Z</dcterms:modified>
</cp:coreProperties>
</file>