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5"/>
  </p:notesMasterIdLst>
  <p:sldIdLst>
    <p:sldId id="357" r:id="rId6"/>
    <p:sldId id="256" r:id="rId7"/>
    <p:sldId id="283" r:id="rId8"/>
    <p:sldId id="288" r:id="rId9"/>
    <p:sldId id="313" r:id="rId10"/>
    <p:sldId id="284" r:id="rId11"/>
    <p:sldId id="314" r:id="rId12"/>
    <p:sldId id="316" r:id="rId13"/>
    <p:sldId id="315" r:id="rId14"/>
    <p:sldId id="317" r:id="rId15"/>
    <p:sldId id="289" r:id="rId16"/>
    <p:sldId id="290" r:id="rId17"/>
    <p:sldId id="297" r:id="rId18"/>
    <p:sldId id="298" r:id="rId19"/>
    <p:sldId id="303" r:id="rId20"/>
    <p:sldId id="305" r:id="rId21"/>
    <p:sldId id="299" r:id="rId22"/>
    <p:sldId id="368" r:id="rId23"/>
    <p:sldId id="369" r:id="rId24"/>
  </p:sldIdLst>
  <p:sldSz cx="9144000" cy="5143500" type="screen16x9"/>
  <p:notesSz cx="6858000" cy="9144000"/>
  <p:defaultTextStyle>
    <a:defPPr>
      <a:defRPr lang="zh-TW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第一、二段 (deepfake AI)" id="{3BEE8266-32B7-4446-9D9C-B735CC7FEAF9}">
          <p14:sldIdLst>
            <p14:sldId id="357"/>
            <p14:sldId id="256"/>
            <p14:sldId id="283"/>
            <p14:sldId id="288"/>
            <p14:sldId id="313"/>
            <p14:sldId id="284"/>
            <p14:sldId id="314"/>
            <p14:sldId id="316"/>
            <p14:sldId id="315"/>
            <p14:sldId id="317"/>
            <p14:sldId id="289"/>
            <p14:sldId id="290"/>
            <p14:sldId id="297"/>
            <p14:sldId id="298"/>
            <p14:sldId id="303"/>
            <p14:sldId id="305"/>
            <p14:sldId id="299"/>
            <p14:sldId id="368"/>
            <p14:sldId id="369"/>
          </p14:sldIdLst>
        </p14:section>
        <p14:section name="第三段 (小玉)" id="{C4A24BC9-A555-4150-BAE1-EA6ACE6825AF}">
          <p14:sldIdLst/>
        </p14:section>
        <p14:section name="第四段 (保護手段和延伸討論)" id="{E70A0382-8FCE-4C27-99C9-301F7B434A41}">
          <p14:sldIdLst/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137"/>
    <a:srgbClr val="4FD1FF"/>
    <a:srgbClr val="FAB0A8"/>
    <a:srgbClr val="FF6161"/>
    <a:srgbClr val="FFF8E5"/>
    <a:srgbClr val="FFD9D9"/>
    <a:srgbClr val="FFBDBD"/>
    <a:srgbClr val="FFE48F"/>
    <a:srgbClr val="FFF0C1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EF9651-FAA0-49EE-AE16-B55E15B04D12}" v="185" dt="2021-12-22T16:14:14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92078" autoAdjust="0"/>
  </p:normalViewPr>
  <p:slideViewPr>
    <p:cSldViewPr snapToGrid="0">
      <p:cViewPr>
        <p:scale>
          <a:sx n="125" d="100"/>
          <a:sy n="125" d="100"/>
        </p:scale>
        <p:origin x="-276" y="-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7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fld id="{22C1DA3B-7CEB-4CC6-A7AB-12DB706DEE21}" type="datetimeFigureOut">
              <a:rPr lang="zh-TW" altLang="en-US" smtClean="0"/>
              <a:pPr/>
              <a:t>2022/3/28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fld id="{C52DC68A-98EB-4135-9A1E-13B1D7BB8DB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7078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8TmqvTVQFQ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cQ54GDm1eL0" TargetMode="External"/><Relationship Id="rId4" Type="http://schemas.openxmlformats.org/officeDocument/2006/relationships/hyperlink" Target="https://deepfakechallenge.com/gb/2020/04/07/2469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s.moi.gov.tw/Download.ashx?u=LzAwMS9VcGxvYWQvNDA5L3JlbGZpbGUvMTEwNzIvMjIwNDk3L2MxZWFmMDU2LThlMDMtNDc2Zi1hZmMxLWZmNzllZmE0NWFkMS5wZGY%3D&amp;n=54Sh6IGy55qE5ZyL5a6J5Y2x5qmf5rex5bqm5YG95YaS6KmQ6aiZ5oqA6KGTLnBkZg%3D%3D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li.com.tw/message2_detail/60.ht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vm.com.tw/article/7103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ili.com.tw/message2_detail/60.htm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li.com.tw/message2_detail/60.ht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twnic.tw/2020/08/20/14691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next.com.tw/article/56641/deepfakes-india-election-campaign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twnic.tw/2020/08/20/14691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etwargame/posts/3605381146177376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ews.knowing.asia/news/85033a6b-3dcb-4715-9fad-ebb2e8d1fe62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ep_learnin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ep_learnin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li.com.tw/message2_detail/54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s.moi.gov.tw/Download.ashx?u=LzAwMS9VcGxvYWQvNDA5L3JlbGZpbGUvMTEwNzIvMjIwNDk3L2MxZWFmMDU2LThlMDMtNDc2Zi1hZmMxLWZmNzllZmE0NWFkMS5wZGY%3D&amp;n=54Sh6IGy55qE5ZyL5a6J5Y2x5qmf5rex5bqm5YG95YaS6KmQ6aiZ5oqA6KGTLnBkZg%3D%3D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k01.com/%E5%91%A8%E5%A0%B1/268011/%E7%A7%91%E6%8A%80-%E6%9C%AA%E4%BE%86-deepfake%E5%81%87%E5%BE%97%E8%BF%AB%E7%9C%9F-%E6%B7%B1%E5%BA%A6%E9%80%A0%E5%81%87%E6%A8%A1%E7%B3%8A%E7%9C%9F%E7%9B%B8%E4%BB%80%E9%BA%BC%E6%89%8D%E5%8F%AF%E4%BF%A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k01.com/%E5%91%A8%E5%A0%B1/268011/%E7%A7%91%E6%8A%80-%E6%9C%AA%E4%BE%86-deepfake%E5%81%87%E5%BE%97%E8%BF%AB%E7%9C%9F-%E6%B7%B1%E5%BA%A6%E9%80%A0%E5%81%87%E6%A8%A1%E7%B3%8A%E7%9C%9F%E7%9B%B8%E4%BB%80%E9%BA%BC%E6%89%8D%E5%8F%AF%E4%BF%A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a.com.tw/news/acul/202111055002.aspx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a.com.tw/news/acul/202111055002.aspx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剛開始可播放片段 </a:t>
            </a:r>
            <a:r>
              <a:rPr lang="en-US" altLang="zh-TW" dirty="0"/>
              <a:t>1.</a:t>
            </a:r>
            <a:r>
              <a:rPr lang="zh-TW" altLang="en-US" dirty="0"/>
              <a:t> </a:t>
            </a:r>
            <a:r>
              <a:rPr lang="en-US" altLang="zh-TW" dirty="0"/>
              <a:t>0’~0‘’26‘    2.  0’’39’~1’’10’  </a:t>
            </a:r>
            <a:r>
              <a:rPr lang="zh-TW" altLang="en-US" dirty="0"/>
              <a:t>等</a:t>
            </a:r>
            <a:endParaRPr lang="en-US" altLang="zh-TW" dirty="0"/>
          </a:p>
          <a:p>
            <a:r>
              <a:rPr lang="zh-TW" altLang="en-US" dirty="0"/>
              <a:t>再撥放其他部分，影片中有對照的內容</a:t>
            </a:r>
            <a:endParaRPr lang="en-US" altLang="zh-TW" dirty="0"/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hlinkClick r:id="rId3"/>
              </a:rPr>
              <a:t>2.</a:t>
            </a:r>
            <a:r>
              <a:rPr lang="zh-TW" altLang="en-US" dirty="0">
                <a:hlinkClick r:id="rId3"/>
              </a:rPr>
              <a:t>畫面擷取至： </a:t>
            </a:r>
            <a:r>
              <a:rPr lang="en-US" altLang="zh-TW" dirty="0">
                <a:hlinkClick r:id="rId3"/>
              </a:rPr>
              <a:t>(Tom Cruise is Iron Man [</a:t>
            </a:r>
            <a:r>
              <a:rPr lang="en-US" altLang="zh-TW" dirty="0" err="1">
                <a:hlinkClick r:id="rId3"/>
              </a:rPr>
              <a:t>DeepFake</a:t>
            </a:r>
            <a:r>
              <a:rPr lang="en-US" altLang="zh-TW" dirty="0">
                <a:hlinkClick r:id="rId3"/>
              </a:rPr>
              <a:t>] – YouTube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ea typeface="微軟正黑體" panose="020B0604030504040204" pitchFamily="34" charset="-120"/>
              </a:rPr>
              <a:t>0’’32’</a:t>
            </a:r>
            <a:endParaRPr lang="zh-TW" altLang="en-US" dirty="0">
              <a:ea typeface="微軟正黑體" panose="020B0604030504040204" pitchFamily="34" charset="-120"/>
            </a:endParaRPr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3.</a:t>
            </a:r>
            <a:r>
              <a:rPr lang="zh-TW" altLang="en-US" dirty="0"/>
              <a:t>再補充影片 </a:t>
            </a:r>
            <a:endParaRPr lang="en-US" altLang="zh-TW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altLang="zh-TW" dirty="0">
                <a:hlinkClick r:id="rId4"/>
              </a:rPr>
              <a:t>How to create a digital copy of Paul Walker in «Fast and Furious 7» (deepfakechallenge.com)</a:t>
            </a:r>
            <a:endParaRPr lang="en-US" altLang="zh-TW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altLang="zh-TW" dirty="0">
                <a:ea typeface="微軟正黑體" panose="020B0604030504040204" pitchFamily="34" charset="-120"/>
              </a:rPr>
              <a:t>https://deepfakechallenge.com/Video/%D0%9A%D0%B0%D0%BA%D1%81%D0%BE%D0%B7%D0%B4%D0%B0%D0%B2%D0%B0%D0%BB%D0%B8%D1%86%D0%B8%D1%84%D1%80%D0%BE%D0%B2%D1%83%D1%8E%D0%BA%D0%BE%D0%BF%D0%B8%D1%8E%D0%9F%D0%BE%D0%BB%D0%B0%D0%A3%D0%BE%D0%BA%D0%B5%D1%80%D0%B01.mp4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altLang="zh-TW" sz="1200" u="sng" kern="150" dirty="0">
                <a:solidFill>
                  <a:srgbClr val="0000FF"/>
                </a:solidFill>
                <a:effectLst/>
                <a:latin typeface="Taipei Sans TC Beta" pitchFamily="2" charset="-120"/>
                <a:ea typeface="新細明體" panose="02020500000000000000" pitchFamily="18" charset="-120"/>
                <a:cs typeface="F"/>
                <a:hlinkClick r:id="rId5"/>
              </a:rPr>
              <a:t>You Won’t Believe What Obama Says In This Video! </a:t>
            </a:r>
            <a:r>
              <a:rPr lang="en-US" altLang="zh-TW" sz="1200" u="sng" kern="150" dirty="0">
                <a:solidFill>
                  <a:srgbClr val="0000FF"/>
                </a:solidFill>
                <a:effectLst/>
                <a:latin typeface="Segoe UI Emoji" panose="020B0502040204020203" pitchFamily="34" charset="0"/>
                <a:ea typeface="Taipei Sans TC Beta" pitchFamily="2" charset="-120"/>
                <a:cs typeface="Segoe UI Emoji" panose="020B0502040204020203" pitchFamily="34" charset="0"/>
                <a:hlinkClick r:id="rId5"/>
              </a:rPr>
              <a:t>😉</a:t>
            </a:r>
            <a:r>
              <a:rPr lang="en-US" altLang="zh-TW" sz="1200" u="sng" kern="150" dirty="0">
                <a:solidFill>
                  <a:srgbClr val="0000FF"/>
                </a:solidFill>
                <a:effectLst/>
                <a:latin typeface="Taipei Sans TC Beta" pitchFamily="2" charset="-120"/>
                <a:ea typeface="新細明體" panose="02020500000000000000" pitchFamily="18" charset="-120"/>
                <a:cs typeface="F"/>
                <a:hlinkClick r:id="rId5"/>
              </a:rPr>
              <a:t> - YouTube</a:t>
            </a:r>
            <a:endParaRPr lang="zh-TW" altLang="zh-TW" sz="1200" kern="15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F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endParaRPr lang="en-US" altLang="zh-TW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endParaRPr lang="zh-TW" altLang="en-US" dirty="0"/>
          </a:p>
          <a:p>
            <a:endParaRPr lang="en-US" altLang="zh-TW" dirty="0"/>
          </a:p>
          <a:p>
            <a:r>
              <a:rPr lang="zh-TW" altLang="en-US" dirty="0"/>
              <a:t>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DC68A-98EB-4135-9A1E-13B1D7BB8DB7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9193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Download.ashx (moi.gov.tw)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zh-TW" altLang="en-US" dirty="0"/>
              <a:t>最初的時候費用高昂，需要用高運算的電腦和處理器，一般人可能都沒有辦法掌握這項技術，</a:t>
            </a:r>
            <a:endParaRPr lang="en-US" altLang="zh-TW" dirty="0"/>
          </a:p>
          <a:p>
            <a:r>
              <a:rPr lang="zh-TW" altLang="en-US" dirty="0"/>
              <a:t>現在甚至只要用智慧型手機下載程式，每個人都可以是智慧駭客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DC68A-98EB-4135-9A1E-13B1D7BB8DB7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1809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Deepfake-</a:t>
            </a:r>
            <a:r>
              <a:rPr lang="zh-TW" altLang="en-US" dirty="0">
                <a:hlinkClick r:id="rId3"/>
              </a:rPr>
              <a:t>深度造假報導（上） </a:t>
            </a:r>
            <a:r>
              <a:rPr lang="en-US" altLang="zh-TW" dirty="0">
                <a:hlinkClick r:id="rId3"/>
              </a:rPr>
              <a:t>- </a:t>
            </a:r>
            <a:r>
              <a:rPr lang="zh-TW" altLang="en-US" dirty="0">
                <a:hlinkClick r:id="rId3"/>
              </a:rPr>
              <a:t>國際新知 </a:t>
            </a:r>
            <a:r>
              <a:rPr lang="en-US" altLang="zh-TW" dirty="0">
                <a:hlinkClick r:id="rId3"/>
              </a:rPr>
              <a:t>- AI</a:t>
            </a:r>
            <a:r>
              <a:rPr lang="zh-TW" altLang="en-US" dirty="0">
                <a:hlinkClick r:id="rId3"/>
              </a:rPr>
              <a:t>法律評論網</a:t>
            </a:r>
            <a:r>
              <a:rPr lang="en-US" altLang="zh-TW" dirty="0">
                <a:hlinkClick r:id="rId3"/>
              </a:rPr>
              <a:t>(AI Legal Inquiry) (aili.com.tw)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DC68A-98EB-4135-9A1E-13B1D7BB8DB7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5751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hlinkClick r:id="rId3"/>
              </a:rPr>
              <a:t>最感人的短暫相遇！</a:t>
            </a:r>
            <a:r>
              <a:rPr lang="en-US" altLang="zh-TW" dirty="0">
                <a:hlinkClick r:id="rId3"/>
              </a:rPr>
              <a:t>VR</a:t>
            </a:r>
            <a:r>
              <a:rPr lang="zh-TW" altLang="en-US" dirty="0">
                <a:hlinkClick r:id="rId3"/>
              </a:rPr>
              <a:t>實境重現已逝女兒，心酸逼哭千萬人 </a:t>
            </a:r>
            <a:r>
              <a:rPr lang="en-US" altLang="zh-TW" dirty="0">
                <a:hlinkClick r:id="rId3"/>
              </a:rPr>
              <a:t>| </a:t>
            </a:r>
            <a:r>
              <a:rPr lang="zh-TW" altLang="en-US" dirty="0">
                <a:hlinkClick r:id="rId3"/>
              </a:rPr>
              <a:t>魯皓平 </a:t>
            </a:r>
            <a:r>
              <a:rPr lang="en-US" altLang="zh-TW" dirty="0">
                <a:hlinkClick r:id="rId3"/>
              </a:rPr>
              <a:t>| </a:t>
            </a:r>
            <a:r>
              <a:rPr lang="zh-TW" altLang="en-US" dirty="0">
                <a:hlinkClick r:id="rId3"/>
              </a:rPr>
              <a:t>遠見雜誌 </a:t>
            </a:r>
            <a:r>
              <a:rPr lang="en-US" altLang="zh-TW" dirty="0">
                <a:hlinkClick r:id="rId3"/>
              </a:rPr>
              <a:t>(gvm.com.tw)</a:t>
            </a:r>
            <a:endParaRPr lang="en-US" altLang="zh-TW" dirty="0"/>
          </a:p>
          <a:p>
            <a:r>
              <a:rPr lang="en-US" altLang="zh-TW" dirty="0">
                <a:hlinkClick r:id="rId4"/>
              </a:rPr>
              <a:t>Deepfake-</a:t>
            </a:r>
            <a:r>
              <a:rPr lang="zh-TW" altLang="en-US" dirty="0">
                <a:hlinkClick r:id="rId4"/>
              </a:rPr>
              <a:t>深度造假報導（上） </a:t>
            </a:r>
            <a:r>
              <a:rPr lang="en-US" altLang="zh-TW" dirty="0">
                <a:hlinkClick r:id="rId4"/>
              </a:rPr>
              <a:t>- </a:t>
            </a:r>
            <a:r>
              <a:rPr lang="zh-TW" altLang="en-US" dirty="0">
                <a:hlinkClick r:id="rId4"/>
              </a:rPr>
              <a:t>國際新知 </a:t>
            </a:r>
            <a:r>
              <a:rPr lang="en-US" altLang="zh-TW" dirty="0">
                <a:hlinkClick r:id="rId4"/>
              </a:rPr>
              <a:t>- AI</a:t>
            </a:r>
            <a:r>
              <a:rPr lang="zh-TW" altLang="en-US" dirty="0">
                <a:hlinkClick r:id="rId4"/>
              </a:rPr>
              <a:t>法律評論網</a:t>
            </a:r>
            <a:r>
              <a:rPr lang="en-US" altLang="zh-TW" dirty="0">
                <a:hlinkClick r:id="rId4"/>
              </a:rPr>
              <a:t>(AI Legal Inquiry) (aili.com.tw)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zh-TW" altLang="en-US" dirty="0"/>
              <a:t>鄧麗君的影片也可以替換成周杰倫演唱會版本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DC68A-98EB-4135-9A1E-13B1D7BB8DB7}" type="slidenum">
              <a:rPr lang="zh-TW" altLang="en-US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5118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Deepfake-</a:t>
            </a:r>
            <a:r>
              <a:rPr lang="zh-TW" altLang="en-US" dirty="0">
                <a:hlinkClick r:id="rId3"/>
              </a:rPr>
              <a:t>深度造假報導（上） </a:t>
            </a:r>
            <a:r>
              <a:rPr lang="en-US" altLang="zh-TW" dirty="0">
                <a:hlinkClick r:id="rId3"/>
              </a:rPr>
              <a:t>- </a:t>
            </a:r>
            <a:r>
              <a:rPr lang="zh-TW" altLang="en-US" dirty="0">
                <a:hlinkClick r:id="rId3"/>
              </a:rPr>
              <a:t>國際新知 </a:t>
            </a:r>
            <a:r>
              <a:rPr lang="en-US" altLang="zh-TW" dirty="0">
                <a:hlinkClick r:id="rId3"/>
              </a:rPr>
              <a:t>- AI</a:t>
            </a:r>
            <a:r>
              <a:rPr lang="zh-TW" altLang="en-US" dirty="0">
                <a:hlinkClick r:id="rId3"/>
              </a:rPr>
              <a:t>法律評論網</a:t>
            </a:r>
            <a:r>
              <a:rPr lang="en-US" altLang="zh-TW" dirty="0">
                <a:hlinkClick r:id="rId3"/>
              </a:rPr>
              <a:t>(AI Legal Inquiry) (aili.com.tw)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DC68A-98EB-4135-9A1E-13B1D7BB8DB7}" type="slidenum">
              <a:rPr lang="zh-TW" altLang="en-US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3204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hlinkClick r:id="rId3"/>
              </a:rPr>
              <a:t>淺談</a:t>
            </a:r>
            <a:r>
              <a:rPr lang="en-US" altLang="zh-TW" dirty="0">
                <a:hlinkClick r:id="rId3"/>
              </a:rPr>
              <a:t>deepfake</a:t>
            </a:r>
            <a:r>
              <a:rPr lang="zh-TW" altLang="en-US" dirty="0">
                <a:hlinkClick r:id="rId3"/>
              </a:rPr>
              <a:t>及其犯罪應用手法 </a:t>
            </a:r>
            <a:r>
              <a:rPr lang="en-US" altLang="zh-TW" dirty="0">
                <a:hlinkClick r:id="rId3"/>
              </a:rPr>
              <a:t>- </a:t>
            </a:r>
            <a:r>
              <a:rPr lang="zh-TW" altLang="en-US" dirty="0">
                <a:hlinkClick r:id="rId3"/>
              </a:rPr>
              <a:t>財團法人台灣網路資訊中心部落格 </a:t>
            </a:r>
            <a:r>
              <a:rPr lang="en-US" altLang="zh-TW" dirty="0">
                <a:hlinkClick r:id="rId3"/>
              </a:rPr>
              <a:t>| TWNIC Blog</a:t>
            </a:r>
            <a:endParaRPr lang="en-US" altLang="zh-TW" dirty="0"/>
          </a:p>
          <a:p>
            <a:r>
              <a:rPr lang="zh-TW" altLang="en-US" dirty="0">
                <a:hlinkClick r:id="rId4"/>
              </a:rPr>
              <a:t>惡名昭彰的</a:t>
            </a:r>
            <a:r>
              <a:rPr lang="en-US" altLang="zh-TW" dirty="0">
                <a:hlinkClick r:id="rId4"/>
              </a:rPr>
              <a:t>deepfakes</a:t>
            </a:r>
            <a:r>
              <a:rPr lang="zh-TW" altLang="en-US" dirty="0">
                <a:hlinkClick r:id="rId4"/>
              </a:rPr>
              <a:t>換臉技術，居然幫候選人圈住千萬選民的心！怎麼做到的？ </a:t>
            </a:r>
            <a:r>
              <a:rPr lang="en-US" altLang="zh-TW" dirty="0">
                <a:hlinkClick r:id="rId4"/>
              </a:rPr>
              <a:t>(bnext.com.tw)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DC68A-98EB-4135-9A1E-13B1D7BB8DB7}" type="slidenum">
              <a:rPr lang="zh-TW" altLang="en-US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4733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hlinkClick r:id="rId3"/>
              </a:rPr>
              <a:t>淺談</a:t>
            </a:r>
            <a:r>
              <a:rPr lang="en-US" altLang="zh-TW" dirty="0">
                <a:hlinkClick r:id="rId3"/>
              </a:rPr>
              <a:t>deepfake</a:t>
            </a:r>
            <a:r>
              <a:rPr lang="zh-TW" altLang="en-US" dirty="0">
                <a:hlinkClick r:id="rId3"/>
              </a:rPr>
              <a:t>及其犯罪應用手法 </a:t>
            </a:r>
            <a:r>
              <a:rPr lang="en-US" altLang="zh-TW" dirty="0">
                <a:hlinkClick r:id="rId3"/>
              </a:rPr>
              <a:t>- </a:t>
            </a:r>
            <a:r>
              <a:rPr lang="zh-TW" altLang="en-US" dirty="0">
                <a:hlinkClick r:id="rId3"/>
              </a:rPr>
              <a:t>財團法人台灣網路資訊中心部落格 </a:t>
            </a:r>
            <a:r>
              <a:rPr lang="en-US" altLang="zh-TW" dirty="0">
                <a:hlinkClick r:id="rId3"/>
              </a:rPr>
              <a:t>| TWNIC Blog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DC68A-98EB-4135-9A1E-13B1D7BB8DB7}" type="slidenum">
              <a:rPr lang="zh-TW" altLang="en-US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558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hlinkClick r:id="rId3"/>
              </a:rPr>
              <a:t>網路攻防戰 </a:t>
            </a:r>
            <a:r>
              <a:rPr lang="en-US" altLang="zh-TW" dirty="0">
                <a:hlinkClick r:id="rId3"/>
              </a:rPr>
              <a:t>- </a:t>
            </a:r>
            <a:r>
              <a:rPr lang="zh-TW" altLang="en-US" dirty="0">
                <a:hlinkClick r:id="rId3"/>
              </a:rPr>
              <a:t>貼文 </a:t>
            </a:r>
            <a:r>
              <a:rPr lang="en-US" altLang="zh-TW" dirty="0">
                <a:hlinkClick r:id="rId3"/>
              </a:rPr>
              <a:t>| Facebook</a:t>
            </a:r>
            <a:endParaRPr lang="en-US" altLang="zh-TW" dirty="0"/>
          </a:p>
          <a:p>
            <a:r>
              <a:rPr lang="zh-TW" altLang="en-US" dirty="0">
                <a:hlinkClick r:id="rId4"/>
              </a:rPr>
              <a:t>偽造</a:t>
            </a:r>
            <a:r>
              <a:rPr lang="en-US" altLang="zh-TW" dirty="0">
                <a:hlinkClick r:id="rId4"/>
              </a:rPr>
              <a:t>CEO</a:t>
            </a:r>
            <a:r>
              <a:rPr lang="zh-TW" altLang="en-US" dirty="0">
                <a:hlinkClick r:id="rId4"/>
              </a:rPr>
              <a:t>語音騙走</a:t>
            </a:r>
            <a:r>
              <a:rPr lang="en-US" altLang="zh-TW" dirty="0">
                <a:hlinkClick r:id="rId4"/>
              </a:rPr>
              <a:t>24</a:t>
            </a:r>
            <a:r>
              <a:rPr lang="zh-TW" altLang="en-US" dirty="0">
                <a:hlinkClick r:id="rId4"/>
              </a:rPr>
              <a:t>萬美元！音訊版</a:t>
            </a:r>
            <a:r>
              <a:rPr lang="en-US" altLang="zh-TW" dirty="0">
                <a:hlinkClick r:id="rId4"/>
              </a:rPr>
              <a:t>Deepfake</a:t>
            </a:r>
            <a:r>
              <a:rPr lang="zh-TW" altLang="en-US" dirty="0">
                <a:hlinkClick r:id="rId4"/>
              </a:rPr>
              <a:t>詐騙案正在興起 </a:t>
            </a:r>
            <a:r>
              <a:rPr lang="en-US" altLang="zh-TW" dirty="0">
                <a:hlinkClick r:id="rId4"/>
              </a:rPr>
              <a:t>(knowing.asia)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DC68A-98EB-4135-9A1E-13B1D7BB8DB7}" type="slidenum">
              <a:rPr lang="zh-TW" altLang="en-US" smtClean="0"/>
              <a:pPr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998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</a:t>
            </a:r>
            <a:r>
              <a:rPr lang="en-US" altLang="zh-TW" dirty="0" err="1" smtClean="0"/>
              <a:t>www.inside.com.tw</a:t>
            </a:r>
            <a:r>
              <a:rPr lang="en-US" altLang="zh-TW" dirty="0" smtClean="0"/>
              <a:t>/article/27044-facebook-removes-deepfake-ukraine-zelenskyy-meta-instagram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900" b="0" i="0" kern="1200" dirty="0" smtClean="0"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+mn-cs"/>
              </a:rPr>
              <a:t>烏克蘭沒有投降！</a:t>
            </a:r>
            <a:r>
              <a:rPr lang="en-US" altLang="zh-TW" sz="900" b="0" i="0" kern="1200" dirty="0" smtClean="0"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+mn-cs"/>
              </a:rPr>
              <a:t>Facebook </a:t>
            </a:r>
            <a:r>
              <a:rPr lang="zh-TW" altLang="en-US" sz="900" b="0" i="0" kern="1200" dirty="0" smtClean="0"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+mn-cs"/>
              </a:rPr>
              <a:t>大量清除烏國總統澤倫斯基 </a:t>
            </a:r>
            <a:r>
              <a:rPr lang="en-US" altLang="zh-TW" sz="900" b="0" i="0" kern="1200" dirty="0" err="1" smtClean="0"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+mn-cs"/>
              </a:rPr>
              <a:t>Deepfake</a:t>
            </a:r>
            <a:r>
              <a:rPr lang="zh-TW" altLang="en-US" sz="900" b="0" i="0" kern="1200" dirty="0" smtClean="0"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+mn-cs"/>
              </a:rPr>
              <a:t>影片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C68A-98EB-4135-9A1E-13B1D7BB8DB7}" type="slidenum">
              <a:rPr lang="zh-TW" altLang="en-US" smtClean="0"/>
              <a:pPr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7085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</a:t>
            </a:r>
            <a:r>
              <a:rPr lang="en-US" altLang="zh-TW" dirty="0" err="1" smtClean="0"/>
              <a:t>www.inside.com.tw</a:t>
            </a:r>
            <a:r>
              <a:rPr lang="en-US" altLang="zh-TW" dirty="0" smtClean="0"/>
              <a:t>/article/27044-facebook-removes-deepfake-ukraine-zelenskyy-meta-instagram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900" b="0" i="0" kern="1200" dirty="0" smtClean="0"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+mn-cs"/>
              </a:rPr>
              <a:t>烏克蘭沒有投降！</a:t>
            </a:r>
            <a:r>
              <a:rPr lang="en-US" altLang="zh-TW" sz="900" b="0" i="0" kern="1200" dirty="0" smtClean="0"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+mn-cs"/>
              </a:rPr>
              <a:t>Facebook </a:t>
            </a:r>
            <a:r>
              <a:rPr lang="zh-TW" altLang="en-US" sz="900" b="0" i="0" kern="1200" dirty="0" smtClean="0"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+mn-cs"/>
              </a:rPr>
              <a:t>大量清除烏國總統澤倫斯基 </a:t>
            </a:r>
            <a:r>
              <a:rPr lang="en-US" altLang="zh-TW" sz="900" b="0" i="0" kern="1200" dirty="0" err="1" smtClean="0"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+mn-cs"/>
              </a:rPr>
              <a:t>Deepfake</a:t>
            </a:r>
            <a:r>
              <a:rPr lang="zh-TW" altLang="en-US" sz="900" b="0" i="0" kern="1200" dirty="0" smtClean="0"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+mn-cs"/>
              </a:rPr>
              <a:t>影片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C68A-98EB-4135-9A1E-13B1D7BB8DB7}" type="slidenum">
              <a:rPr lang="zh-TW" altLang="en-US" smtClean="0"/>
              <a:pPr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869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hlinkClick r:id="rId3"/>
              </a:rPr>
              <a:t>https://en.wikipedia.org/wiki/Deep_learning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DC68A-98EB-4135-9A1E-13B1D7BB8DB7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889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hlinkClick r:id="rId3"/>
              </a:rPr>
              <a:t>https://en.wikipedia.org/wiki/Deep_learning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DC68A-98EB-4135-9A1E-13B1D7BB8DB7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9207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hlinkClick r:id="rId3"/>
              </a:rPr>
              <a:t>你所見不一定為真</a:t>
            </a:r>
            <a:r>
              <a:rPr lang="en-US" altLang="zh-TW" dirty="0">
                <a:hlinkClick r:id="rId3"/>
              </a:rPr>
              <a:t>--AI</a:t>
            </a:r>
            <a:r>
              <a:rPr lang="zh-TW" altLang="en-US" dirty="0">
                <a:hlinkClick r:id="rId3"/>
              </a:rPr>
              <a:t>與</a:t>
            </a:r>
            <a:r>
              <a:rPr lang="en-US" altLang="zh-TW" dirty="0" err="1">
                <a:hlinkClick r:id="rId3"/>
              </a:rPr>
              <a:t>DeepFakes</a:t>
            </a:r>
            <a:r>
              <a:rPr lang="zh-TW" altLang="en-US" dirty="0">
                <a:hlinkClick r:id="rId3"/>
              </a:rPr>
              <a:t>（上） </a:t>
            </a:r>
            <a:r>
              <a:rPr lang="en-US" altLang="zh-TW" dirty="0">
                <a:hlinkClick r:id="rId3"/>
              </a:rPr>
              <a:t>- </a:t>
            </a:r>
            <a:r>
              <a:rPr lang="zh-TW" altLang="en-US" dirty="0">
                <a:hlinkClick r:id="rId3"/>
              </a:rPr>
              <a:t>國際新知 </a:t>
            </a:r>
            <a:r>
              <a:rPr lang="en-US" altLang="zh-TW" dirty="0">
                <a:hlinkClick r:id="rId3"/>
              </a:rPr>
              <a:t>- AI</a:t>
            </a:r>
            <a:r>
              <a:rPr lang="zh-TW" altLang="en-US" dirty="0">
                <a:hlinkClick r:id="rId3"/>
              </a:rPr>
              <a:t>法律評論網</a:t>
            </a:r>
            <a:r>
              <a:rPr lang="en-US" altLang="zh-TW" dirty="0">
                <a:hlinkClick r:id="rId3"/>
              </a:rPr>
              <a:t>(AI Legal Inquiry) (aili.com.tw)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DC68A-98EB-4135-9A1E-13B1D7BB8DB7}" type="slidenum">
              <a:rPr lang="zh-TW" altLang="en-US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9413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Download.ashx (moi.gov.tw)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DC68A-98EB-4135-9A1E-13B1D7BB8DB7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2119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【</a:t>
            </a:r>
            <a:r>
              <a:rPr lang="zh-TW" altLang="en-US" dirty="0">
                <a:hlinkClick r:id="rId3"/>
              </a:rPr>
              <a:t>科技．未來</a:t>
            </a:r>
            <a:r>
              <a:rPr lang="en-US" altLang="zh-TW" dirty="0">
                <a:hlinkClick r:id="rId3"/>
              </a:rPr>
              <a:t>】Deepfake</a:t>
            </a:r>
            <a:r>
              <a:rPr lang="zh-TW" altLang="en-US" dirty="0">
                <a:hlinkClick r:id="rId3"/>
              </a:rPr>
              <a:t>假得迫真　深度造假模糊真相什麼才可信？ </a:t>
            </a:r>
            <a:r>
              <a:rPr lang="en-US" altLang="zh-TW" dirty="0">
                <a:hlinkClick r:id="rId3"/>
              </a:rPr>
              <a:t>(hk01.com)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DC68A-98EB-4135-9A1E-13B1D7BB8DB7}" type="slidenum">
              <a:rPr lang="zh-TW" altLang="en-US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7750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【</a:t>
            </a:r>
            <a:r>
              <a:rPr lang="zh-TW" altLang="en-US" dirty="0">
                <a:hlinkClick r:id="rId3"/>
              </a:rPr>
              <a:t>科技．未來</a:t>
            </a:r>
            <a:r>
              <a:rPr lang="en-US" altLang="zh-TW" dirty="0">
                <a:hlinkClick r:id="rId3"/>
              </a:rPr>
              <a:t>】Deepfake</a:t>
            </a:r>
            <a:r>
              <a:rPr lang="zh-TW" altLang="en-US" dirty="0">
                <a:hlinkClick r:id="rId3"/>
              </a:rPr>
              <a:t>假得迫真　深度造假模糊真相什麼才可信？ </a:t>
            </a:r>
            <a:r>
              <a:rPr lang="en-US" altLang="zh-TW" dirty="0">
                <a:hlinkClick r:id="rId3"/>
              </a:rPr>
              <a:t>(hk01.com)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DC68A-98EB-4135-9A1E-13B1D7BB8DB7}" type="slidenum">
              <a:rPr lang="zh-TW" altLang="en-US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0488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Deepfake</a:t>
            </a:r>
            <a:r>
              <a:rPr lang="zh-TW" altLang="en-US" dirty="0">
                <a:hlinkClick r:id="rId3"/>
              </a:rPr>
              <a:t>色情片不只名人受害 普通女性也有危險</a:t>
            </a:r>
            <a:r>
              <a:rPr lang="en-US" altLang="zh-TW" dirty="0">
                <a:hlinkClick r:id="rId3"/>
              </a:rPr>
              <a:t>【</a:t>
            </a:r>
            <a:r>
              <a:rPr lang="zh-TW" altLang="en-US" dirty="0">
                <a:hlinkClick r:id="rId3"/>
              </a:rPr>
              <a:t>書摘</a:t>
            </a:r>
            <a:r>
              <a:rPr lang="en-US" altLang="zh-TW" dirty="0">
                <a:hlinkClick r:id="rId3"/>
              </a:rPr>
              <a:t>】 | </a:t>
            </a:r>
            <a:r>
              <a:rPr lang="zh-TW" altLang="en-US" dirty="0">
                <a:hlinkClick r:id="rId3"/>
              </a:rPr>
              <a:t>文化 </a:t>
            </a:r>
            <a:r>
              <a:rPr lang="en-US" altLang="zh-TW" dirty="0">
                <a:hlinkClick r:id="rId3"/>
              </a:rPr>
              <a:t>| </a:t>
            </a:r>
            <a:r>
              <a:rPr lang="zh-TW" altLang="en-US" dirty="0">
                <a:hlinkClick r:id="rId3"/>
              </a:rPr>
              <a:t>中央社 </a:t>
            </a:r>
            <a:r>
              <a:rPr lang="en-US" altLang="zh-TW" dirty="0">
                <a:hlinkClick r:id="rId3"/>
              </a:rPr>
              <a:t>CNA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DC68A-98EB-4135-9A1E-13B1D7BB8DB7}" type="slidenum">
              <a:rPr lang="zh-TW" altLang="en-US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527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Deepfake</a:t>
            </a:r>
            <a:r>
              <a:rPr lang="zh-TW" altLang="en-US" dirty="0">
                <a:hlinkClick r:id="rId3"/>
              </a:rPr>
              <a:t>色情片不只名人受害 普通女性也有危險</a:t>
            </a:r>
            <a:r>
              <a:rPr lang="en-US" altLang="zh-TW" dirty="0">
                <a:hlinkClick r:id="rId3"/>
              </a:rPr>
              <a:t>【</a:t>
            </a:r>
            <a:r>
              <a:rPr lang="zh-TW" altLang="en-US" dirty="0">
                <a:hlinkClick r:id="rId3"/>
              </a:rPr>
              <a:t>書摘</a:t>
            </a:r>
            <a:r>
              <a:rPr lang="en-US" altLang="zh-TW" dirty="0">
                <a:hlinkClick r:id="rId3"/>
              </a:rPr>
              <a:t>】 | </a:t>
            </a:r>
            <a:r>
              <a:rPr lang="zh-TW" altLang="en-US" dirty="0">
                <a:hlinkClick r:id="rId3"/>
              </a:rPr>
              <a:t>文化 </a:t>
            </a:r>
            <a:r>
              <a:rPr lang="en-US" altLang="zh-TW" dirty="0">
                <a:hlinkClick r:id="rId3"/>
              </a:rPr>
              <a:t>| </a:t>
            </a:r>
            <a:r>
              <a:rPr lang="zh-TW" altLang="en-US" dirty="0">
                <a:hlinkClick r:id="rId3"/>
              </a:rPr>
              <a:t>中央社 </a:t>
            </a:r>
            <a:r>
              <a:rPr lang="en-US" altLang="zh-TW" dirty="0">
                <a:hlinkClick r:id="rId3"/>
              </a:rPr>
              <a:t>CNA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DC68A-98EB-4135-9A1E-13B1D7BB8DB7}" type="slidenum">
              <a:rPr lang="zh-TW" altLang="en-US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5353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B9816CC-878A-4AE9-8BB3-816C43985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240A0D93-6CEE-4443-8CA6-60158BA87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E92ED830-ED35-4BAE-8F37-AB8ABD196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87B0-D0F2-4419-9FC3-35C53125AADB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51162FBF-A33A-4938-AA41-3173E5340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8A918E2C-0974-4668-BBF7-DF9250D1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48E-1467-402F-A0B3-A18B77FE3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927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6DC957D-D197-44BD-A0F0-6A0A516A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360B1C4C-27FA-44A6-A9DC-9BBF923E2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28474575-952D-48A3-ACA0-964DE0954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87B0-D0F2-4419-9FC3-35C53125AADB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4B2F7F34-EA9A-405B-864E-8BBC9613C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D06092DB-3C34-4AA3-BD43-954D5C98E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48E-1467-402F-A0B3-A18B77FE3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45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E3186449-0665-4806-9FA3-504A5C06D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C2A352B7-C0BB-43B1-81DE-4D81977AC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1DAEAE5B-40B7-4F72-AF40-6405746E7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87B0-D0F2-4419-9FC3-35C53125AADB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617C7A99-A76A-45CC-89CF-E326D2887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A71FDD4A-F77C-42C2-99BD-854CA25DF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48E-1467-402F-A0B3-A18B77FE3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694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B9816CC-878A-4AE9-8BB3-816C43985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240A0D93-6CEE-4443-8CA6-60158BA87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E92ED830-ED35-4BAE-8F37-AB8ABD196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87B0-D0F2-4419-9FC3-35C53125AAD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51162FBF-A33A-4938-AA41-3173E5340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8A918E2C-0974-4668-BBF7-DF9250D1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48E-1467-402F-A0B3-A18B77FE311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8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CE0115F-CE87-437D-BB64-1740B6245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CFD6656-444D-4EA6-BBD1-6FE3BEB4E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941D2399-B6D1-45A9-A3FB-0FE8A2C72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87B0-D0F2-4419-9FC3-35C53125AAD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0417CD56-41DF-4A9D-B18F-F99E76FA9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A2EF2AE4-44BC-41C2-A341-D2BEF0931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48E-1467-402F-A0B3-A18B77FE311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34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2BC2BC3-5299-4147-AB47-F59F933C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5B8B904F-7DD7-4E2F-8A6F-F3548B5CA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3A89BB3A-A40C-406C-A7A1-598413BB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87B0-D0F2-4419-9FC3-35C53125AAD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D080814D-9757-499B-8A1C-B1F65E2B8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9A59C4B6-A111-4496-A93E-82946DE6E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48E-1467-402F-A0B3-A18B77FE311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21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E6BEC58-AED2-4932-8A52-64B468515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30FA993-01A4-432E-886F-BCCA581CE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6061B203-53A5-4CE4-89F2-7DA031C22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5B4F6360-B679-41E6-9CAA-DFCC9454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87B0-D0F2-4419-9FC3-35C53125AAD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5FE1D52A-2990-437F-B99F-A7423DFC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34D706DC-07DB-4C96-9799-7C9AD307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48E-1467-402F-A0B3-A18B77FE311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03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3FD3F57-A6A1-4F55-80D4-308C0332E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61A8479C-EC90-4679-B614-B78F4C781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29002B61-F8BE-4181-96E4-1DC49080E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70AC4973-ABF5-4A66-A998-6E8C86FB0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CE91FA0A-49A9-4688-B220-03D2ECE19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E7E3C5EB-DECC-4877-A318-273A2A05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87B0-D0F2-4419-9FC3-35C53125AAD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5C029C4F-7059-42E9-9558-A243790F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7D06C48E-F253-45E3-A5AE-46D457DC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48E-1467-402F-A0B3-A18B77FE311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56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9F79BC6-1538-4F75-BD98-9D22BBFB2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AD141233-0867-4190-83E5-0739EEF99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87B0-D0F2-4419-9FC3-35C53125AAD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588F310A-94CF-4B61-B4E8-CCF9701AB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95B35991-630F-473E-B9EC-F340D8851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48E-1467-402F-A0B3-A18B77FE311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99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C6FA6B83-0B3B-44A9-B20B-3DCDB4C4E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87B0-D0F2-4419-9FC3-35C53125AAD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B1325E06-6064-40A1-BFC0-070EF45C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E94DC23C-3918-41FB-93DB-A3E60FDA8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48E-1467-402F-A0B3-A18B77FE311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0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BED7F50-DF25-42FA-B77E-9BD24A61A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C2FA938-5068-4D29-AE84-2A66919EF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C1D2DA88-0552-4ACC-8AB6-2980AE9D9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7B8FFC09-34E1-4365-80FF-2F1C03312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87B0-D0F2-4419-9FC3-35C53125AAD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B044E251-F8EC-4E24-8EFD-B0AE0FA40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6CAD50D1-5522-490F-88A0-A53E166FA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48E-1467-402F-A0B3-A18B77FE311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3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CE0115F-CE87-437D-BB64-1740B6245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3CFD6656-444D-4EA6-BBD1-6FE3BEB4E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941D2399-B6D1-45A9-A3FB-0FE8A2C72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87B0-D0F2-4419-9FC3-35C53125AADB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0417CD56-41DF-4A9D-B18F-F99E76FA9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A2EF2AE4-44BC-41C2-A341-D2BEF0931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48E-1467-402F-A0B3-A18B77FE3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4122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64CE8F5-7F9C-4203-BC57-A2C3CC06D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E1F821DD-CD62-4148-B5C5-360D526CCC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B8DF539F-E0EF-44B6-9F06-37BBB951F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78208942-846E-4CFE-9F0A-5239AE0E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87B0-D0F2-4419-9FC3-35C53125AAD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07BA8625-750C-40B5-85DA-3BD99F5CC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97F5032B-E10D-4551-958A-320A5F8D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48E-1467-402F-A0B3-A18B77FE311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87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6DC957D-D197-44BD-A0F0-6A0A516A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360B1C4C-27FA-44A6-A9DC-9BBF923E2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28474575-952D-48A3-ACA0-964DE0954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87B0-D0F2-4419-9FC3-35C53125AAD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4B2F7F34-EA9A-405B-864E-8BBC9613C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D06092DB-3C34-4AA3-BD43-954D5C98E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48E-1467-402F-A0B3-A18B77FE311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53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E3186449-0665-4806-9FA3-504A5C06D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C2A352B7-C0BB-43B1-81DE-4D81977AC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1DAEAE5B-40B7-4F72-AF40-6405746E7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87B0-D0F2-4419-9FC3-35C53125AAD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617C7A99-A76A-45CC-89CF-E326D2887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A71FDD4A-F77C-42C2-99BD-854CA25DF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48E-1467-402F-A0B3-A18B77FE311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17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2BC2BC3-5299-4147-AB47-F59F933C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5B8B904F-7DD7-4E2F-8A6F-F3548B5CA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3A89BB3A-A40C-406C-A7A1-598413BB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87B0-D0F2-4419-9FC3-35C53125AADB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D080814D-9757-499B-8A1C-B1F65E2B8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9A59C4B6-A111-4496-A93E-82946DE6E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48E-1467-402F-A0B3-A18B77FE3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72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E6BEC58-AED2-4932-8A52-64B468515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B30FA993-01A4-432E-886F-BCCA581CE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6061B203-53A5-4CE4-89F2-7DA031C22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5B4F6360-B679-41E6-9CAA-DFCC9454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87B0-D0F2-4419-9FC3-35C53125AADB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5FE1D52A-2990-437F-B99F-A7423DFC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34D706DC-07DB-4C96-9799-7C9AD307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48E-1467-402F-A0B3-A18B77FE3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7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3FD3F57-A6A1-4F55-80D4-308C0332E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61A8479C-EC90-4679-B614-B78F4C781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29002B61-F8BE-4181-96E4-1DC49080E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70AC4973-ABF5-4A66-A998-6E8C86FB0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CE91FA0A-49A9-4688-B220-03D2ECE19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E7E3C5EB-DECC-4877-A318-273A2A05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87B0-D0F2-4419-9FC3-35C53125AADB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5C029C4F-7059-42E9-9558-A243790F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7D06C48E-F253-45E3-A5AE-46D457DC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48E-1467-402F-A0B3-A18B77FE3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41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9F79BC6-1538-4F75-BD98-9D22BBFB2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AD141233-0867-4190-83E5-0739EEF99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87B0-D0F2-4419-9FC3-35C53125AADB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588F310A-94CF-4B61-B4E8-CCF9701AB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95B35991-630F-473E-B9EC-F340D8851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48E-1467-402F-A0B3-A18B77FE3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11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C6FA6B83-0B3B-44A9-B20B-3DCDB4C4E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87B0-D0F2-4419-9FC3-35C53125AADB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B1325E06-6064-40A1-BFC0-070EF45C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E94DC23C-3918-41FB-93DB-A3E60FDA8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48E-1467-402F-A0B3-A18B77FE3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049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BED7F50-DF25-42FA-B77E-9BD24A61A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6C2FA938-5068-4D29-AE84-2A66919EF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C1D2DA88-0552-4ACC-8AB6-2980AE9D9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7B8FFC09-34E1-4365-80FF-2F1C03312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87B0-D0F2-4419-9FC3-35C53125AADB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B044E251-F8EC-4E24-8EFD-B0AE0FA40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6CAD50D1-5522-490F-88A0-A53E166FA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48E-1467-402F-A0B3-A18B77FE3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40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64CE8F5-7F9C-4203-BC57-A2C3CC06D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E1F821DD-CD62-4148-B5C5-360D526CCC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B8DF539F-E0EF-44B6-9F06-37BBB951F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78208942-846E-4CFE-9F0A-5239AE0E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87B0-D0F2-4419-9FC3-35C53125AADB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07BA8625-750C-40B5-85DA-3BD99F5CC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97F5032B-E10D-4551-958A-320A5F8D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48E-1467-402F-A0B3-A18B77FE3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679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85000"/>
            </a:schemeClr>
          </a:fgClr>
          <a:bgClr>
            <a:srgbClr val="F5F5F5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BAF0DB21-22A9-4F83-88E0-EA76B95CB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5651D191-9BC7-41B6-8C02-EE74936AB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779615CF-BB28-4A21-B216-1D615D9FB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fld id="{D3DB87B0-D0F2-4419-9FC3-35C53125AADB}" type="datetimeFigureOut">
              <a:rPr lang="zh-TW" altLang="en-US" smtClean="0"/>
              <a:pPr/>
              <a:t>2022/3/28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829B9C62-ACA9-47B2-A2BF-7B8478ACF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96B0C276-4AB2-48E4-9D6D-D99196DA2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fld id="{3658F48E-1467-402F-A0B3-A18B77FE311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84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微軟正黑體" panose="020B0604030504040204" pitchFamily="34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85000"/>
            </a:schemeClr>
          </a:fgClr>
          <a:bgClr>
            <a:srgbClr val="F5F5F5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BAF0DB21-22A9-4F83-88E0-EA76B95CB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5651D191-9BC7-41B6-8C02-EE74936AB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779615CF-BB28-4A21-B216-1D615D9FB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fld id="{D3DB87B0-D0F2-4419-9FC3-35C53125AAD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829B9C62-ACA9-47B2-A2BF-7B8478ACF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96B0C276-4AB2-48E4-9D6D-D99196DA2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fld id="{3658F48E-1467-402F-A0B3-A18B77FE311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4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微軟正黑體" panose="020B0604030504040204" pitchFamily="34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Deep%20Video%20Portraits%20-%20SIGGRAPH%202018.mp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THIS%20IS%20HOW%20I%20MADE%20KHABY%20EFFECT.mp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&#38520;&#30219;&#12300;AI&#25563;&#33225;&#12301;APP%20&#19968;&#31186;&#35722;&#33225;&#21270;&#36523;&#22823;&#26126;&#26143;.mp4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youtube.com/watch?v=Pe2TJU8yQDQ" TargetMode="External"/><Relationship Id="rId7" Type="http://schemas.openxmlformats.org/officeDocument/2006/relationships/hyperlink" Target="&#26085;&#26412;&#32508;&#33402;&#29992;3D&#25237;&#24433;&#25216;&#26415;&#65292;&#8220;&#22797;&#27963;&#8221;&#37011;&#20029;&#21531;.mp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&#22920;&#22920;&#29992;VR&#25216;&#26415;&#65292;&#36319;&#21435;&#19990;&#19977;&#24180;&#30340;&#22899;&#20799;&#37325;&#36898;&#65292;&#36825;&#32426;&#24405;&#29255;&#22826;&#24863;&#20154;&#20102;.mp4" TargetMode="Externa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You%20Won&#8217;t%20Believe%20What%20Obama%20Says%20In%20This%20Video!%20&#128521;.mp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&#32147;&#22283;&#22238;&#20358;&#20102;.mp4" TargetMode="Externa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T%20English%20-%20YouTube.mp4" TargetMode="External"/><Relationship Id="rId5" Type="http://schemas.openxmlformats.org/officeDocument/2006/relationships/image" Target="../media/image24.png"/><Relationship Id="rId4" Type="http://schemas.openxmlformats.org/officeDocument/2006/relationships/hyperlink" Target="MT%20Original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ABdm-12PQo&amp;feature=emb_logo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ndmicro.com/vinfo/us/security/news/cyber-attacks/unusual-ceo-fraud-via-deepfake-audio-steals-us-243-000-from-u-k-compan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ashingtonpost.com/technology/2019/09/04/an-artificial-intelligence-first-voice-mimicking-software-reportedly-used-major-thef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33258;&#30001;&#35498;&#26032;&#32862;&#12299;&#20551;&#35338;&#24687;&#20837;&#20405;&#65281;&#28580;&#20523;&#26031;&#22522;&#34987;&#12300;&#25563;&#33225;&#12301;&#25237;&#38477;.mp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28580;&#20523;&#26031;&#22522;&#21453;&#39361;.mp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8TmqvTVQFQ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Tom%20Cruise%20is%20Iron%20Man%20%5bDeepFake%5d.mp4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ep_learn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Deepfake&#28145;&#20605;&#25216;&#34899;&#35299;&#23494;!%20&#20154;&#24037;&#26234;&#33021;&#25563;&#33225;&#21161;&#38263;&#20551;&#26032;&#32862;!%20&#24590;&#27171;&#20998;&#36776;&#28436;&#31639;&#27861;&#20605;&#36896;&#30340;&#24433;&#29255;_%20(CC&#20013;&#25991;&#23383;&#24149;)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I&#21152;&#25836;&#30495;&#25216;&#34899;&#35069;&#20316;%20&#24433;&#29255;&#20154;&#29289;&#30495;&#20551;&#38627;&#36776;%2020180718&#20844;&#35222;&#26089;&#23433;&#26032;&#32862;.mp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hac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61205"/>
            <a:ext cx="2387203" cy="238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3895725"/>
            <a:ext cx="9144000" cy="12477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 descr="C:\Users\User\Downloads\handcuff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131864" y="1470059"/>
            <a:ext cx="1147162" cy="114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LOGO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5" y="4747374"/>
            <a:ext cx="1051322" cy="2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-9525"/>
            <a:ext cx="9144000" cy="14192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pic>
        <p:nvPicPr>
          <p:cNvPr id="3" name="Picture 2" descr="C:\Users\User\Downloads\圖片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" y="1661205"/>
            <a:ext cx="5945439" cy="238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C1B5AA9B-3DCF-4BD8-BA8D-AF30A0520443}"/>
              </a:ext>
            </a:extLst>
          </p:cNvPr>
          <p:cNvSpPr txBox="1"/>
          <p:nvPr/>
        </p:nvSpPr>
        <p:spPr>
          <a:xfrm>
            <a:off x="648784" y="554718"/>
            <a:ext cx="6561641" cy="57708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TW" sz="3300" dirty="0" err="1">
                <a:latin typeface="Consolas" panose="020B0609020204030204" pitchFamily="49" charset="0"/>
              </a:rPr>
              <a:t>Deepfake</a:t>
            </a:r>
            <a:r>
              <a:rPr lang="zh-TW" altLang="en-US" sz="3000" b="1" dirty="0">
                <a:ea typeface="微軟正黑體" panose="020B0604030504040204" pitchFamily="34" charset="-120"/>
              </a:rPr>
              <a:t>製作原理→科技的發展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649867" y="1315790"/>
            <a:ext cx="3399037" cy="51028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id="{A6C097D6-91EA-494F-92C3-896C35DAAF6A}"/>
              </a:ext>
            </a:extLst>
          </p:cNvPr>
          <p:cNvSpPr txBox="1"/>
          <p:nvPr/>
        </p:nvSpPr>
        <p:spPr>
          <a:xfrm>
            <a:off x="773083" y="1432431"/>
            <a:ext cx="4340612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 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技術擴張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6586CDD1-707B-4FA7-BAAC-ECE4FF649B4D}"/>
              </a:ext>
            </a:extLst>
          </p:cNvPr>
          <p:cNvSpPr txBox="1"/>
          <p:nvPr/>
        </p:nvSpPr>
        <p:spPr>
          <a:xfrm>
            <a:off x="648784" y="2000755"/>
            <a:ext cx="6561641" cy="233140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hangingPunct="0"/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多國科學家聯同德國馬克斯普朗克計算機科學研究所（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Max Planck Institute for Informatics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）發布了名為「深度影片肖像」（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deep video portraits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）的技術，可任意控制他人的面部表情、說話和動作來生成影片。</a:t>
            </a:r>
          </a:p>
          <a:p>
            <a:pPr algn="just" hangingPunct="0"/>
            <a:endParaRPr lang="zh-TW" alt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hangingPunct="0"/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示範影片中，當研究人員張口、頭向右傾，一旁的歐巴馬合成影像會同步做出這些動作。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5295900" y="4424598"/>
            <a:ext cx="3619500" cy="5950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Deep Video Portraits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07:04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5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Picture 2" descr="C:\Users\User\Desktop\youtube-social-icon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56" y="4349464"/>
            <a:ext cx="792878" cy="7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73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C1B5AA9B-3DCF-4BD8-BA8D-AF30A0520443}"/>
              </a:ext>
            </a:extLst>
          </p:cNvPr>
          <p:cNvSpPr txBox="1"/>
          <p:nvPr/>
        </p:nvSpPr>
        <p:spPr>
          <a:xfrm>
            <a:off x="648784" y="554718"/>
            <a:ext cx="4332290" cy="57708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TW" sz="3300" dirty="0" err="1">
                <a:latin typeface="Consolas" panose="020B0609020204030204" pitchFamily="49" charset="0"/>
              </a:rPr>
              <a:t>Deepfake</a:t>
            </a:r>
            <a:r>
              <a:rPr lang="zh-TW" altLang="en-US" sz="3000" b="1" dirty="0">
                <a:ea typeface="微軟正黑體" panose="020B0604030504040204" pitchFamily="34" charset="-120"/>
              </a:rPr>
              <a:t>費用與設備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853A8ECC-552B-407B-B5D6-BB9D7C65B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463" y="2085607"/>
            <a:ext cx="4138863" cy="170281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12808DF2-E58B-4925-8002-89F907B99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26" y="2071396"/>
            <a:ext cx="3826043" cy="1708307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9AE3CD4A-A084-4C55-83B2-80EB8A1698A7}"/>
              </a:ext>
            </a:extLst>
          </p:cNvPr>
          <p:cNvSpPr txBox="1"/>
          <p:nvPr/>
        </p:nvSpPr>
        <p:spPr>
          <a:xfrm>
            <a:off x="2066926" y="3967740"/>
            <a:ext cx="5162550" cy="561692"/>
          </a:xfrm>
          <a:prstGeom prst="rect">
            <a:avLst/>
          </a:prstGeom>
          <a:solidFill>
            <a:srgbClr val="FF0000"/>
          </a:solidFill>
        </p:spPr>
        <p:txBody>
          <a:bodyPr wrap="square" lIns="68580" tIns="34290" rIns="68580" bIns="34290">
            <a:spAutoFit/>
          </a:bodyPr>
          <a:lstStyle>
            <a:defPPr>
              <a:defRPr lang="zh-TW"/>
            </a:defPPr>
            <a:lvl1pPr algn="ctr">
              <a:defRPr sz="4400" b="1" i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3200" dirty="0"/>
              <a:t>你覺得這項技術很困難嗎？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321347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C1B5AA9B-3DCF-4BD8-BA8D-AF30A0520443}"/>
              </a:ext>
            </a:extLst>
          </p:cNvPr>
          <p:cNvSpPr txBox="1"/>
          <p:nvPr/>
        </p:nvSpPr>
        <p:spPr>
          <a:xfrm>
            <a:off x="648784" y="478518"/>
            <a:ext cx="4332290" cy="86946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TW" sz="2800" dirty="0">
                <a:latin typeface="Consolas" panose="020B0609020204030204" pitchFamily="49" charset="0"/>
              </a:rPr>
              <a:t>Deepfake</a:t>
            </a:r>
            <a:r>
              <a:rPr lang="zh-TW" altLang="en-US" sz="2400" b="1" dirty="0">
                <a:ea typeface="微軟正黑體" panose="020B0604030504040204" pitchFamily="34" charset="-120"/>
              </a:rPr>
              <a:t>到底是什麼</a:t>
            </a:r>
            <a:r>
              <a:rPr lang="zh-TW" altLang="en-US" sz="2400" b="1" dirty="0" smtClean="0">
                <a:ea typeface="微軟正黑體" panose="020B0604030504040204" pitchFamily="34" charset="-120"/>
              </a:rPr>
              <a:t>？</a:t>
            </a:r>
            <a:endParaRPr lang="en-US" altLang="zh-TW" sz="2400" b="1" dirty="0" smtClean="0"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ea typeface="微軟正黑體" panose="020B0604030504040204" pitchFamily="34" charset="-120"/>
              </a:rPr>
              <a:t>前世今生，技術如何被</a:t>
            </a:r>
            <a:r>
              <a:rPr lang="zh-TW" altLang="en-US" sz="2400" b="1" dirty="0" smtClean="0">
                <a:ea typeface="微軟正黑體" panose="020B0604030504040204" pitchFamily="34" charset="-120"/>
              </a:rPr>
              <a:t>使用</a:t>
            </a:r>
            <a:r>
              <a:rPr lang="zh-TW" altLang="en-US" sz="2400" b="1" dirty="0">
                <a:ea typeface="微軟正黑體" panose="020B0604030504040204" pitchFamily="34" charset="-120"/>
              </a:rPr>
              <a:t>？</a:t>
            </a:r>
            <a:endParaRPr lang="en-US" altLang="zh-TW" sz="2400" b="1" dirty="0"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9B7DE818-2499-4748-BE8C-AFAA05854EF3}"/>
              </a:ext>
            </a:extLst>
          </p:cNvPr>
          <p:cNvSpPr txBox="1"/>
          <p:nvPr/>
        </p:nvSpPr>
        <p:spPr>
          <a:xfrm>
            <a:off x="5090808" y="693636"/>
            <a:ext cx="762141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趣味</a:t>
            </a:r>
            <a:endParaRPr lang="en-US" altLang="zh-TW" sz="2400" b="1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4E7F6DEE-1E82-4F71-9F90-CC4DC4AE33FD}"/>
              </a:ext>
            </a:extLst>
          </p:cNvPr>
          <p:cNvSpPr txBox="1"/>
          <p:nvPr/>
        </p:nvSpPr>
        <p:spPr>
          <a:xfrm>
            <a:off x="5728826" y="693636"/>
            <a:ext cx="824582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>
                    <a:lumMod val="75000"/>
                  </a:schemeClr>
                </a:solidFill>
                <a:ea typeface="微軟正黑體" panose="020B0604030504040204" pitchFamily="34" charset="-120"/>
              </a:rPr>
              <a:t>重現</a:t>
            </a:r>
            <a:endParaRPr lang="en-US" altLang="zh-TW" sz="2400" b="1" dirty="0">
              <a:solidFill>
                <a:schemeClr val="bg1">
                  <a:lumMod val="75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53D180CD-A8EA-4BC8-AA7F-51B4992B12B9}"/>
              </a:ext>
            </a:extLst>
          </p:cNvPr>
          <p:cNvSpPr txBox="1"/>
          <p:nvPr/>
        </p:nvSpPr>
        <p:spPr>
          <a:xfrm>
            <a:off x="6429285" y="693636"/>
            <a:ext cx="762141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>
                    <a:lumMod val="75000"/>
                  </a:schemeClr>
                </a:solidFill>
                <a:ea typeface="微軟正黑體" panose="020B0604030504040204" pitchFamily="34" charset="-120"/>
              </a:rPr>
              <a:t>政治</a:t>
            </a:r>
            <a:endParaRPr lang="en-US" altLang="zh-TW" sz="2400" b="1" dirty="0">
              <a:solidFill>
                <a:schemeClr val="bg1">
                  <a:lumMod val="75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F90B38B5-F4CA-4362-92F2-68D4289D3102}"/>
              </a:ext>
            </a:extLst>
          </p:cNvPr>
          <p:cNvSpPr txBox="1"/>
          <p:nvPr/>
        </p:nvSpPr>
        <p:spPr>
          <a:xfrm>
            <a:off x="7067303" y="693636"/>
            <a:ext cx="762141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>
                    <a:lumMod val="75000"/>
                  </a:schemeClr>
                </a:solidFill>
                <a:ea typeface="微軟正黑體" panose="020B0604030504040204" pitchFamily="34" charset="-120"/>
              </a:rPr>
              <a:t>犯罪</a:t>
            </a:r>
            <a:endParaRPr lang="en-US" altLang="zh-TW" sz="2400" b="1" dirty="0">
              <a:solidFill>
                <a:schemeClr val="bg1">
                  <a:lumMod val="75000"/>
                </a:schemeClr>
              </a:solidFill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9" y="1548946"/>
            <a:ext cx="2780217" cy="238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99" y="1535662"/>
            <a:ext cx="3565121" cy="201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圓角矩形 23"/>
          <p:cNvSpPr/>
          <p:nvPr/>
        </p:nvSpPr>
        <p:spPr>
          <a:xfrm>
            <a:off x="4667251" y="3730042"/>
            <a:ext cx="3619500" cy="5950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陸瘋「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換臉」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 </a:t>
            </a:r>
          </a:p>
          <a:p>
            <a:pPr algn="ctr"/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一秒變臉化身大明星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01:44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5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" name="Picture 2" descr="C:\Users\User\Desktop\youtube-social-icon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07" y="3654908"/>
            <a:ext cx="792878" cy="7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圓角矩形 25"/>
          <p:cNvSpPr/>
          <p:nvPr/>
        </p:nvSpPr>
        <p:spPr>
          <a:xfrm>
            <a:off x="1007128" y="4102714"/>
            <a:ext cx="2983847" cy="5950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THIS IS HOW I MADE </a:t>
            </a:r>
            <a:r>
              <a:rPr lang="en-US" altLang="zh-TW" sz="1500" b="1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KHABY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EFFECT (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00:27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5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Picture 2" descr="C:\Users\User\Desktop\youtube-social-icon.pn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53" y="4003234"/>
            <a:ext cx="792878" cy="7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47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9B7DE818-2499-4748-BE8C-AFAA05854EF3}"/>
              </a:ext>
            </a:extLst>
          </p:cNvPr>
          <p:cNvSpPr txBox="1"/>
          <p:nvPr/>
        </p:nvSpPr>
        <p:spPr>
          <a:xfrm>
            <a:off x="5090808" y="701256"/>
            <a:ext cx="762141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>
                    <a:lumMod val="75000"/>
                  </a:schemeClr>
                </a:solidFill>
                <a:ea typeface="微軟正黑體" panose="020B0604030504040204" pitchFamily="34" charset="-120"/>
              </a:rPr>
              <a:t>趣味</a:t>
            </a:r>
            <a:endParaRPr lang="en-US" altLang="zh-TW" sz="2400" b="1" dirty="0">
              <a:solidFill>
                <a:schemeClr val="bg1">
                  <a:lumMod val="75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4E7F6DEE-1E82-4F71-9F90-CC4DC4AE33FD}"/>
              </a:ext>
            </a:extLst>
          </p:cNvPr>
          <p:cNvSpPr txBox="1"/>
          <p:nvPr/>
        </p:nvSpPr>
        <p:spPr>
          <a:xfrm>
            <a:off x="5728826" y="701256"/>
            <a:ext cx="824582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重現</a:t>
            </a:r>
            <a:endParaRPr lang="en-US" altLang="zh-TW" sz="2400" b="1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53D180CD-A8EA-4BC8-AA7F-51B4992B12B9}"/>
              </a:ext>
            </a:extLst>
          </p:cNvPr>
          <p:cNvSpPr txBox="1"/>
          <p:nvPr/>
        </p:nvSpPr>
        <p:spPr>
          <a:xfrm>
            <a:off x="6429285" y="701256"/>
            <a:ext cx="762141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>
                    <a:lumMod val="75000"/>
                  </a:schemeClr>
                </a:solidFill>
                <a:ea typeface="微軟正黑體" panose="020B0604030504040204" pitchFamily="34" charset="-120"/>
              </a:rPr>
              <a:t>政治</a:t>
            </a:r>
            <a:endParaRPr lang="en-US" altLang="zh-TW" sz="2400" b="1" dirty="0">
              <a:solidFill>
                <a:schemeClr val="bg1">
                  <a:lumMod val="75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817BD9F6-57D4-4997-829E-9DACF2B0C8D9}"/>
              </a:ext>
            </a:extLst>
          </p:cNvPr>
          <p:cNvSpPr txBox="1"/>
          <p:nvPr/>
        </p:nvSpPr>
        <p:spPr>
          <a:xfrm>
            <a:off x="1023170" y="6029379"/>
            <a:ext cx="4568313" cy="5001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zh-TW" altLang="en-US" dirty="0">
                <a:hlinkClick r:id="rId3"/>
              </a:rPr>
              <a:t>鄧麗君 </a:t>
            </a:r>
            <a:r>
              <a:rPr lang="en-US" altLang="zh-TW" dirty="0">
                <a:hlinkClick r:id="rId3"/>
              </a:rPr>
              <a:t>1974</a:t>
            </a:r>
            <a:r>
              <a:rPr lang="zh-TW" altLang="en-US" dirty="0">
                <a:hlinkClick r:id="rId3"/>
              </a:rPr>
              <a:t>年日本寶麗多宣傳影片 </a:t>
            </a:r>
            <a:r>
              <a:rPr lang="en-US" altLang="zh-TW" dirty="0">
                <a:hlinkClick r:id="rId3"/>
              </a:rPr>
              <a:t>【</a:t>
            </a:r>
            <a:r>
              <a:rPr lang="zh-TW" altLang="en-US" dirty="0">
                <a:hlinkClick r:id="rId3"/>
              </a:rPr>
              <a:t>你我當年</a:t>
            </a:r>
            <a:r>
              <a:rPr lang="en-US" altLang="zh-TW" dirty="0">
                <a:hlinkClick r:id="rId3"/>
              </a:rPr>
              <a:t>AI</a:t>
            </a:r>
            <a:r>
              <a:rPr lang="zh-TW" altLang="en-US" dirty="0">
                <a:hlinkClick r:id="rId3"/>
              </a:rPr>
              <a:t>修復</a:t>
            </a:r>
            <a:r>
              <a:rPr lang="en-US" altLang="zh-TW" dirty="0">
                <a:hlinkClick r:id="rId3"/>
              </a:rPr>
              <a:t>】</a:t>
            </a:r>
            <a:r>
              <a:rPr lang="zh-TW" altLang="en-US" dirty="0">
                <a:hlinkClick r:id="rId3"/>
              </a:rPr>
              <a:t>提供支援 </a:t>
            </a:r>
            <a:r>
              <a:rPr lang="en-US" altLang="zh-TW" dirty="0">
                <a:hlinkClick r:id="rId3"/>
              </a:rPr>
              <a:t>- YouTube</a:t>
            </a:r>
            <a:endParaRPr lang="zh-TW" altLang="en-US" dirty="0"/>
          </a:p>
        </p:txBody>
      </p:sp>
      <p:pic>
        <p:nvPicPr>
          <p:cNvPr id="4100" name="Picture 4" descr="最感人的短暫相遇！VR實境重現已逝女兒，心酸逼哭千萬人">
            <a:extLst>
              <a:ext uri="{FF2B5EF4-FFF2-40B4-BE49-F238E27FC236}">
                <a16:creationId xmlns="" xmlns:a16="http://schemas.microsoft.com/office/drawing/2014/main" id="{611A3BF1-6A1F-41B8-B4EE-06A1B5ABF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44" y="1638813"/>
            <a:ext cx="3184076" cy="223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>
            <a:extLst>
              <a:ext uri="{FF2B5EF4-FFF2-40B4-BE49-F238E27FC236}">
                <a16:creationId xmlns="" xmlns:a16="http://schemas.microsoft.com/office/drawing/2014/main" id="{AFA785DC-3B46-4FE0-AB08-FA8396C5AB35}"/>
              </a:ext>
            </a:extLst>
          </p:cNvPr>
          <p:cNvSpPr txBox="1"/>
          <p:nvPr/>
        </p:nvSpPr>
        <p:spPr>
          <a:xfrm>
            <a:off x="7067303" y="701256"/>
            <a:ext cx="762141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>
                    <a:lumMod val="75000"/>
                  </a:schemeClr>
                </a:solidFill>
                <a:ea typeface="微軟正黑體" panose="020B0604030504040204" pitchFamily="34" charset="-120"/>
              </a:rPr>
              <a:t>犯罪</a:t>
            </a:r>
            <a:endParaRPr lang="en-US" altLang="zh-TW" sz="2400" b="1" dirty="0">
              <a:solidFill>
                <a:schemeClr val="bg1">
                  <a:lumMod val="75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id="{C1B5AA9B-3DCF-4BD8-BA8D-AF30A0520443}"/>
              </a:ext>
            </a:extLst>
          </p:cNvPr>
          <p:cNvSpPr txBox="1"/>
          <p:nvPr/>
        </p:nvSpPr>
        <p:spPr>
          <a:xfrm>
            <a:off x="648784" y="486138"/>
            <a:ext cx="4332290" cy="86946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TW" sz="2800" dirty="0">
                <a:latin typeface="Consolas" panose="020B0609020204030204" pitchFamily="49" charset="0"/>
              </a:rPr>
              <a:t>Deepfake</a:t>
            </a:r>
            <a:r>
              <a:rPr lang="zh-TW" altLang="en-US" sz="2400" b="1" dirty="0">
                <a:ea typeface="微軟正黑體" panose="020B0604030504040204" pitchFamily="34" charset="-120"/>
              </a:rPr>
              <a:t>到底是什麼</a:t>
            </a:r>
            <a:r>
              <a:rPr lang="zh-TW" altLang="en-US" sz="2400" b="1" dirty="0" smtClean="0">
                <a:ea typeface="微軟正黑體" panose="020B0604030504040204" pitchFamily="34" charset="-120"/>
              </a:rPr>
              <a:t>？</a:t>
            </a:r>
            <a:endParaRPr lang="en-US" altLang="zh-TW" sz="2400" b="1" dirty="0" smtClean="0"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ea typeface="微軟正黑體" panose="020B0604030504040204" pitchFamily="34" charset="-120"/>
              </a:rPr>
              <a:t>前世今生，技術如何被</a:t>
            </a:r>
            <a:r>
              <a:rPr lang="zh-TW" altLang="en-US" sz="2400" b="1" dirty="0" smtClean="0">
                <a:ea typeface="微軟正黑體" panose="020B0604030504040204" pitchFamily="34" charset="-120"/>
              </a:rPr>
              <a:t>使用</a:t>
            </a:r>
            <a:r>
              <a:rPr lang="zh-TW" altLang="en-US" sz="2400" b="1" dirty="0">
                <a:ea typeface="微軟正黑體" panose="020B0604030504040204" pitchFamily="34" charset="-120"/>
              </a:rPr>
              <a:t>？</a:t>
            </a:r>
            <a:endParaRPr lang="en-US" altLang="zh-TW" sz="2400" b="1" dirty="0">
              <a:ea typeface="微軟正黑體" panose="020B0604030504040204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1116331" y="4028925"/>
            <a:ext cx="2853689" cy="5950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媽媽用科技與去世女兒重逢</a:t>
            </a:r>
            <a:endParaRPr lang="en-US" altLang="zh-TW" sz="15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韓國</a:t>
            </a:r>
            <a:r>
              <a:rPr lang="en-US" altLang="zh-TW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02:29</a:t>
            </a:r>
            <a:r>
              <a:rPr lang="zh-TW" altLang="en-US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5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Picture 2" descr="C:\Users\User\Desktop\youtube-social-icon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7" y="3953791"/>
            <a:ext cx="792878" cy="7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圓角矩形 17"/>
          <p:cNvSpPr/>
          <p:nvPr/>
        </p:nvSpPr>
        <p:spPr>
          <a:xfrm>
            <a:off x="5471878" y="4019250"/>
            <a:ext cx="2853689" cy="5950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日本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綜藝</a:t>
            </a:r>
            <a:r>
              <a:rPr lang="zh-CN" altLang="en-US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en-US" altLang="zh-CN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3D</a:t>
            </a:r>
            <a:r>
              <a:rPr lang="zh-CN" altLang="en-US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投影</a:t>
            </a:r>
            <a:r>
              <a:rPr lang="zh-TW" altLang="en-US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</a:t>
            </a:r>
            <a:endParaRPr lang="en-US" altLang="zh-TW" sz="15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復活鄧麗</a:t>
            </a:r>
            <a:r>
              <a:rPr lang="zh-CN" altLang="en-US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君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日本</a:t>
            </a:r>
            <a:r>
              <a:rPr lang="en-US" altLang="zh-TW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02:21</a:t>
            </a:r>
            <a:r>
              <a:rPr lang="zh-TW" altLang="en-US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5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Picture 2" descr="C:\Users\User\Desktop\youtube-social-icon.pn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234" y="3944116"/>
            <a:ext cx="792878" cy="7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362" y="1587219"/>
            <a:ext cx="2737986" cy="228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0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B4A26778-028D-4BF3-9D0E-3904CC9C6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84" y="1752779"/>
            <a:ext cx="3876075" cy="18491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9997C25E-1AF3-4BE7-8729-090094BD0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" r="7665"/>
          <a:stretch/>
        </p:blipFill>
        <p:spPr bwMode="auto">
          <a:xfrm>
            <a:off x="4682241" y="1752779"/>
            <a:ext cx="3722620" cy="184916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字方塊 19">
            <a:extLst>
              <a:ext uri="{FF2B5EF4-FFF2-40B4-BE49-F238E27FC236}">
                <a16:creationId xmlns="" xmlns:a16="http://schemas.microsoft.com/office/drawing/2014/main" id="{9B7DE818-2499-4748-BE8C-AFAA05854EF3}"/>
              </a:ext>
            </a:extLst>
          </p:cNvPr>
          <p:cNvSpPr txBox="1"/>
          <p:nvPr/>
        </p:nvSpPr>
        <p:spPr>
          <a:xfrm>
            <a:off x="5090808" y="701256"/>
            <a:ext cx="762141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>
                    <a:lumMod val="75000"/>
                  </a:schemeClr>
                </a:solidFill>
                <a:ea typeface="微軟正黑體" panose="020B0604030504040204" pitchFamily="34" charset="-120"/>
              </a:rPr>
              <a:t>趣味</a:t>
            </a:r>
            <a:endParaRPr lang="en-US" altLang="zh-TW" sz="2400" b="1" dirty="0">
              <a:solidFill>
                <a:schemeClr val="bg1">
                  <a:lumMod val="75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="" xmlns:a16="http://schemas.microsoft.com/office/drawing/2014/main" id="{4E7F6DEE-1E82-4F71-9F90-CC4DC4AE33FD}"/>
              </a:ext>
            </a:extLst>
          </p:cNvPr>
          <p:cNvSpPr txBox="1"/>
          <p:nvPr/>
        </p:nvSpPr>
        <p:spPr>
          <a:xfrm>
            <a:off x="5728826" y="701256"/>
            <a:ext cx="824582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>
                    <a:lumMod val="75000"/>
                  </a:schemeClr>
                </a:solidFill>
                <a:ea typeface="微軟正黑體" panose="020B0604030504040204" pitchFamily="34" charset="-120"/>
              </a:rPr>
              <a:t>重現</a:t>
            </a:r>
            <a:endParaRPr lang="en-US" altLang="zh-TW" sz="2400" b="1" dirty="0">
              <a:solidFill>
                <a:schemeClr val="bg1">
                  <a:lumMod val="75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="" xmlns:a16="http://schemas.microsoft.com/office/drawing/2014/main" id="{53D180CD-A8EA-4BC8-AA7F-51B4992B12B9}"/>
              </a:ext>
            </a:extLst>
          </p:cNvPr>
          <p:cNvSpPr txBox="1"/>
          <p:nvPr/>
        </p:nvSpPr>
        <p:spPr>
          <a:xfrm>
            <a:off x="6429285" y="701256"/>
            <a:ext cx="762141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政治</a:t>
            </a:r>
            <a:endParaRPr lang="en-US" altLang="zh-TW" sz="2400" b="1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="" xmlns:a16="http://schemas.microsoft.com/office/drawing/2014/main" id="{AFA785DC-3B46-4FE0-AB08-FA8396C5AB35}"/>
              </a:ext>
            </a:extLst>
          </p:cNvPr>
          <p:cNvSpPr txBox="1"/>
          <p:nvPr/>
        </p:nvSpPr>
        <p:spPr>
          <a:xfrm>
            <a:off x="7067303" y="701256"/>
            <a:ext cx="762141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>
                    <a:lumMod val="75000"/>
                  </a:schemeClr>
                </a:solidFill>
                <a:ea typeface="微軟正黑體" panose="020B0604030504040204" pitchFamily="34" charset="-120"/>
              </a:rPr>
              <a:t>犯罪</a:t>
            </a:r>
            <a:endParaRPr lang="en-US" altLang="zh-TW" sz="2400" b="1" dirty="0">
              <a:solidFill>
                <a:schemeClr val="bg1">
                  <a:lumMod val="75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="" xmlns:a16="http://schemas.microsoft.com/office/drawing/2014/main" id="{C1B5AA9B-3DCF-4BD8-BA8D-AF30A0520443}"/>
              </a:ext>
            </a:extLst>
          </p:cNvPr>
          <p:cNvSpPr txBox="1"/>
          <p:nvPr/>
        </p:nvSpPr>
        <p:spPr>
          <a:xfrm>
            <a:off x="648784" y="486138"/>
            <a:ext cx="4332290" cy="86946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TW" sz="2800" dirty="0">
                <a:latin typeface="Consolas" panose="020B0609020204030204" pitchFamily="49" charset="0"/>
              </a:rPr>
              <a:t>Deepfake</a:t>
            </a:r>
            <a:r>
              <a:rPr lang="zh-TW" altLang="en-US" sz="2400" b="1" dirty="0">
                <a:ea typeface="微軟正黑體" panose="020B0604030504040204" pitchFamily="34" charset="-120"/>
              </a:rPr>
              <a:t>到底是什麼</a:t>
            </a:r>
            <a:r>
              <a:rPr lang="zh-TW" altLang="en-US" sz="2400" b="1" dirty="0" smtClean="0">
                <a:ea typeface="微軟正黑體" panose="020B0604030504040204" pitchFamily="34" charset="-120"/>
              </a:rPr>
              <a:t>？</a:t>
            </a:r>
            <a:endParaRPr lang="en-US" altLang="zh-TW" sz="2400" b="1" dirty="0" smtClean="0"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ea typeface="微軟正黑體" panose="020B0604030504040204" pitchFamily="34" charset="-120"/>
              </a:rPr>
              <a:t>前世今生，技術如何被</a:t>
            </a:r>
            <a:r>
              <a:rPr lang="zh-TW" altLang="en-US" sz="2400" b="1" dirty="0" smtClean="0">
                <a:ea typeface="微軟正黑體" panose="020B0604030504040204" pitchFamily="34" charset="-120"/>
              </a:rPr>
              <a:t>使用</a:t>
            </a:r>
            <a:r>
              <a:rPr lang="zh-TW" altLang="en-US" sz="2400" b="1" dirty="0">
                <a:ea typeface="微軟正黑體" panose="020B0604030504040204" pitchFamily="34" charset="-120"/>
              </a:rPr>
              <a:t>？</a:t>
            </a:r>
            <a:endParaRPr lang="en-US" altLang="zh-TW" sz="2400" b="1" dirty="0">
              <a:ea typeface="微軟正黑體" panose="020B0604030504040204" pitchFamily="34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1116331" y="3816658"/>
            <a:ext cx="2853689" cy="5950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經國回來了</a:t>
            </a:r>
            <a:r>
              <a:rPr lang="en-US" altLang="zh-TW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02:29</a:t>
            </a:r>
            <a:r>
              <a:rPr lang="zh-TW" altLang="en-US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5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" name="Picture 2" descr="C:\Users\User\Desktop\youtube-social-icon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7" y="3741524"/>
            <a:ext cx="792878" cy="7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圓角矩形 27"/>
          <p:cNvSpPr/>
          <p:nvPr/>
        </p:nvSpPr>
        <p:spPr>
          <a:xfrm>
            <a:off x="5471878" y="3786177"/>
            <a:ext cx="2932983" cy="8696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You Won’t Believe What Obama Says In This Video</a:t>
            </a:r>
            <a:r>
              <a:rPr lang="en-US" altLang="zh-TW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01:02</a:t>
            </a:r>
            <a:r>
              <a:rPr lang="zh-TW" altLang="en-US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5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9" name="Picture 2" descr="C:\Users\User\Desktop\youtube-social-icon.pn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234" y="3861784"/>
            <a:ext cx="792878" cy="7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3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>
            <a:extLst>
              <a:ext uri="{FF2B5EF4-FFF2-40B4-BE49-F238E27FC236}">
                <a16:creationId xmlns="" xmlns:a16="http://schemas.microsoft.com/office/drawing/2014/main" id="{D8AA4E9F-EBDC-429B-938A-D792652B23CA}"/>
              </a:ext>
            </a:extLst>
          </p:cNvPr>
          <p:cNvSpPr txBox="1"/>
          <p:nvPr/>
        </p:nvSpPr>
        <p:spPr>
          <a:xfrm>
            <a:off x="3924300" y="1458094"/>
            <a:ext cx="5052060" cy="35958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zh-TW"/>
            </a:defPPr>
            <a:lvl1pPr algn="just" fontAlgn="base" hangingPunct="0">
              <a:lnSpc>
                <a:spcPts val="2500"/>
              </a:lnSpc>
              <a:defRPr sz="1800" b="0" i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zh-TW" altLang="en-US" dirty="0"/>
              <a:t> </a:t>
            </a:r>
            <a:r>
              <a:rPr lang="zh-TW" altLang="en-US" dirty="0" smtClean="0"/>
              <a:t>       </a:t>
            </a:r>
            <a:r>
              <a:rPr lang="en-US" altLang="zh-TW" dirty="0" smtClean="0"/>
              <a:t>2020</a:t>
            </a:r>
            <a:r>
              <a:rPr lang="zh-TW" altLang="en-US" dirty="0" smtClean="0"/>
              <a:t>年</a:t>
            </a:r>
            <a:r>
              <a:rPr lang="en-US" altLang="zh-TW" dirty="0"/>
              <a:t>2</a:t>
            </a:r>
            <a:r>
              <a:rPr lang="zh-TW" altLang="en-US" dirty="0"/>
              <a:t>月德里議員選舉揭幕前一天，印度人民</a:t>
            </a:r>
            <a:r>
              <a:rPr lang="zh-TW" altLang="en-US" dirty="0" smtClean="0"/>
              <a:t>黨黨魁</a:t>
            </a:r>
            <a:r>
              <a:rPr lang="en-US" altLang="zh-TW" dirty="0"/>
              <a:t>Manoj Tiwari</a:t>
            </a:r>
            <a:r>
              <a:rPr lang="zh-TW" altLang="en-US" dirty="0"/>
              <a:t>的兩段影片在</a:t>
            </a:r>
            <a:r>
              <a:rPr lang="en-US" altLang="zh-TW" dirty="0" smtClean="0"/>
              <a:t>WhatsApp</a:t>
            </a:r>
            <a:r>
              <a:rPr lang="zh-TW" altLang="en-US" dirty="0" smtClean="0"/>
              <a:t>流傳</a:t>
            </a:r>
            <a:r>
              <a:rPr lang="zh-TW" altLang="en-US" dirty="0"/>
              <a:t>，內容是批評對手</a:t>
            </a:r>
            <a:r>
              <a:rPr lang="en-US" altLang="zh-TW" dirty="0"/>
              <a:t>Arvind </a:t>
            </a:r>
            <a:r>
              <a:rPr lang="en-US" altLang="zh-TW" dirty="0" err="1" smtClean="0"/>
              <a:t>Kejriwal</a:t>
            </a:r>
            <a:r>
              <a:rPr lang="zh-TW" altLang="en-US" dirty="0" smtClean="0"/>
              <a:t>及</a:t>
            </a:r>
            <a:r>
              <a:rPr lang="zh-TW" altLang="en-US" dirty="0"/>
              <a:t>鼓勵選民投</a:t>
            </a:r>
            <a:r>
              <a:rPr lang="zh-TW" altLang="en-US" dirty="0" smtClean="0"/>
              <a:t>給</a:t>
            </a:r>
            <a:r>
              <a:rPr lang="zh-TW" altLang="en-US" dirty="0"/>
              <a:t>人民黨</a:t>
            </a:r>
            <a:r>
              <a:rPr lang="zh-TW" altLang="en-US" dirty="0" smtClean="0"/>
              <a:t>；</a:t>
            </a:r>
            <a:r>
              <a:rPr lang="zh-TW" altLang="en-US" b="1" dirty="0" smtClean="0"/>
              <a:t>原始</a:t>
            </a:r>
            <a:r>
              <a:rPr lang="zh-TW" altLang="en-US" b="1" dirty="0"/>
              <a:t>影片</a:t>
            </a:r>
            <a:r>
              <a:rPr lang="zh-TW" altLang="en-US" dirty="0"/>
              <a:t>的語言是英語，</a:t>
            </a:r>
            <a:r>
              <a:rPr lang="zh-TW" altLang="en-US" dirty="0" smtClean="0"/>
              <a:t>而</a:t>
            </a:r>
            <a:r>
              <a:rPr lang="en-US" altLang="zh-TW" b="1" dirty="0" err="1" smtClean="0"/>
              <a:t>Deepfake</a:t>
            </a:r>
            <a:r>
              <a:rPr lang="zh-TW" altLang="en-US" b="1" dirty="0"/>
              <a:t>產出的影片</a:t>
            </a:r>
            <a:r>
              <a:rPr lang="zh-TW" altLang="en-US" dirty="0" smtClean="0"/>
              <a:t>則以</a:t>
            </a:r>
            <a:r>
              <a:rPr lang="zh-TW" altLang="en-US" dirty="0"/>
              <a:t>印度方言述說</a:t>
            </a:r>
            <a:r>
              <a:rPr lang="zh-TW" altLang="en-US" dirty="0" smtClean="0"/>
              <a:t>，</a:t>
            </a:r>
            <a:r>
              <a:rPr lang="zh-TW" altLang="en-US" dirty="0"/>
              <a:t>此</a:t>
            </a:r>
            <a:r>
              <a:rPr lang="zh-TW" altLang="en-US" dirty="0" smtClean="0"/>
              <a:t>方言也是印度人民</a:t>
            </a:r>
            <a:r>
              <a:rPr lang="zh-TW" altLang="en-US" dirty="0"/>
              <a:t>黨</a:t>
            </a:r>
            <a:r>
              <a:rPr lang="zh-TW" altLang="en-US" dirty="0" smtClean="0"/>
              <a:t>目標</a:t>
            </a:r>
            <a:r>
              <a:rPr lang="zh-TW" altLang="en-US" dirty="0"/>
              <a:t>選民使用的主要語言；而這</a:t>
            </a:r>
            <a:r>
              <a:rPr lang="zh-TW" altLang="en-US" dirty="0" smtClean="0"/>
              <a:t>是</a:t>
            </a:r>
            <a:r>
              <a:rPr lang="zh-TW" altLang="en-US" dirty="0"/>
              <a:t>該黨</a:t>
            </a:r>
            <a:r>
              <a:rPr lang="zh-TW" altLang="en-US" dirty="0" smtClean="0"/>
              <a:t>與政治</a:t>
            </a:r>
            <a:r>
              <a:rPr lang="zh-TW" altLang="en-US" dirty="0"/>
              <a:t>溝通</a:t>
            </a:r>
            <a:r>
              <a:rPr lang="zh-TW" altLang="en-US" dirty="0" smtClean="0"/>
              <a:t>公司</a:t>
            </a:r>
            <a:r>
              <a:rPr lang="en-US" altLang="zh-TW" dirty="0"/>
              <a:t>The </a:t>
            </a:r>
            <a:r>
              <a:rPr lang="en-US" altLang="zh-TW" dirty="0" err="1"/>
              <a:t>Ideaz</a:t>
            </a:r>
            <a:r>
              <a:rPr lang="en-US" altLang="zh-TW" dirty="0"/>
              <a:t> Factory</a:t>
            </a:r>
            <a:r>
              <a:rPr lang="zh-TW" altLang="en-US" dirty="0" smtClean="0"/>
              <a:t>合作</a:t>
            </a:r>
            <a:r>
              <a:rPr lang="zh-TW" altLang="en-US" dirty="0"/>
              <a:t>的企劃，目的是吸引使用超過</a:t>
            </a:r>
            <a:r>
              <a:rPr lang="en-US" altLang="zh-TW" dirty="0"/>
              <a:t>20</a:t>
            </a:r>
            <a:r>
              <a:rPr lang="zh-TW" altLang="en-US" dirty="0"/>
              <a:t>種語言的印度選民</a:t>
            </a:r>
            <a:r>
              <a:rPr lang="zh-TW" altLang="en-US" dirty="0" smtClean="0"/>
              <a:t>，影片</a:t>
            </a:r>
            <a:r>
              <a:rPr lang="zh-TW" altLang="en-US" dirty="0"/>
              <a:t>在</a:t>
            </a:r>
            <a:r>
              <a:rPr lang="en-US" altLang="zh-TW" dirty="0"/>
              <a:t>WhatsApp</a:t>
            </a:r>
            <a:r>
              <a:rPr lang="zh-TW" altLang="en-US" dirty="0"/>
              <a:t>上的</a:t>
            </a:r>
            <a:r>
              <a:rPr lang="en-US" altLang="zh-TW" dirty="0"/>
              <a:t>5,800</a:t>
            </a:r>
            <a:r>
              <a:rPr lang="zh-TW" altLang="en-US" dirty="0"/>
              <a:t>個群組裡</a:t>
            </a:r>
            <a:r>
              <a:rPr lang="zh-TW" altLang="en-US" dirty="0" smtClean="0"/>
              <a:t>，約</a:t>
            </a:r>
            <a:r>
              <a:rPr lang="zh-TW" altLang="en-US" dirty="0"/>
              <a:t>有</a:t>
            </a:r>
            <a:r>
              <a:rPr lang="en-US" altLang="zh-TW" dirty="0"/>
              <a:t>1,500</a:t>
            </a:r>
            <a:r>
              <a:rPr lang="zh-TW" altLang="en-US" dirty="0"/>
              <a:t>萬個用戶看過</a:t>
            </a:r>
            <a:r>
              <a:rPr lang="zh-TW" altLang="en-US" dirty="0" smtClean="0"/>
              <a:t>，是</a:t>
            </a:r>
            <a:r>
              <a:rPr lang="zh-TW" altLang="en-US" b="1" dirty="0">
                <a:solidFill>
                  <a:srgbClr val="FF0000"/>
                </a:solidFill>
              </a:rPr>
              <a:t>全球首見使用</a:t>
            </a:r>
            <a:r>
              <a:rPr lang="en-US" altLang="zh-TW" b="1" dirty="0">
                <a:solidFill>
                  <a:srgbClr val="FF0000"/>
                </a:solidFill>
              </a:rPr>
              <a:t>deepfake</a:t>
            </a:r>
            <a:r>
              <a:rPr lang="zh-TW" altLang="en-US" b="1" dirty="0">
                <a:solidFill>
                  <a:srgbClr val="FF0000"/>
                </a:solidFill>
              </a:rPr>
              <a:t>技術作為公開選舉宣傳之用。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424CE475-ACDF-41E7-ACC2-13B7F3AC8E09}"/>
              </a:ext>
            </a:extLst>
          </p:cNvPr>
          <p:cNvSpPr txBox="1"/>
          <p:nvPr/>
        </p:nvSpPr>
        <p:spPr>
          <a:xfrm>
            <a:off x="2300200" y="3475509"/>
            <a:ext cx="1439793" cy="3154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MT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English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id="{0C9D0CCF-04F2-4145-8B75-AC05BA72AF7A}"/>
              </a:ext>
            </a:extLst>
          </p:cNvPr>
          <p:cNvSpPr txBox="1"/>
          <p:nvPr/>
        </p:nvSpPr>
        <p:spPr>
          <a:xfrm>
            <a:off x="649201" y="3474766"/>
            <a:ext cx="1438212" cy="3154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MT Original 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="" xmlns:a16="http://schemas.microsoft.com/office/drawing/2014/main" id="{ABA09138-D4F9-406D-AF3C-BD7EC08304F1}"/>
              </a:ext>
            </a:extLst>
          </p:cNvPr>
          <p:cNvSpPr txBox="1"/>
          <p:nvPr/>
        </p:nvSpPr>
        <p:spPr>
          <a:xfrm>
            <a:off x="849798" y="4053582"/>
            <a:ext cx="2814929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 fontAlgn="base"/>
            <a:r>
              <a:rPr lang="en-US" altLang="zh-TW" sz="1600" b="1" dirty="0">
                <a:solidFill>
                  <a:srgbClr val="4E4B4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#</a:t>
            </a:r>
            <a:r>
              <a:rPr lang="zh-TW" altLang="en-US" sz="1600" b="1" dirty="0">
                <a:solidFill>
                  <a:srgbClr val="4E4B4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印度</a:t>
            </a:r>
            <a:r>
              <a:rPr lang="zh-TW" altLang="en-US" sz="1600" b="1" dirty="0" smtClean="0">
                <a:solidFill>
                  <a:srgbClr val="4E4B4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政治人物</a:t>
            </a:r>
            <a:endParaRPr lang="en-US" altLang="zh-TW" sz="1600" b="1" dirty="0" smtClean="0">
              <a:solidFill>
                <a:srgbClr val="4E4B4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 fontAlgn="base"/>
            <a:r>
              <a:rPr lang="zh-TW" altLang="en-US" sz="1600" b="1" dirty="0" smtClean="0">
                <a:solidFill>
                  <a:srgbClr val="4E4B4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運用</a:t>
            </a:r>
            <a:r>
              <a:rPr lang="en-US" altLang="zh-TW" sz="1600" b="1" dirty="0" err="1" smtClean="0">
                <a:solidFill>
                  <a:srgbClr val="4E4B4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Deepfake</a:t>
            </a:r>
            <a:r>
              <a:rPr lang="zh-TW" altLang="en-US" sz="1600" b="1" dirty="0">
                <a:solidFill>
                  <a:srgbClr val="4E4B4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作為競選</a:t>
            </a:r>
            <a:r>
              <a:rPr lang="zh-TW" altLang="en-US" sz="1600" b="1" dirty="0" smtClean="0">
                <a:solidFill>
                  <a:srgbClr val="4E4B4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宣傳</a:t>
            </a:r>
            <a:endParaRPr lang="en-US" altLang="zh-TW" sz="1600" b="1" dirty="0" smtClean="0">
              <a:solidFill>
                <a:srgbClr val="4E4B4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fontAlgn="base"/>
            <a:r>
              <a:rPr lang="en-US" altLang="zh-TW" sz="1600" b="1" dirty="0" smtClean="0">
                <a:solidFill>
                  <a:srgbClr val="4E4B4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#</a:t>
            </a:r>
            <a:r>
              <a:rPr lang="zh-TW" altLang="en-US" sz="1600" b="1" dirty="0" smtClean="0">
                <a:solidFill>
                  <a:srgbClr val="4E4B4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聲音的</a:t>
            </a:r>
            <a:r>
              <a:rPr lang="en-US" altLang="zh-TW" sz="1600" b="1" dirty="0" err="1">
                <a:solidFill>
                  <a:srgbClr val="4E4B4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Deepfake</a:t>
            </a:r>
            <a:endParaRPr lang="zh-TW" altLang="en-US" sz="1600" b="1" dirty="0">
              <a:solidFill>
                <a:srgbClr val="4E4B4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="" xmlns:a16="http://schemas.microsoft.com/office/drawing/2014/main" id="{9B7DE818-2499-4748-BE8C-AFAA05854EF3}"/>
              </a:ext>
            </a:extLst>
          </p:cNvPr>
          <p:cNvSpPr txBox="1"/>
          <p:nvPr/>
        </p:nvSpPr>
        <p:spPr>
          <a:xfrm>
            <a:off x="5090808" y="693636"/>
            <a:ext cx="762141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>
                    <a:lumMod val="75000"/>
                  </a:schemeClr>
                </a:solidFill>
                <a:ea typeface="微軟正黑體" panose="020B0604030504040204" pitchFamily="34" charset="-120"/>
              </a:rPr>
              <a:t>趣味</a:t>
            </a:r>
            <a:endParaRPr lang="en-US" altLang="zh-TW" sz="2400" b="1" dirty="0">
              <a:solidFill>
                <a:schemeClr val="bg1">
                  <a:lumMod val="75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="" xmlns:a16="http://schemas.microsoft.com/office/drawing/2014/main" id="{4E7F6DEE-1E82-4F71-9F90-CC4DC4AE33FD}"/>
              </a:ext>
            </a:extLst>
          </p:cNvPr>
          <p:cNvSpPr txBox="1"/>
          <p:nvPr/>
        </p:nvSpPr>
        <p:spPr>
          <a:xfrm>
            <a:off x="5728826" y="693636"/>
            <a:ext cx="824582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>
                    <a:lumMod val="75000"/>
                  </a:schemeClr>
                </a:solidFill>
                <a:ea typeface="微軟正黑體" panose="020B0604030504040204" pitchFamily="34" charset="-120"/>
              </a:rPr>
              <a:t>重現</a:t>
            </a:r>
            <a:endParaRPr lang="en-US" altLang="zh-TW" sz="2400" b="1" dirty="0">
              <a:solidFill>
                <a:schemeClr val="bg1">
                  <a:lumMod val="75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="" xmlns:a16="http://schemas.microsoft.com/office/drawing/2014/main" id="{53D180CD-A8EA-4BC8-AA7F-51B4992B12B9}"/>
              </a:ext>
            </a:extLst>
          </p:cNvPr>
          <p:cNvSpPr txBox="1"/>
          <p:nvPr/>
        </p:nvSpPr>
        <p:spPr>
          <a:xfrm>
            <a:off x="6429285" y="693636"/>
            <a:ext cx="762141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政治</a:t>
            </a:r>
            <a:endParaRPr lang="en-US" altLang="zh-TW" sz="2400" b="1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="" xmlns:a16="http://schemas.microsoft.com/office/drawing/2014/main" id="{AFA785DC-3B46-4FE0-AB08-FA8396C5AB35}"/>
              </a:ext>
            </a:extLst>
          </p:cNvPr>
          <p:cNvSpPr txBox="1"/>
          <p:nvPr/>
        </p:nvSpPr>
        <p:spPr>
          <a:xfrm>
            <a:off x="7067303" y="693636"/>
            <a:ext cx="762141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>
                    <a:lumMod val="75000"/>
                  </a:schemeClr>
                </a:solidFill>
                <a:ea typeface="微軟正黑體" panose="020B0604030504040204" pitchFamily="34" charset="-120"/>
              </a:rPr>
              <a:t>犯罪</a:t>
            </a:r>
            <a:endParaRPr lang="en-US" altLang="zh-TW" sz="2400" b="1" dirty="0">
              <a:solidFill>
                <a:schemeClr val="bg1">
                  <a:lumMod val="75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="" xmlns:a16="http://schemas.microsoft.com/office/drawing/2014/main" id="{C1B5AA9B-3DCF-4BD8-BA8D-AF30A0520443}"/>
              </a:ext>
            </a:extLst>
          </p:cNvPr>
          <p:cNvSpPr txBox="1"/>
          <p:nvPr/>
        </p:nvSpPr>
        <p:spPr>
          <a:xfrm>
            <a:off x="648784" y="478518"/>
            <a:ext cx="4332290" cy="86946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TW" sz="2800" dirty="0">
                <a:latin typeface="Consolas" panose="020B0609020204030204" pitchFamily="49" charset="0"/>
              </a:rPr>
              <a:t>Deepfake</a:t>
            </a:r>
            <a:r>
              <a:rPr lang="zh-TW" altLang="en-US" sz="2400" b="1" dirty="0">
                <a:ea typeface="微軟正黑體" panose="020B0604030504040204" pitchFamily="34" charset="-120"/>
              </a:rPr>
              <a:t>到底是什麼</a:t>
            </a:r>
            <a:r>
              <a:rPr lang="zh-TW" altLang="en-US" sz="2400" b="1" dirty="0" smtClean="0">
                <a:ea typeface="微軟正黑體" panose="020B0604030504040204" pitchFamily="34" charset="-120"/>
              </a:rPr>
              <a:t>？</a:t>
            </a:r>
            <a:endParaRPr lang="en-US" altLang="zh-TW" sz="2400" b="1" dirty="0" smtClean="0"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ea typeface="微軟正黑體" panose="020B0604030504040204" pitchFamily="34" charset="-120"/>
              </a:rPr>
              <a:t>前世今生，技術如何被</a:t>
            </a:r>
            <a:r>
              <a:rPr lang="zh-TW" altLang="en-US" sz="2400" b="1" dirty="0" smtClean="0">
                <a:ea typeface="微軟正黑體" panose="020B0604030504040204" pitchFamily="34" charset="-120"/>
              </a:rPr>
              <a:t>使用</a:t>
            </a:r>
            <a:r>
              <a:rPr lang="zh-TW" altLang="en-US" sz="2400" b="1" dirty="0">
                <a:ea typeface="微軟正黑體" panose="020B0604030504040204" pitchFamily="34" charset="-120"/>
              </a:rPr>
              <a:t>？</a:t>
            </a:r>
            <a:endParaRPr lang="en-US" altLang="zh-TW" sz="2400" b="1" dirty="0"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6" y="1502584"/>
            <a:ext cx="3160077" cy="181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 descr="C:\Users\User\Desktop\youtube-social-icon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27" y="3427527"/>
            <a:ext cx="410834" cy="41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User\Desktop\youtube-social-icon.pn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310" y="3430369"/>
            <a:ext cx="410834" cy="41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82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>
            <a:extLst>
              <a:ext uri="{FF2B5EF4-FFF2-40B4-BE49-F238E27FC236}">
                <a16:creationId xmlns="" xmlns:a16="http://schemas.microsoft.com/office/drawing/2014/main" id="{61863DA5-B858-4FAE-8BA7-13CF25823C23}"/>
              </a:ext>
            </a:extLst>
          </p:cNvPr>
          <p:cNvSpPr txBox="1"/>
          <p:nvPr/>
        </p:nvSpPr>
        <p:spPr>
          <a:xfrm>
            <a:off x="4130041" y="1452111"/>
            <a:ext cx="4843388" cy="35958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fontAlgn="base" hangingPunct="0">
              <a:lnSpc>
                <a:spcPts val="2500"/>
              </a:lnSpc>
            </a:pPr>
            <a:r>
              <a:rPr lang="zh-TW" altLang="en-US" sz="1800" b="0" i="0" dirty="0" smtClean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</a:t>
            </a:r>
            <a:r>
              <a:rPr lang="en-US" altLang="zh-TW" sz="1800" b="0" i="0" dirty="0" smtClean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2018</a:t>
            </a:r>
            <a:r>
              <a:rPr lang="zh-TW" altLang="en-US" sz="1800" b="0" i="0" dirty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</a:t>
            </a:r>
            <a:r>
              <a:rPr lang="en-US" altLang="zh-TW" sz="1800" b="0" i="0" dirty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</a:t>
            </a:r>
            <a:r>
              <a:rPr lang="zh-TW" altLang="en-US" sz="1800" b="0" i="0" dirty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月底，加彭總統</a:t>
            </a:r>
            <a:r>
              <a:rPr lang="en-US" altLang="zh-TW" sz="1800" b="0" i="0" dirty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Ali Bongo</a:t>
            </a:r>
            <a:r>
              <a:rPr lang="zh-TW" altLang="en-US" sz="1800" b="0" i="0" dirty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在拜訪沙烏地阿拉伯時驚傳就醫，此後</a:t>
            </a:r>
            <a:r>
              <a:rPr lang="en-US" altLang="zh-TW" sz="1800" b="0" i="0" dirty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lang="zh-TW" altLang="en-US" sz="1800" b="0" i="0" dirty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個月內鮮少</a:t>
            </a:r>
            <a:r>
              <a:rPr lang="zh-TW" altLang="en-US" sz="1800" b="0" i="0" dirty="0" smtClean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露面</a:t>
            </a:r>
            <a:r>
              <a:rPr lang="zh-TW" altLang="en-US" sz="1800" dirty="0">
                <a:solidFill>
                  <a:srgbClr val="4E4B4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zh-TW" altLang="en-US" sz="1800" b="0" i="0" dirty="0" smtClean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陰謀論</a:t>
            </a:r>
            <a:r>
              <a:rPr lang="zh-TW" altLang="en-US" sz="1800" dirty="0">
                <a:solidFill>
                  <a:srgbClr val="4E4B4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等</a:t>
            </a:r>
            <a:r>
              <a:rPr lang="zh-TW" altLang="en-US" sz="1800" b="0" i="0" dirty="0" smtClean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流言不斷。</a:t>
            </a:r>
            <a:r>
              <a:rPr lang="zh-TW" altLang="en-US" sz="1800" b="0" i="0" dirty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直到</a:t>
            </a:r>
            <a:r>
              <a:rPr lang="en-US" altLang="zh-TW" sz="1800" b="0" i="0" dirty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2019</a:t>
            </a:r>
            <a:r>
              <a:rPr lang="zh-TW" altLang="en-US" sz="1800" b="0" i="0" dirty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年新年除夕，電視上</a:t>
            </a:r>
            <a:r>
              <a:rPr lang="zh-TW" altLang="en-US" sz="1800" b="0" i="0" dirty="0" smtClean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播出</a:t>
            </a:r>
            <a:r>
              <a:rPr lang="en-US" altLang="zh-TW" sz="1800" dirty="0" smtClean="0">
                <a:solidFill>
                  <a:srgbClr val="4E4B4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Bongo</a:t>
            </a:r>
            <a:r>
              <a:rPr lang="zh-TW" altLang="en-US" sz="1800" b="0" i="0" dirty="0" smtClean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拜年</a:t>
            </a:r>
            <a:r>
              <a:rPr lang="zh-TW" altLang="en-US" sz="1800" b="0" i="0" u="none" strike="noStrike" dirty="0" smtClean="0">
                <a:solidFill>
                  <a:srgbClr val="3184F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影片</a:t>
            </a:r>
            <a:r>
              <a:rPr lang="zh-TW" altLang="en-US" sz="1800" b="0" i="0" dirty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，但影片</a:t>
            </a:r>
            <a:r>
              <a:rPr lang="zh-TW" altLang="en-US" sz="1800" b="0" i="0" dirty="0" smtClean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</a:t>
            </a:r>
            <a:r>
              <a:rPr lang="en-US" altLang="zh-TW" sz="1800" dirty="0">
                <a:solidFill>
                  <a:srgbClr val="4E4B4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Bongo</a:t>
            </a:r>
            <a:r>
              <a:rPr lang="zh-TW" altLang="en-US" sz="1800" b="0" i="0" dirty="0" smtClean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看似</a:t>
            </a:r>
            <a:r>
              <a:rPr lang="zh-TW" altLang="en-US" sz="1800" b="0" i="0" dirty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中風的模樣引發臆測，反對黨成員跳出來，指稱這是一</a:t>
            </a:r>
            <a:r>
              <a:rPr lang="zh-TW" altLang="en-US" sz="1800" b="0" i="0" dirty="0" smtClean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</a:t>
            </a:r>
            <a:r>
              <a:rPr lang="en-US" altLang="zh-TW" sz="1800" dirty="0" err="1" smtClean="0">
                <a:solidFill>
                  <a:srgbClr val="4E4B4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Deepfake</a:t>
            </a:r>
            <a:r>
              <a:rPr lang="zh-TW" altLang="en-US" sz="1800" b="0" i="0" dirty="0" smtClean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影片</a:t>
            </a:r>
            <a:r>
              <a:rPr lang="zh-TW" altLang="en-US" sz="1800" b="0" i="0" dirty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；也有人懷疑</a:t>
            </a:r>
            <a:r>
              <a:rPr lang="zh-TW" altLang="en-US" sz="1800" b="0" i="0" dirty="0" smtClean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en-US" altLang="zh-TW" sz="1800" dirty="0" smtClean="0">
                <a:solidFill>
                  <a:srgbClr val="4E4B4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Bongo</a:t>
            </a:r>
            <a:r>
              <a:rPr lang="zh-TW" altLang="en-US" sz="1800" b="0" i="0" dirty="0" smtClean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健康</a:t>
            </a:r>
            <a:r>
              <a:rPr lang="zh-TW" altLang="en-US" sz="1800" b="0" i="0" dirty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狀態已嚴重到不能露面，而實際掌權</a:t>
            </a:r>
            <a:r>
              <a:rPr lang="zh-TW" altLang="en-US" sz="1800" b="0" i="0" dirty="0" smtClean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的是</a:t>
            </a:r>
            <a:r>
              <a:rPr lang="zh-TW" altLang="en-US" sz="1800" dirty="0">
                <a:solidFill>
                  <a:srgbClr val="4E4B4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</a:t>
            </a:r>
            <a:r>
              <a:rPr lang="zh-TW" altLang="en-US" sz="1800" b="0" i="0" dirty="0" smtClean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身</a:t>
            </a:r>
            <a:r>
              <a:rPr lang="zh-TW" altLang="en-US" sz="1800" b="0" i="0" dirty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旁貪腐的裙帶集團</a:t>
            </a:r>
            <a:r>
              <a:rPr lang="zh-TW" altLang="en-US" sz="1800" b="0" i="0" dirty="0" smtClean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1800" b="0" i="0" dirty="0" smtClean="0">
              <a:solidFill>
                <a:srgbClr val="4E4B48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 fontAlgn="base" hangingPunct="0">
              <a:lnSpc>
                <a:spcPts val="2500"/>
              </a:lnSpc>
            </a:pPr>
            <a:r>
              <a:rPr lang="zh-TW" altLang="en-US" sz="1800" dirty="0">
                <a:solidFill>
                  <a:srgbClr val="4E4B4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1800" dirty="0" smtClean="0">
                <a:solidFill>
                  <a:srgbClr val="4E4B4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</a:t>
            </a:r>
            <a:r>
              <a:rPr lang="zh-TW" altLang="en-US" sz="1800" b="0" i="0" dirty="0" smtClean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影片</a:t>
            </a:r>
            <a:r>
              <a:rPr lang="zh-TW" altLang="en-US" sz="1800" b="0" i="0" dirty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播出後第</a:t>
            </a:r>
            <a:r>
              <a:rPr lang="en-US" altLang="zh-TW" sz="1800" b="0" i="0" dirty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lang="zh-TW" altLang="en-US" sz="1800" b="0" i="0" dirty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天，武裝</a:t>
            </a:r>
            <a:r>
              <a:rPr lang="zh-TW" altLang="en-US" sz="1800" b="0" i="0" dirty="0" smtClean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集團展開</a:t>
            </a:r>
            <a:r>
              <a:rPr lang="zh-TW" altLang="en-US" sz="1800" b="0" i="0" dirty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政變行動</a:t>
            </a:r>
            <a:r>
              <a:rPr lang="zh-TW" altLang="en-US" sz="1800" b="0" i="0" dirty="0" smtClean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，數</a:t>
            </a:r>
            <a:r>
              <a:rPr lang="zh-TW" altLang="en-US" sz="1800" b="0" i="0" dirty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小時後即遭到當局</a:t>
            </a:r>
            <a:r>
              <a:rPr lang="zh-TW" altLang="en-US" sz="1800" b="0" i="0" dirty="0" smtClean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平定，</a:t>
            </a:r>
            <a:r>
              <a:rPr lang="en-US" altLang="zh-TW" sz="1800" b="0" i="0" dirty="0" smtClean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Bongo</a:t>
            </a:r>
            <a:r>
              <a:rPr lang="zh-TW" altLang="en-US" sz="1800" b="0" i="0" dirty="0" smtClean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後來</a:t>
            </a:r>
            <a:r>
              <a:rPr lang="zh-TW" altLang="en-US" sz="1800" b="0" i="0" dirty="0">
                <a:solidFill>
                  <a:srgbClr val="4E4B4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也康復返國。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2919D57F-A906-4319-8EDB-29E6BDC55E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892"/>
          <a:stretch/>
        </p:blipFill>
        <p:spPr>
          <a:xfrm>
            <a:off x="648784" y="1535931"/>
            <a:ext cx="3217939" cy="19642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id="{F5CA9A2E-A4E6-41CF-AD43-A83A6BDFAA8A}"/>
              </a:ext>
            </a:extLst>
          </p:cNvPr>
          <p:cNvSpPr txBox="1"/>
          <p:nvPr/>
        </p:nvSpPr>
        <p:spPr>
          <a:xfrm>
            <a:off x="753366" y="4397258"/>
            <a:ext cx="3008773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fontAlgn="base"/>
            <a:r>
              <a:rPr lang="en-US" altLang="zh-TW" sz="1600" b="1" dirty="0">
                <a:solidFill>
                  <a:srgbClr val="4E4B4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#</a:t>
            </a:r>
            <a:r>
              <a:rPr lang="zh-TW" altLang="en-US" sz="1600" b="1" dirty="0">
                <a:solidFill>
                  <a:srgbClr val="4E4B4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中非加彭共和國（</a:t>
            </a:r>
            <a:r>
              <a:rPr lang="en-US" altLang="zh-TW" sz="1600" b="1" dirty="0">
                <a:solidFill>
                  <a:srgbClr val="4E4B4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Gabon</a:t>
            </a:r>
            <a:r>
              <a:rPr lang="zh-TW" altLang="en-US" sz="1600" b="1" dirty="0" smtClean="0">
                <a:solidFill>
                  <a:srgbClr val="4E4B4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lang="en-US" altLang="zh-TW" sz="1600" b="1" dirty="0" smtClean="0">
              <a:solidFill>
                <a:srgbClr val="4E4B4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 fontAlgn="base"/>
            <a:r>
              <a:rPr lang="zh-TW" altLang="en-US" sz="1600" b="1" dirty="0" smtClean="0">
                <a:solidFill>
                  <a:srgbClr val="4E4B4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</a:t>
            </a:r>
            <a:r>
              <a:rPr lang="en-US" altLang="zh-TW" sz="1600" b="1" dirty="0" err="1" smtClean="0">
                <a:solidFill>
                  <a:srgbClr val="4E4B4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Deepfake</a:t>
            </a:r>
            <a:r>
              <a:rPr lang="zh-TW" altLang="en-US" sz="1600" b="1" dirty="0" smtClean="0">
                <a:solidFill>
                  <a:srgbClr val="4E4B4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影片</a:t>
            </a:r>
            <a:r>
              <a:rPr lang="zh-TW" altLang="en-US" sz="1600" b="1" dirty="0">
                <a:solidFill>
                  <a:srgbClr val="4E4B4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疑雲導致政變</a:t>
            </a:r>
            <a:endParaRPr lang="zh-TW" altLang="en-US" sz="1600" dirty="0">
              <a:solidFill>
                <a:srgbClr val="4E4B4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026" name="Picture 2" descr="Freemason Presidents in Africa : Ali Bongo ordained Grand Master of Gabon">
            <a:extLst>
              <a:ext uri="{FF2B5EF4-FFF2-40B4-BE49-F238E27FC236}">
                <a16:creationId xmlns="" xmlns:a16="http://schemas.microsoft.com/office/drawing/2014/main" id="{A307A65A-1295-4D73-A4D1-04B78520B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50" y="2967705"/>
            <a:ext cx="2368918" cy="13325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485303CD-CE77-49BF-A6C9-D103495FB681}"/>
              </a:ext>
            </a:extLst>
          </p:cNvPr>
          <p:cNvSpPr txBox="1"/>
          <p:nvPr/>
        </p:nvSpPr>
        <p:spPr>
          <a:xfrm>
            <a:off x="2814929" y="1627407"/>
            <a:ext cx="992159" cy="28469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 fontAlgn="base"/>
            <a:r>
              <a:rPr lang="en-US" altLang="zh-TW" dirty="0" err="1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Deepfake</a:t>
            </a:r>
            <a:endParaRPr lang="zh-TW" altLang="en-US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="" xmlns:a16="http://schemas.microsoft.com/office/drawing/2014/main" id="{0798E183-DCBA-402A-9586-C36DB33892C8}"/>
              </a:ext>
            </a:extLst>
          </p:cNvPr>
          <p:cNvSpPr txBox="1"/>
          <p:nvPr/>
        </p:nvSpPr>
        <p:spPr>
          <a:xfrm>
            <a:off x="3292344" y="3119673"/>
            <a:ext cx="574379" cy="28469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68580" tIns="34290" rIns="68580" bIns="34290">
            <a:spAutoFit/>
          </a:bodyPr>
          <a:lstStyle>
            <a:defPPr>
              <a:defRPr lang="zh-TW"/>
            </a:defPPr>
            <a:lvl1pPr fontAlgn="base">
              <a:defRPr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algn="ctr"/>
            <a:r>
              <a:rPr lang="zh-TW" altLang="en-US" dirty="0"/>
              <a:t>本人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="" xmlns:a16="http://schemas.microsoft.com/office/drawing/2014/main" id="{9B7DE818-2499-4748-BE8C-AFAA05854EF3}"/>
              </a:ext>
            </a:extLst>
          </p:cNvPr>
          <p:cNvSpPr txBox="1"/>
          <p:nvPr/>
        </p:nvSpPr>
        <p:spPr>
          <a:xfrm>
            <a:off x="5090808" y="693636"/>
            <a:ext cx="762141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>
                    <a:lumMod val="75000"/>
                  </a:schemeClr>
                </a:solidFill>
                <a:ea typeface="微軟正黑體" panose="020B0604030504040204" pitchFamily="34" charset="-120"/>
              </a:rPr>
              <a:t>趣味</a:t>
            </a:r>
            <a:endParaRPr lang="en-US" altLang="zh-TW" sz="2400" b="1" dirty="0">
              <a:solidFill>
                <a:schemeClr val="bg1">
                  <a:lumMod val="75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="" xmlns:a16="http://schemas.microsoft.com/office/drawing/2014/main" id="{4E7F6DEE-1E82-4F71-9F90-CC4DC4AE33FD}"/>
              </a:ext>
            </a:extLst>
          </p:cNvPr>
          <p:cNvSpPr txBox="1"/>
          <p:nvPr/>
        </p:nvSpPr>
        <p:spPr>
          <a:xfrm>
            <a:off x="5728826" y="693636"/>
            <a:ext cx="824582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>
                    <a:lumMod val="75000"/>
                  </a:schemeClr>
                </a:solidFill>
                <a:ea typeface="微軟正黑體" panose="020B0604030504040204" pitchFamily="34" charset="-120"/>
              </a:rPr>
              <a:t>重現</a:t>
            </a:r>
            <a:endParaRPr lang="en-US" altLang="zh-TW" sz="2400" b="1" dirty="0">
              <a:solidFill>
                <a:schemeClr val="bg1">
                  <a:lumMod val="75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="" xmlns:a16="http://schemas.microsoft.com/office/drawing/2014/main" id="{53D180CD-A8EA-4BC8-AA7F-51B4992B12B9}"/>
              </a:ext>
            </a:extLst>
          </p:cNvPr>
          <p:cNvSpPr txBox="1"/>
          <p:nvPr/>
        </p:nvSpPr>
        <p:spPr>
          <a:xfrm>
            <a:off x="6429285" y="693636"/>
            <a:ext cx="762141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政治</a:t>
            </a:r>
            <a:endParaRPr lang="en-US" altLang="zh-TW" sz="2400" b="1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="" xmlns:a16="http://schemas.microsoft.com/office/drawing/2014/main" id="{AFA785DC-3B46-4FE0-AB08-FA8396C5AB35}"/>
              </a:ext>
            </a:extLst>
          </p:cNvPr>
          <p:cNvSpPr txBox="1"/>
          <p:nvPr/>
        </p:nvSpPr>
        <p:spPr>
          <a:xfrm>
            <a:off x="7067303" y="693636"/>
            <a:ext cx="762141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>
                    <a:lumMod val="75000"/>
                  </a:schemeClr>
                </a:solidFill>
                <a:ea typeface="微軟正黑體" panose="020B0604030504040204" pitchFamily="34" charset="-120"/>
              </a:rPr>
              <a:t>犯罪</a:t>
            </a:r>
            <a:endParaRPr lang="en-US" altLang="zh-TW" sz="2400" b="1" dirty="0">
              <a:solidFill>
                <a:schemeClr val="bg1">
                  <a:lumMod val="75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="" xmlns:a16="http://schemas.microsoft.com/office/drawing/2014/main" id="{C1B5AA9B-3DCF-4BD8-BA8D-AF30A0520443}"/>
              </a:ext>
            </a:extLst>
          </p:cNvPr>
          <p:cNvSpPr txBox="1"/>
          <p:nvPr/>
        </p:nvSpPr>
        <p:spPr>
          <a:xfrm>
            <a:off x="648784" y="478518"/>
            <a:ext cx="4332290" cy="86946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TW" sz="2800" dirty="0">
                <a:latin typeface="Consolas" panose="020B0609020204030204" pitchFamily="49" charset="0"/>
              </a:rPr>
              <a:t>Deepfake</a:t>
            </a:r>
            <a:r>
              <a:rPr lang="zh-TW" altLang="en-US" sz="2400" b="1" dirty="0">
                <a:ea typeface="微軟正黑體" panose="020B0604030504040204" pitchFamily="34" charset="-120"/>
              </a:rPr>
              <a:t>到底是什麼</a:t>
            </a:r>
            <a:r>
              <a:rPr lang="zh-TW" altLang="en-US" sz="2400" b="1" dirty="0" smtClean="0">
                <a:ea typeface="微軟正黑體" panose="020B0604030504040204" pitchFamily="34" charset="-120"/>
              </a:rPr>
              <a:t>？</a:t>
            </a:r>
            <a:endParaRPr lang="en-US" altLang="zh-TW" sz="2400" b="1" dirty="0" smtClean="0"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ea typeface="微軟正黑體" panose="020B0604030504040204" pitchFamily="34" charset="-120"/>
              </a:rPr>
              <a:t>前世今生，技術如何被</a:t>
            </a:r>
            <a:r>
              <a:rPr lang="zh-TW" altLang="en-US" sz="2400" b="1" dirty="0" smtClean="0">
                <a:ea typeface="微軟正黑體" panose="020B0604030504040204" pitchFamily="34" charset="-120"/>
              </a:rPr>
              <a:t>使用</a:t>
            </a:r>
            <a:r>
              <a:rPr lang="zh-TW" altLang="en-US" sz="2400" b="1" dirty="0">
                <a:ea typeface="微軟正黑體" panose="020B0604030504040204" pitchFamily="34" charset="-120"/>
              </a:rPr>
              <a:t>？</a:t>
            </a:r>
            <a:endParaRPr lang="en-US" altLang="zh-TW" sz="2400" b="1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88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228F3B03-6C3D-4879-A702-DB27C533821C}"/>
              </a:ext>
            </a:extLst>
          </p:cNvPr>
          <p:cNvSpPr txBox="1"/>
          <p:nvPr/>
        </p:nvSpPr>
        <p:spPr>
          <a:xfrm>
            <a:off x="757698" y="1858983"/>
            <a:ext cx="7372842" cy="191590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hangingPunct="0"/>
            <a:r>
              <a:rPr lang="zh-TW" altLang="en-US" sz="2400" b="0" i="0" dirty="0" smtClean="0">
                <a:solidFill>
                  <a:srgbClr val="6B6B6B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用</a:t>
            </a:r>
            <a:r>
              <a:rPr lang="zh-TW" altLang="en-US" sz="2400" b="0" i="0" dirty="0">
                <a:solidFill>
                  <a:srgbClr val="6B6B6B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en-US" altLang="zh-TW" sz="2400" b="0" i="0" u="none" strike="noStrike" dirty="0">
                <a:solidFill>
                  <a:srgbClr val="DA445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Deepfake </a:t>
            </a:r>
            <a:r>
              <a:rPr lang="zh-TW" altLang="en-US" sz="2400" b="0" i="0" u="none" strike="noStrike" dirty="0">
                <a:solidFill>
                  <a:srgbClr val="DA445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技術製作的一段語音</a:t>
            </a:r>
            <a:r>
              <a:rPr lang="zh-TW" altLang="en-US" sz="2400" b="0" i="0" dirty="0">
                <a:solidFill>
                  <a:srgbClr val="6B6B6B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來誘騙英國某高階經理將 </a:t>
            </a:r>
            <a:r>
              <a:rPr lang="en-US" altLang="zh-TW" sz="2400" b="0" i="0" dirty="0">
                <a:solidFill>
                  <a:srgbClr val="6B6B6B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243,000 </a:t>
            </a:r>
            <a:r>
              <a:rPr lang="zh-TW" altLang="en-US" sz="2400" b="0" i="0" dirty="0">
                <a:solidFill>
                  <a:srgbClr val="6B6B6B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美元匯到某個歹徒所開設的帳戶。根據受害企業的保險公司</a:t>
            </a:r>
            <a:r>
              <a:rPr lang="zh-TW" altLang="en-US" sz="2400" b="0" i="0" u="none" strike="noStrike" dirty="0">
                <a:solidFill>
                  <a:srgbClr val="DA445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表示</a:t>
            </a:r>
            <a:r>
              <a:rPr lang="zh-TW" altLang="en-US" sz="2400" b="0" i="0" dirty="0">
                <a:solidFill>
                  <a:srgbClr val="6B6B6B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，歹徒在電話中假冒的聲音不僅能模仿被冒充者的聲音，還能模仿其說話的語調、斷句及腔調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9B7DE818-2499-4748-BE8C-AFAA05854EF3}"/>
              </a:ext>
            </a:extLst>
          </p:cNvPr>
          <p:cNvSpPr txBox="1"/>
          <p:nvPr/>
        </p:nvSpPr>
        <p:spPr>
          <a:xfrm>
            <a:off x="5090808" y="701256"/>
            <a:ext cx="762141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>
                    <a:lumMod val="75000"/>
                  </a:schemeClr>
                </a:solidFill>
                <a:ea typeface="微軟正黑體" panose="020B0604030504040204" pitchFamily="34" charset="-120"/>
              </a:rPr>
              <a:t>趣味</a:t>
            </a:r>
            <a:endParaRPr lang="en-US" altLang="zh-TW" sz="2400" b="1" dirty="0">
              <a:solidFill>
                <a:schemeClr val="bg1">
                  <a:lumMod val="75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4E7F6DEE-1E82-4F71-9F90-CC4DC4AE33FD}"/>
              </a:ext>
            </a:extLst>
          </p:cNvPr>
          <p:cNvSpPr txBox="1"/>
          <p:nvPr/>
        </p:nvSpPr>
        <p:spPr>
          <a:xfrm>
            <a:off x="5728826" y="701256"/>
            <a:ext cx="824582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>
                    <a:lumMod val="75000"/>
                  </a:schemeClr>
                </a:solidFill>
                <a:ea typeface="微軟正黑體" panose="020B0604030504040204" pitchFamily="34" charset="-120"/>
              </a:rPr>
              <a:t>重現</a:t>
            </a:r>
            <a:endParaRPr lang="en-US" altLang="zh-TW" sz="2400" b="1" dirty="0">
              <a:solidFill>
                <a:schemeClr val="bg1">
                  <a:lumMod val="75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id="{53D180CD-A8EA-4BC8-AA7F-51B4992B12B9}"/>
              </a:ext>
            </a:extLst>
          </p:cNvPr>
          <p:cNvSpPr txBox="1"/>
          <p:nvPr/>
        </p:nvSpPr>
        <p:spPr>
          <a:xfrm>
            <a:off x="6429285" y="701256"/>
            <a:ext cx="762141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政治</a:t>
            </a:r>
            <a:endParaRPr lang="en-US" altLang="zh-TW" sz="2400" b="1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id="{AFA785DC-3B46-4FE0-AB08-FA8396C5AB35}"/>
              </a:ext>
            </a:extLst>
          </p:cNvPr>
          <p:cNvSpPr txBox="1"/>
          <p:nvPr/>
        </p:nvSpPr>
        <p:spPr>
          <a:xfrm>
            <a:off x="7067303" y="701256"/>
            <a:ext cx="762141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>
                    <a:lumMod val="75000"/>
                  </a:schemeClr>
                </a:solidFill>
                <a:ea typeface="微軟正黑體" panose="020B0604030504040204" pitchFamily="34" charset="-120"/>
              </a:rPr>
              <a:t>犯罪</a:t>
            </a:r>
            <a:endParaRPr lang="en-US" altLang="zh-TW" sz="2400" b="1" dirty="0">
              <a:solidFill>
                <a:schemeClr val="bg1">
                  <a:lumMod val="75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="" xmlns:a16="http://schemas.microsoft.com/office/drawing/2014/main" id="{C1B5AA9B-3DCF-4BD8-BA8D-AF30A0520443}"/>
              </a:ext>
            </a:extLst>
          </p:cNvPr>
          <p:cNvSpPr txBox="1"/>
          <p:nvPr/>
        </p:nvSpPr>
        <p:spPr>
          <a:xfrm>
            <a:off x="648784" y="486138"/>
            <a:ext cx="4332290" cy="86946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TW" sz="2800" dirty="0">
                <a:latin typeface="Consolas" panose="020B0609020204030204" pitchFamily="49" charset="0"/>
              </a:rPr>
              <a:t>Deepfake</a:t>
            </a:r>
            <a:r>
              <a:rPr lang="zh-TW" altLang="en-US" sz="2400" b="1" dirty="0">
                <a:ea typeface="微軟正黑體" panose="020B0604030504040204" pitchFamily="34" charset="-120"/>
              </a:rPr>
              <a:t>到底是什麼</a:t>
            </a:r>
            <a:r>
              <a:rPr lang="zh-TW" altLang="en-US" sz="2400" b="1" dirty="0" smtClean="0">
                <a:ea typeface="微軟正黑體" panose="020B0604030504040204" pitchFamily="34" charset="-120"/>
              </a:rPr>
              <a:t>？</a:t>
            </a:r>
            <a:endParaRPr lang="en-US" altLang="zh-TW" sz="2400" b="1" dirty="0" smtClean="0"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ea typeface="微軟正黑體" panose="020B0604030504040204" pitchFamily="34" charset="-120"/>
              </a:rPr>
              <a:t>前世今生，技術如何被</a:t>
            </a:r>
            <a:r>
              <a:rPr lang="zh-TW" altLang="en-US" sz="2400" b="1" dirty="0" smtClean="0">
                <a:ea typeface="微軟正黑體" panose="020B0604030504040204" pitchFamily="34" charset="-120"/>
              </a:rPr>
              <a:t>使用</a:t>
            </a:r>
            <a:r>
              <a:rPr lang="zh-TW" altLang="en-US" sz="2400" b="1" dirty="0">
                <a:ea typeface="微軟正黑體" panose="020B0604030504040204" pitchFamily="34" charset="-120"/>
              </a:rPr>
              <a:t>？</a:t>
            </a:r>
            <a:endParaRPr lang="en-US" altLang="zh-TW" sz="2400" b="1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939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" y="4831525"/>
            <a:ext cx="9144000" cy="311975"/>
          </a:xfrm>
          <a:prstGeom prst="rect">
            <a:avLst/>
          </a:prstGeom>
          <a:solidFill>
            <a:srgbClr val="F5D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0" y="311975"/>
            <a:ext cx="9144000" cy="311975"/>
          </a:xfrm>
          <a:prstGeom prst="rect">
            <a:avLst/>
          </a:prstGeom>
          <a:solidFill>
            <a:srgbClr val="F5D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4519550"/>
            <a:ext cx="9143999" cy="3119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C1B5AA9B-3DCF-4BD8-BA8D-AF30A0520443}"/>
              </a:ext>
            </a:extLst>
          </p:cNvPr>
          <p:cNvSpPr txBox="1"/>
          <p:nvPr/>
        </p:nvSpPr>
        <p:spPr>
          <a:xfrm>
            <a:off x="656917" y="734146"/>
            <a:ext cx="4098476" cy="53091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TW" sz="3000" b="1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#</a:t>
            </a:r>
            <a:r>
              <a:rPr lang="zh-TW" altLang="en-US" sz="3000" b="1" dirty="0">
                <a:solidFill>
                  <a:prstClr val="black"/>
                </a:solidFill>
                <a:ea typeface="微軟正黑體" panose="020B0604030504040204" pitchFamily="34" charset="-120"/>
              </a:rPr>
              <a:t>澤倫斯基被「換臉</a:t>
            </a:r>
            <a:r>
              <a:rPr lang="zh-TW" altLang="en-US" sz="3000" b="1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」？</a:t>
            </a:r>
            <a:endParaRPr lang="en-US" altLang="zh-TW" sz="3000" b="1" dirty="0">
              <a:solidFill>
                <a:prstClr val="black"/>
              </a:solidFill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E7B2A532-C2CC-458A-92D7-F314F3934583}"/>
              </a:ext>
            </a:extLst>
          </p:cNvPr>
          <p:cNvSpPr txBox="1"/>
          <p:nvPr/>
        </p:nvSpPr>
        <p:spPr>
          <a:xfrm>
            <a:off x="656917" y="1373283"/>
            <a:ext cx="7926430" cy="295465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altLang="zh-TW" sz="2100" b="1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2022</a:t>
            </a:r>
            <a:r>
              <a:rPr lang="zh-TW" altLang="en-US" sz="2100" b="1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 </a:t>
            </a:r>
            <a:r>
              <a:rPr lang="zh-TW" altLang="en-US" sz="2100" b="1" dirty="0">
                <a:solidFill>
                  <a:prstClr val="black"/>
                </a:solidFill>
                <a:ea typeface="微軟正黑體" panose="020B0604030504040204" pitchFamily="34" charset="-120"/>
              </a:rPr>
              <a:t>年 </a:t>
            </a:r>
            <a:r>
              <a:rPr lang="en-US" altLang="zh-TW" sz="2100" b="1" dirty="0">
                <a:solidFill>
                  <a:prstClr val="black"/>
                </a:solidFill>
                <a:ea typeface="微軟正黑體" panose="020B0604030504040204" pitchFamily="34" charset="-120"/>
              </a:rPr>
              <a:t>3</a:t>
            </a:r>
            <a:r>
              <a:rPr lang="en-US" altLang="zh-TW" sz="2100" b="1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 </a:t>
            </a:r>
            <a:r>
              <a:rPr lang="zh-TW" altLang="en-US" sz="2100" b="1" dirty="0">
                <a:solidFill>
                  <a:prstClr val="black"/>
                </a:solidFill>
                <a:ea typeface="微軟正黑體" panose="020B0604030504040204" pitchFamily="34" charset="-120"/>
              </a:rPr>
              <a:t>月</a:t>
            </a:r>
            <a:endParaRPr lang="en-US" altLang="zh-TW" sz="2100" b="1" dirty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 algn="just" hangingPunct="0">
              <a:lnSpc>
                <a:spcPts val="2500"/>
              </a:lnSpc>
            </a:pPr>
            <a:r>
              <a:rPr lang="zh-TW" altLang="en-US" sz="2100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         烏俄戰爭期間，利用</a:t>
            </a:r>
            <a:r>
              <a:rPr lang="en-US" altLang="zh-TW" sz="2100" dirty="0" err="1" smtClean="0">
                <a:solidFill>
                  <a:prstClr val="black"/>
                </a:solidFill>
                <a:ea typeface="微軟正黑體" panose="020B0604030504040204" pitchFamily="34" charset="-120"/>
              </a:rPr>
              <a:t>Deepfake</a:t>
            </a:r>
            <a:r>
              <a:rPr lang="zh-TW" altLang="en-US" sz="2100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技術，假造</a:t>
            </a:r>
            <a:r>
              <a:rPr lang="zh-TW" altLang="en-US" sz="2100" dirty="0">
                <a:solidFill>
                  <a:prstClr val="black"/>
                </a:solidFill>
                <a:ea typeface="微軟正黑體" panose="020B0604030504040204" pitchFamily="34" charset="-120"/>
              </a:rPr>
              <a:t>烏克蘭總統澤倫斯</a:t>
            </a:r>
            <a:r>
              <a:rPr lang="zh-TW" altLang="en-US" sz="2100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基。「</a:t>
            </a:r>
            <a:r>
              <a:rPr lang="zh-TW" altLang="en-US" sz="2100" dirty="0">
                <a:solidFill>
                  <a:prstClr val="black"/>
                </a:solidFill>
                <a:ea typeface="微軟正黑體" panose="020B0604030504040204" pitchFamily="34" charset="-120"/>
              </a:rPr>
              <a:t>假的」澤倫斯</a:t>
            </a:r>
            <a:r>
              <a:rPr lang="zh-TW" altLang="en-US" sz="2100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基在影片中承認烏克蘭戰敗，決定要將東部頓巴斯頓地區歸還給俄羅斯，並勸</a:t>
            </a:r>
            <a:r>
              <a:rPr lang="zh-TW" altLang="en-US" sz="2100" dirty="0">
                <a:solidFill>
                  <a:prstClr val="black"/>
                </a:solidFill>
                <a:ea typeface="微軟正黑體" panose="020B0604030504040204" pitchFamily="34" charset="-120"/>
              </a:rPr>
              <a:t>烏克蘭</a:t>
            </a:r>
            <a:r>
              <a:rPr lang="zh-TW" altLang="en-US" sz="2100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軍放下武器回家，向</a:t>
            </a:r>
            <a:r>
              <a:rPr lang="zh-TW" altLang="en-US" sz="2100" dirty="0">
                <a:solidFill>
                  <a:prstClr val="black"/>
                </a:solidFill>
                <a:ea typeface="微軟正黑體" panose="020B0604030504040204" pitchFamily="34" charset="-120"/>
              </a:rPr>
              <a:t>俄羅斯</a:t>
            </a:r>
            <a:r>
              <a:rPr lang="zh-TW" altLang="en-US" sz="2100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投降。</a:t>
            </a:r>
            <a:endParaRPr lang="en-US" altLang="zh-TW" sz="2100" dirty="0" smtClean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 algn="just" hangingPunct="0">
              <a:lnSpc>
                <a:spcPts val="2500"/>
              </a:lnSpc>
            </a:pPr>
            <a:r>
              <a:rPr lang="zh-TW" altLang="en-US" sz="2100" dirty="0">
                <a:solidFill>
                  <a:prstClr val="black"/>
                </a:solidFill>
                <a:ea typeface="微軟正黑體" panose="020B0604030504040204" pitchFamily="34" charset="-120"/>
              </a:rPr>
              <a:t>   </a:t>
            </a:r>
            <a:r>
              <a:rPr lang="zh-TW" altLang="en-US" sz="2100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      </a:t>
            </a:r>
            <a:r>
              <a:rPr lang="zh-TW" altLang="en-US" sz="2100" dirty="0">
                <a:solidFill>
                  <a:prstClr val="black"/>
                </a:solidFill>
                <a:ea typeface="微軟正黑體" panose="020B0604030504040204" pitchFamily="34" charset="-120"/>
              </a:rPr>
              <a:t>這部影片在社群媒體流傳，並被駭客放到烏國新聞台網站上。</a:t>
            </a:r>
            <a:r>
              <a:rPr lang="en-US" altLang="zh-TW" sz="2100" dirty="0" err="1">
                <a:solidFill>
                  <a:prstClr val="black"/>
                </a:solidFill>
                <a:ea typeface="微軟正黑體" panose="020B0604030504040204" pitchFamily="34" charset="-120"/>
              </a:rPr>
              <a:t>Deepfake</a:t>
            </a:r>
            <a:r>
              <a:rPr lang="zh-TW" altLang="en-US" sz="2100" dirty="0">
                <a:solidFill>
                  <a:prstClr val="black"/>
                </a:solidFill>
                <a:ea typeface="微軟正黑體" panose="020B0604030504040204" pitchFamily="34" charset="-120"/>
              </a:rPr>
              <a:t>影片中澤倫斯基，頭的比例太大且擺動不自然，畫質清晰度與他的</a:t>
            </a:r>
            <a:r>
              <a:rPr lang="zh-TW" altLang="en-US" sz="2100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身體則有</a:t>
            </a:r>
            <a:r>
              <a:rPr lang="zh-TW" altLang="en-US" sz="2100" dirty="0">
                <a:solidFill>
                  <a:prstClr val="black"/>
                </a:solidFill>
                <a:ea typeface="微軟正黑體" panose="020B0604030504040204" pitchFamily="34" charset="-120"/>
              </a:rPr>
              <a:t>明顯落差，人聲也比真正的澤倫斯基平常聲音更慢、更低。</a:t>
            </a:r>
            <a:endParaRPr lang="en-US" altLang="zh-TW" sz="2100" dirty="0" smtClean="0">
              <a:solidFill>
                <a:prstClr val="black"/>
              </a:solidFill>
              <a:ea typeface="微軟正黑體" panose="020B0604030504040204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5114915" y="4262590"/>
            <a:ext cx="3619500" cy="5950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自由說新聞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假訊息入侵！澤倫斯基被「換臉」投降</a:t>
            </a:r>
            <a:r>
              <a:rPr lang="en-US" altLang="zh-TW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02:18</a:t>
            </a:r>
            <a:r>
              <a:rPr lang="zh-TW" altLang="en-US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5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 descr="C:\Users\User\Desktop\youtube-social-icon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71" y="4187456"/>
            <a:ext cx="792878" cy="7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0"/>
            <a:ext cx="9144000" cy="3119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7" y="460793"/>
            <a:ext cx="1720215" cy="122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E7B2A532-C2CC-458A-92D7-F314F3934583}"/>
              </a:ext>
            </a:extLst>
          </p:cNvPr>
          <p:cNvSpPr txBox="1"/>
          <p:nvPr/>
        </p:nvSpPr>
        <p:spPr>
          <a:xfrm>
            <a:off x="656917" y="1373283"/>
            <a:ext cx="7926430" cy="257173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hangingPunct="0">
              <a:lnSpc>
                <a:spcPts val="3300"/>
              </a:lnSpc>
            </a:pPr>
            <a:r>
              <a:rPr lang="zh-TW" altLang="en-US" sz="2100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          </a:t>
            </a:r>
            <a:r>
              <a:rPr lang="en-US" altLang="zh-TW" sz="2100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Facebook </a:t>
            </a:r>
            <a:r>
              <a:rPr lang="zh-TW" altLang="en-US" sz="2100" dirty="0">
                <a:solidFill>
                  <a:prstClr val="black"/>
                </a:solidFill>
                <a:ea typeface="微軟正黑體" panose="020B0604030504040204" pitchFamily="34" charset="-120"/>
              </a:rPr>
              <a:t>母</a:t>
            </a:r>
            <a:r>
              <a:rPr lang="zh-TW" altLang="en-US" sz="2100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公司</a:t>
            </a:r>
            <a:r>
              <a:rPr lang="en-US" altLang="zh-TW" sz="2100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Meta</a:t>
            </a:r>
            <a:r>
              <a:rPr lang="zh-TW" altLang="en-US" sz="2100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表示，</a:t>
            </a:r>
            <a:r>
              <a:rPr lang="en-US" altLang="zh-TW" sz="2100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Facebook</a:t>
            </a:r>
            <a:r>
              <a:rPr lang="zh-TW" altLang="en-US" sz="2100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已經</a:t>
            </a:r>
            <a:r>
              <a:rPr lang="zh-TW" altLang="en-US" sz="2100" dirty="0">
                <a:solidFill>
                  <a:prstClr val="black"/>
                </a:solidFill>
                <a:ea typeface="微軟正黑體" panose="020B0604030504040204" pitchFamily="34" charset="-120"/>
              </a:rPr>
              <a:t>偵測到這段影片並主動大量實施封鎖、刪除，不允許這</a:t>
            </a:r>
            <a:r>
              <a:rPr lang="zh-TW" altLang="en-US" sz="2100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類</a:t>
            </a:r>
            <a:r>
              <a:rPr lang="en-US" altLang="zh-TW" sz="2100" dirty="0" err="1" smtClean="0">
                <a:solidFill>
                  <a:prstClr val="black"/>
                </a:solidFill>
                <a:ea typeface="微軟正黑體" panose="020B0604030504040204" pitchFamily="34" charset="-120"/>
              </a:rPr>
              <a:t>Deepfake</a:t>
            </a:r>
            <a:r>
              <a:rPr lang="zh-TW" altLang="en-US" sz="2100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影片</a:t>
            </a:r>
            <a:r>
              <a:rPr lang="zh-TW" altLang="en-US" sz="2100" dirty="0">
                <a:solidFill>
                  <a:prstClr val="black"/>
                </a:solidFill>
                <a:ea typeface="微軟正黑體" panose="020B0604030504040204" pitchFamily="34" charset="-120"/>
              </a:rPr>
              <a:t>散播假訊息。</a:t>
            </a:r>
            <a:endParaRPr lang="en-US" altLang="zh-TW" sz="2100" dirty="0" smtClean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 algn="just" hangingPunct="0">
              <a:lnSpc>
                <a:spcPts val="3300"/>
              </a:lnSpc>
            </a:pPr>
            <a:r>
              <a:rPr lang="zh-TW" altLang="en-US" sz="2100" dirty="0">
                <a:solidFill>
                  <a:prstClr val="black"/>
                </a:solidFill>
                <a:ea typeface="微軟正黑體" panose="020B0604030504040204" pitchFamily="34" charset="-120"/>
              </a:rPr>
              <a:t> </a:t>
            </a:r>
            <a:r>
              <a:rPr lang="zh-TW" altLang="en-US" sz="2100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       「真的」澤</a:t>
            </a:r>
            <a:r>
              <a:rPr lang="zh-TW" altLang="en-US" sz="2100" dirty="0">
                <a:solidFill>
                  <a:prstClr val="black"/>
                </a:solidFill>
                <a:ea typeface="微軟正黑體" panose="020B0604030504040204" pitchFamily="34" charset="-120"/>
              </a:rPr>
              <a:t>倫斯</a:t>
            </a:r>
            <a:r>
              <a:rPr lang="zh-TW" altLang="en-US" sz="2100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基主動</a:t>
            </a:r>
            <a:r>
              <a:rPr lang="zh-TW" altLang="en-US" sz="2100" dirty="0">
                <a:solidFill>
                  <a:prstClr val="black"/>
                </a:solidFill>
                <a:ea typeface="微軟正黑體" panose="020B0604030504040204" pitchFamily="34" charset="-120"/>
              </a:rPr>
              <a:t>在官方 </a:t>
            </a:r>
            <a:r>
              <a:rPr lang="en-US" altLang="zh-TW" sz="2100" dirty="0">
                <a:solidFill>
                  <a:prstClr val="black"/>
                </a:solidFill>
                <a:ea typeface="微軟正黑體" panose="020B0604030504040204" pitchFamily="34" charset="-120"/>
              </a:rPr>
              <a:t>Instagram </a:t>
            </a:r>
            <a:r>
              <a:rPr lang="zh-TW" altLang="en-US" sz="2100" dirty="0">
                <a:solidFill>
                  <a:prstClr val="black"/>
                </a:solidFill>
                <a:ea typeface="微軟正黑體" panose="020B0604030504040204" pitchFamily="34" charset="-120"/>
              </a:rPr>
              <a:t>回應這段影片，寫說</a:t>
            </a:r>
            <a:r>
              <a:rPr lang="zh-TW" altLang="en-US" sz="2100" b="1" dirty="0">
                <a:solidFill>
                  <a:prstClr val="black"/>
                </a:solidFill>
                <a:ea typeface="微軟正黑體" panose="020B0604030504040204" pitchFamily="34" charset="-120"/>
              </a:rPr>
              <a:t>「這個挑釁很幼稚，我反而建議俄羅斯軍隊放下武器回家，烏克蘭人正在家園保衛土地、孩童跟家庭，在取得勝利之前絕不放下任何武器。」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5324561" y="3764597"/>
            <a:ext cx="3619500" cy="5950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澤倫斯基主動在官方 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Instagram </a:t>
            </a:r>
            <a:r>
              <a:rPr lang="zh-TW" altLang="en-US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回應</a:t>
            </a:r>
            <a:endParaRPr lang="en-US" altLang="zh-TW" sz="15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500" b="1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Deepfake</a:t>
            </a:r>
            <a:r>
              <a:rPr lang="zh-TW" altLang="en-US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00:29</a:t>
            </a:r>
            <a:r>
              <a:rPr lang="zh-TW" altLang="en-US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5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 descr="C:\Users\User\Desktop\youtube-social-icon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17" y="3689463"/>
            <a:ext cx="792878" cy="7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C1B5AA9B-3DCF-4BD8-BA8D-AF30A0520443}"/>
              </a:ext>
            </a:extLst>
          </p:cNvPr>
          <p:cNvSpPr txBox="1"/>
          <p:nvPr/>
        </p:nvSpPr>
        <p:spPr>
          <a:xfrm>
            <a:off x="656917" y="734146"/>
            <a:ext cx="4098476" cy="53091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TW" sz="3000" b="1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#</a:t>
            </a:r>
            <a:r>
              <a:rPr lang="zh-TW" altLang="en-US" sz="3000" b="1" dirty="0">
                <a:solidFill>
                  <a:prstClr val="black"/>
                </a:solidFill>
                <a:ea typeface="微軟正黑體" panose="020B0604030504040204" pitchFamily="34" charset="-120"/>
              </a:rPr>
              <a:t>澤倫斯基被「換臉</a:t>
            </a:r>
            <a:r>
              <a:rPr lang="zh-TW" altLang="en-US" sz="3000" b="1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」？</a:t>
            </a:r>
            <a:endParaRPr lang="en-US" altLang="zh-TW" sz="3000" b="1" dirty="0">
              <a:solidFill>
                <a:prstClr val="black"/>
              </a:solidFill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" y="4831525"/>
            <a:ext cx="9144000" cy="311975"/>
          </a:xfrm>
          <a:prstGeom prst="rect">
            <a:avLst/>
          </a:prstGeom>
          <a:solidFill>
            <a:srgbClr val="F5D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0" y="311975"/>
            <a:ext cx="9144000" cy="311975"/>
          </a:xfrm>
          <a:prstGeom prst="rect">
            <a:avLst/>
          </a:prstGeom>
          <a:solidFill>
            <a:srgbClr val="F5D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0" y="4519550"/>
            <a:ext cx="9143999" cy="3119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9144000" cy="3119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31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5295900" y="4424598"/>
            <a:ext cx="3619500" cy="5950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Tom Cruise is Iron Man 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02:40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5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57CE0E2E-87D4-4B48-BA5F-EBB24F54B428}"/>
              </a:ext>
            </a:extLst>
          </p:cNvPr>
          <p:cNvSpPr txBox="1"/>
          <p:nvPr/>
        </p:nvSpPr>
        <p:spPr>
          <a:xfrm>
            <a:off x="2702833" y="5978815"/>
            <a:ext cx="3528785" cy="2846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TW" dirty="0">
                <a:hlinkClick r:id="rId3"/>
              </a:rPr>
              <a:t>Tom Cruise is Iron Man [</a:t>
            </a:r>
            <a:r>
              <a:rPr lang="en-US" altLang="zh-TW" dirty="0" err="1">
                <a:hlinkClick r:id="rId3"/>
              </a:rPr>
              <a:t>DeepFake</a:t>
            </a:r>
            <a:r>
              <a:rPr lang="en-US" altLang="zh-TW" dirty="0">
                <a:hlinkClick r:id="rId3"/>
              </a:rPr>
              <a:t>] - YouTube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755918FC-F33C-4B69-A489-45A9A1B43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613" y="970478"/>
            <a:ext cx="7130762" cy="323867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9B4A429D-9B81-4475-A94C-25ECAC869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12" y="970478"/>
            <a:ext cx="7871937" cy="323867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0C8F5F06-4459-44F4-A627-862DC7F2B459}"/>
              </a:ext>
            </a:extLst>
          </p:cNvPr>
          <p:cNvSpPr txBox="1"/>
          <p:nvPr/>
        </p:nvSpPr>
        <p:spPr>
          <a:xfrm>
            <a:off x="2357359" y="245407"/>
            <a:ext cx="457384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3000" b="1" dirty="0">
                <a:ea typeface="微軟正黑體" panose="020B0604030504040204" pitchFamily="34" charset="-120"/>
              </a:rPr>
              <a:t>你有聽過</a:t>
            </a:r>
            <a:r>
              <a:rPr lang="en-US" altLang="zh-TW" sz="3000" b="1" dirty="0" err="1">
                <a:ea typeface="微軟正黑體" panose="020B0604030504040204" pitchFamily="34" charset="-120"/>
              </a:rPr>
              <a:t>Deepfake</a:t>
            </a:r>
            <a:r>
              <a:rPr lang="en-US" altLang="zh-TW" sz="3000" b="1" dirty="0">
                <a:ea typeface="微軟正黑體" panose="020B0604030504040204" pitchFamily="34" charset="-120"/>
              </a:rPr>
              <a:t> AI </a:t>
            </a:r>
            <a:r>
              <a:rPr lang="zh-TW" altLang="en-US" sz="3000" b="1" dirty="0">
                <a:ea typeface="微軟正黑體" panose="020B0604030504040204" pitchFamily="34" charset="-120"/>
              </a:rPr>
              <a:t>嗎？</a:t>
            </a:r>
          </a:p>
        </p:txBody>
      </p:sp>
      <p:pic>
        <p:nvPicPr>
          <p:cNvPr id="2050" name="Picture 2" descr="C:\Users\User\Desktop\youtube-social-icon.pn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56" y="4349464"/>
            <a:ext cx="792878" cy="7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41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3FBFD127-D2CA-4083-9768-172F2CE0C406}"/>
              </a:ext>
            </a:extLst>
          </p:cNvPr>
          <p:cNvSpPr txBox="1"/>
          <p:nvPr/>
        </p:nvSpPr>
        <p:spPr>
          <a:xfrm>
            <a:off x="336884" y="2176090"/>
            <a:ext cx="8361948" cy="7001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TW" sz="4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  <a:r>
              <a:rPr lang="en-US" altLang="zh-TW" sz="41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Deep learning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deep learning</a:t>
            </a:r>
            <a:r>
              <a:rPr lang="en-US" altLang="zh-TW" sz="4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" and "fake"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62AE669E-521C-4D2E-AA55-08EA8B292F9C}"/>
              </a:ext>
            </a:extLst>
          </p:cNvPr>
          <p:cNvSpPr txBox="1"/>
          <p:nvPr/>
        </p:nvSpPr>
        <p:spPr>
          <a:xfrm>
            <a:off x="1869281" y="3371477"/>
            <a:ext cx="5297154" cy="577081"/>
          </a:xfrm>
          <a:prstGeom prst="rect">
            <a:avLst/>
          </a:prstGeom>
          <a:solidFill>
            <a:srgbClr val="FF0000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深度學習  與  深度造假</a:t>
            </a:r>
            <a:endParaRPr lang="en-US" altLang="zh-TW" sz="3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1560CB73-A962-4CD8-AAC7-2C9290C0127C}"/>
              </a:ext>
            </a:extLst>
          </p:cNvPr>
          <p:cNvSpPr txBox="1"/>
          <p:nvPr/>
        </p:nvSpPr>
        <p:spPr>
          <a:xfrm>
            <a:off x="3741068" y="1630792"/>
            <a:ext cx="1553579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合成詞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3E3D6DB6-3EBB-41E3-97C7-CD014A491427}"/>
              </a:ext>
            </a:extLst>
          </p:cNvPr>
          <p:cNvSpPr txBox="1"/>
          <p:nvPr/>
        </p:nvSpPr>
        <p:spPr>
          <a:xfrm>
            <a:off x="648784" y="554718"/>
            <a:ext cx="4828091" cy="57708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TW" sz="3300" dirty="0">
                <a:latin typeface="Consolas" panose="020B0609020204030204" pitchFamily="49" charset="0"/>
              </a:rPr>
              <a:t>Deepfake</a:t>
            </a:r>
            <a:r>
              <a:rPr lang="zh-TW" altLang="en-US" sz="3000" b="1" dirty="0">
                <a:ea typeface="微軟正黑體" panose="020B0604030504040204" pitchFamily="34" charset="-120"/>
              </a:rPr>
              <a:t>到底是什麼？</a:t>
            </a:r>
            <a:endParaRPr lang="en-US" altLang="zh-TW" sz="3000" b="1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740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773082" y="1293111"/>
            <a:ext cx="1720562" cy="510281"/>
          </a:xfrm>
          <a:prstGeom prst="roundRect">
            <a:avLst/>
          </a:pr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4613563" y="1258027"/>
            <a:ext cx="1720562" cy="510281"/>
          </a:xfrm>
          <a:prstGeom prst="roundRect">
            <a:avLst/>
          </a:pr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BC3061A3-4B2A-452D-B48D-7DDE79EFF651}"/>
              </a:ext>
            </a:extLst>
          </p:cNvPr>
          <p:cNvSpPr txBox="1"/>
          <p:nvPr/>
        </p:nvSpPr>
        <p:spPr>
          <a:xfrm>
            <a:off x="816268" y="1365847"/>
            <a:ext cx="1643781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TW" sz="2400" b="1" dirty="0">
                <a:ea typeface="微軟正黑體" panose="020B0604030504040204" pitchFamily="34" charset="-120"/>
              </a:rPr>
              <a:t>1.</a:t>
            </a:r>
            <a:r>
              <a:rPr lang="zh-TW" altLang="en-US" sz="2400" b="1" dirty="0">
                <a:ea typeface="微軟正黑體" panose="020B0604030504040204" pitchFamily="34" charset="-120"/>
              </a:rPr>
              <a:t>臉部替換</a:t>
            </a:r>
            <a:endParaRPr lang="en-US" altLang="zh-TW" sz="2400" b="1" dirty="0"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id="{362A8D73-4BA4-4A05-B1D5-026711E747B6}"/>
              </a:ext>
            </a:extLst>
          </p:cNvPr>
          <p:cNvSpPr txBox="1"/>
          <p:nvPr/>
        </p:nvSpPr>
        <p:spPr>
          <a:xfrm>
            <a:off x="4676600" y="1330136"/>
            <a:ext cx="1986133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TW" sz="2400" b="1" dirty="0">
                <a:ea typeface="微軟正黑體" panose="020B0604030504040204" pitchFamily="34" charset="-120"/>
              </a:rPr>
              <a:t>2.</a:t>
            </a:r>
            <a:r>
              <a:rPr lang="zh-TW" altLang="en-US" sz="2400" b="1" dirty="0">
                <a:ea typeface="微軟正黑體" panose="020B0604030504040204" pitchFamily="34" charset="-120"/>
              </a:rPr>
              <a:t>臉部再製</a:t>
            </a:r>
            <a:endParaRPr lang="en-US" altLang="zh-TW" sz="2400" b="1" dirty="0">
              <a:ea typeface="微軟正黑體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5F394A07-71A7-4673-AFDD-91BB8D4C8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0" t="17598" r="51152" b="64336"/>
          <a:stretch/>
        </p:blipFill>
        <p:spPr>
          <a:xfrm>
            <a:off x="719646" y="1845426"/>
            <a:ext cx="3523407" cy="114715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17A0DED1-EB9E-4133-A5D1-88F6D25A41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79" t="17250" r="2613" b="64684"/>
          <a:stretch/>
        </p:blipFill>
        <p:spPr>
          <a:xfrm>
            <a:off x="4708214" y="1822968"/>
            <a:ext cx="3523407" cy="1147157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="" xmlns:a16="http://schemas.microsoft.com/office/drawing/2014/main" id="{302640B9-F786-4A82-9191-169D164E5CB4}"/>
              </a:ext>
            </a:extLst>
          </p:cNvPr>
          <p:cNvSpPr txBox="1"/>
          <p:nvPr/>
        </p:nvSpPr>
        <p:spPr>
          <a:xfrm>
            <a:off x="773083" y="3834957"/>
            <a:ext cx="3611751" cy="9002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用某人臉部的影像，替換掉另一個目標人物的臉，目標人物的臉被覆蓋了，重點在換上去的臉。</a:t>
            </a:r>
            <a:endParaRPr lang="zh-TW" alt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A966B19F-31C9-4635-BD97-E03764886F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83"/>
          <a:stretch/>
        </p:blipFill>
        <p:spPr bwMode="auto">
          <a:xfrm>
            <a:off x="723208" y="1889790"/>
            <a:ext cx="3661626" cy="169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字方塊 17">
            <a:extLst>
              <a:ext uri="{FF2B5EF4-FFF2-40B4-BE49-F238E27FC236}">
                <a16:creationId xmlns="" xmlns:a16="http://schemas.microsoft.com/office/drawing/2014/main" id="{CF9BAB8F-3597-4ECE-80A6-F2BCA4080775}"/>
              </a:ext>
            </a:extLst>
          </p:cNvPr>
          <p:cNvSpPr txBox="1"/>
          <p:nvPr/>
        </p:nvSpPr>
        <p:spPr>
          <a:xfrm>
            <a:off x="4677986" y="3813557"/>
            <a:ext cx="4037908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可修改目標人物的臉部表情，例如移動他們的嘴巴、眉毛和眼睛，目的並不是取代他們的臉部特徵，而是更改他們的面部細節，使照片傳達的訊息不同。</a:t>
            </a:r>
            <a:endParaRPr lang="zh-TW" altLang="en-US" sz="1800" dirty="0"/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4DB9272D-1E88-4790-9AD9-205C2809C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87"/>
          <a:stretch/>
        </p:blipFill>
        <p:spPr bwMode="auto">
          <a:xfrm>
            <a:off x="4613564" y="1869389"/>
            <a:ext cx="3986082" cy="188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字方塊 19">
            <a:extLst>
              <a:ext uri="{FF2B5EF4-FFF2-40B4-BE49-F238E27FC236}">
                <a16:creationId xmlns="" xmlns:a16="http://schemas.microsoft.com/office/drawing/2014/main" id="{3E3D6DB6-3EBB-41E3-97C7-CD014A491427}"/>
              </a:ext>
            </a:extLst>
          </p:cNvPr>
          <p:cNvSpPr txBox="1"/>
          <p:nvPr/>
        </p:nvSpPr>
        <p:spPr>
          <a:xfrm>
            <a:off x="648784" y="554718"/>
            <a:ext cx="5132891" cy="57708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TW" sz="3300" dirty="0" err="1">
                <a:latin typeface="Consolas" panose="020B0609020204030204" pitchFamily="49" charset="0"/>
              </a:rPr>
              <a:t>Deepfake</a:t>
            </a:r>
            <a:r>
              <a:rPr lang="zh-TW" altLang="en-US" sz="3000" b="1" dirty="0">
                <a:ea typeface="微軟正黑體" panose="020B0604030504040204" pitchFamily="34" charset="-120"/>
              </a:rPr>
              <a:t>有以下幾種類型</a:t>
            </a:r>
            <a:endParaRPr lang="en-US" altLang="zh-TW" sz="3000" b="1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060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圓角矩形 12"/>
          <p:cNvSpPr/>
          <p:nvPr/>
        </p:nvSpPr>
        <p:spPr>
          <a:xfrm>
            <a:off x="773082" y="1293111"/>
            <a:ext cx="1720562" cy="510281"/>
          </a:xfrm>
          <a:prstGeom prst="roundRect">
            <a:avLst/>
          </a:pr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4613563" y="1258027"/>
            <a:ext cx="1720562" cy="510281"/>
          </a:xfrm>
          <a:prstGeom prst="roundRect">
            <a:avLst/>
          </a:pr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="" xmlns:a16="http://schemas.microsoft.com/office/drawing/2014/main" id="{B74B08FB-14BB-4E1B-95C7-B87544EF0E2A}"/>
              </a:ext>
            </a:extLst>
          </p:cNvPr>
          <p:cNvSpPr txBox="1"/>
          <p:nvPr/>
        </p:nvSpPr>
        <p:spPr>
          <a:xfrm>
            <a:off x="511116" y="3898274"/>
            <a:ext cx="382365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zh-TW" altLang="en-US" sz="15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創造一個全新的臉，利用新興的「</a:t>
            </a:r>
            <a:r>
              <a:rPr lang="en-US" altLang="zh-TW" sz="15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GAN</a:t>
            </a:r>
            <a:r>
              <a:rPr lang="zh-TW" altLang="en-US" sz="15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」（生成對抗網路）深度學習技術，使用兩個神經網路互相對抗，其中一個生成影像，另一個負責判斷生成的影像是否夠好。</a:t>
            </a:r>
            <a:endParaRPr lang="zh-TW" altLang="en-US" sz="1500" dirty="0"/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AE78F832-788B-44C2-8558-D7084C909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113" y="323491"/>
            <a:ext cx="4756664" cy="3875535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E2D29F0D-807B-454E-AFA0-DDF873A647D3}"/>
              </a:ext>
            </a:extLst>
          </p:cNvPr>
          <p:cNvSpPr txBox="1"/>
          <p:nvPr/>
        </p:nvSpPr>
        <p:spPr>
          <a:xfrm>
            <a:off x="847918" y="1352875"/>
            <a:ext cx="1986133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TW" sz="2400" b="1" dirty="0">
                <a:ea typeface="微軟正黑體" panose="020B0604030504040204" pitchFamily="34" charset="-120"/>
              </a:rPr>
              <a:t>3.</a:t>
            </a:r>
            <a:r>
              <a:rPr lang="zh-TW" altLang="en-US" sz="2400" b="1" dirty="0">
                <a:ea typeface="微軟正黑體" panose="020B0604030504040204" pitchFamily="34" charset="-120"/>
              </a:rPr>
              <a:t>人臉生成</a:t>
            </a:r>
            <a:endParaRPr lang="en-US" altLang="zh-TW" sz="2400" b="1" dirty="0"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="" xmlns:a16="http://schemas.microsoft.com/office/drawing/2014/main" id="{178BFA37-E2C3-4272-A016-013F572A74FE}"/>
              </a:ext>
            </a:extLst>
          </p:cNvPr>
          <p:cNvSpPr txBox="1"/>
          <p:nvPr/>
        </p:nvSpPr>
        <p:spPr>
          <a:xfrm>
            <a:off x="4681686" y="1314776"/>
            <a:ext cx="1986133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TW" sz="2400" b="1" dirty="0">
                <a:ea typeface="微軟正黑體" panose="020B0604030504040204" pitchFamily="34" charset="-120"/>
              </a:rPr>
              <a:t>4.</a:t>
            </a:r>
            <a:r>
              <a:rPr lang="zh-TW" altLang="en-US" sz="2400" b="1" dirty="0">
                <a:ea typeface="微軟正黑體" panose="020B0604030504040204" pitchFamily="34" charset="-120"/>
              </a:rPr>
              <a:t>聲音合成</a:t>
            </a:r>
            <a:endParaRPr lang="en-US" altLang="zh-TW" sz="2400" b="1" dirty="0"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="" xmlns:a16="http://schemas.microsoft.com/office/drawing/2014/main" id="{7140A8D3-E5F4-4885-8515-455E84D207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15" t="61673" r="3277" b="9977"/>
          <a:stretch/>
        </p:blipFill>
        <p:spPr>
          <a:xfrm>
            <a:off x="4785851" y="1913546"/>
            <a:ext cx="3523407" cy="1800126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="" xmlns:a16="http://schemas.microsoft.com/office/drawing/2014/main" id="{2FF70FBC-9F68-4433-BB17-170F940F39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2" t="61877" r="53405" b="10132"/>
          <a:stretch/>
        </p:blipFill>
        <p:spPr>
          <a:xfrm>
            <a:off x="695556" y="1891991"/>
            <a:ext cx="3381913" cy="177734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F1D87B46-A62B-4BB5-8D7C-D1648D227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4" y="1913545"/>
            <a:ext cx="3428684" cy="189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字方塊 17">
            <a:extLst>
              <a:ext uri="{FF2B5EF4-FFF2-40B4-BE49-F238E27FC236}">
                <a16:creationId xmlns="" xmlns:a16="http://schemas.microsoft.com/office/drawing/2014/main" id="{EBE4A5CA-017D-417B-A7B7-60E935F99F85}"/>
              </a:ext>
            </a:extLst>
          </p:cNvPr>
          <p:cNvSpPr txBox="1"/>
          <p:nvPr/>
        </p:nvSpPr>
        <p:spPr>
          <a:xfrm>
            <a:off x="4675516" y="3868025"/>
            <a:ext cx="4028537" cy="12234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altLang="zh-TW" sz="15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Deepfake</a:t>
            </a:r>
            <a:r>
              <a:rPr lang="zh-TW" altLang="en-US" sz="15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中一種相對新的分支，聲音合成可以創造一個人聲音的模型，使用那個人的說話方式和語調唸出文字。而有的聲音合成產品，例如</a:t>
            </a:r>
            <a:r>
              <a:rPr lang="en-US" altLang="zh-TW" sz="15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Modulate.ai</a:t>
            </a:r>
            <a:r>
              <a:rPr lang="zh-TW" altLang="en-US" sz="15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，則是能讓使用者挑選聲音的年紀和性別，並不是模仿某個特定的目標。</a:t>
            </a:r>
            <a:endParaRPr lang="zh-TW" altLang="en-US" sz="1500" dirty="0"/>
          </a:p>
        </p:txBody>
      </p:sp>
      <p:sp>
        <p:nvSpPr>
          <p:cNvPr id="22" name="文字方塊 21">
            <a:extLst>
              <a:ext uri="{FF2B5EF4-FFF2-40B4-BE49-F238E27FC236}">
                <a16:creationId xmlns="" xmlns:a16="http://schemas.microsoft.com/office/drawing/2014/main" id="{3E3D6DB6-3EBB-41E3-97C7-CD014A491427}"/>
              </a:ext>
            </a:extLst>
          </p:cNvPr>
          <p:cNvSpPr txBox="1"/>
          <p:nvPr/>
        </p:nvSpPr>
        <p:spPr>
          <a:xfrm>
            <a:off x="648784" y="554718"/>
            <a:ext cx="5132891" cy="57708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TW" sz="3300" dirty="0" err="1">
                <a:latin typeface="Consolas" panose="020B0609020204030204" pitchFamily="49" charset="0"/>
              </a:rPr>
              <a:t>Deepfake</a:t>
            </a:r>
            <a:r>
              <a:rPr lang="zh-TW" altLang="en-US" sz="3000" b="1" dirty="0">
                <a:ea typeface="微軟正黑體" panose="020B0604030504040204" pitchFamily="34" charset="-120"/>
              </a:rPr>
              <a:t>有以下幾種類型</a:t>
            </a:r>
            <a:endParaRPr lang="en-US" altLang="zh-TW" sz="3000" b="1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283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epfake自動編碼器（Autoencoder）">
            <a:extLst>
              <a:ext uri="{FF2B5EF4-FFF2-40B4-BE49-F238E27FC236}">
                <a16:creationId xmlns="" xmlns:a16="http://schemas.microsoft.com/office/drawing/2014/main" id="{A6834630-E241-4BED-838C-62F6B6FE6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554718"/>
            <a:ext cx="3941207" cy="39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90AE6ACE-C60D-4F3F-8AD2-474959668A07}"/>
              </a:ext>
            </a:extLst>
          </p:cNvPr>
          <p:cNvSpPr txBox="1"/>
          <p:nvPr/>
        </p:nvSpPr>
        <p:spPr>
          <a:xfrm>
            <a:off x="601159" y="1398896"/>
            <a:ext cx="4199441" cy="233140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zh-TW" altLang="en-US" sz="2100" dirty="0">
                <a:ea typeface="微軟正黑體" panose="020B0604030504040204" pitchFamily="34" charset="-120"/>
              </a:rPr>
              <a:t>透過「編碼器」讓原本兩組照片進入到「系統」中進行五官對比與表情對照。</a:t>
            </a:r>
            <a:endParaRPr lang="en-US" altLang="zh-TW" sz="2100" dirty="0">
              <a:ea typeface="微軟正黑體" panose="020B0604030504040204" pitchFamily="34" charset="-120"/>
            </a:endParaRPr>
          </a:p>
          <a:p>
            <a:pPr algn="just"/>
            <a:endParaRPr lang="en-US" altLang="zh-TW" sz="2100" dirty="0"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100" dirty="0">
                <a:ea typeface="微軟正黑體" panose="020B0604030504040204" pitchFamily="34" charset="-120"/>
              </a:rPr>
              <a:t>為了要更有效地捕捉五官，通常需要大量照片進行比對，所以「編碼器」需要較高的硬體與效能。</a:t>
            </a:r>
            <a:endParaRPr lang="en-US" altLang="zh-TW" sz="2100" dirty="0"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BF1F7A87-BE5A-4308-A897-0B35EE0EA2D8}"/>
              </a:ext>
            </a:extLst>
          </p:cNvPr>
          <p:cNvSpPr txBox="1"/>
          <p:nvPr/>
        </p:nvSpPr>
        <p:spPr>
          <a:xfrm>
            <a:off x="648784" y="554718"/>
            <a:ext cx="4066091" cy="57708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TW" sz="3300" dirty="0" err="1">
                <a:latin typeface="Consolas" panose="020B0609020204030204" pitchFamily="49" charset="0"/>
              </a:rPr>
              <a:t>Deepfake</a:t>
            </a:r>
            <a:r>
              <a:rPr lang="zh-TW" altLang="en-US" sz="3000" b="1" dirty="0">
                <a:ea typeface="微軟正黑體" panose="020B0604030504040204" pitchFamily="34" charset="-120"/>
              </a:rPr>
              <a:t>製作原理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1200150" y="4051926"/>
            <a:ext cx="4152901" cy="72009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b="1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Deepfake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深偽技術解密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 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人工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智能換臉助長假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新聞！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怎樣分辨演算法偽造的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05:07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 descr="C:\Users\User\Desktop\youtube-social-icon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87" y="4043467"/>
            <a:ext cx="794072" cy="79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3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圓角矩形 12"/>
          <p:cNvSpPr/>
          <p:nvPr/>
        </p:nvSpPr>
        <p:spPr>
          <a:xfrm>
            <a:off x="649867" y="1315790"/>
            <a:ext cx="3399037" cy="51028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pic>
        <p:nvPicPr>
          <p:cNvPr id="3074" name="Picture 2" descr="電影抓重點】基努李維《駭客任務》20年重返">
            <a:extLst>
              <a:ext uri="{FF2B5EF4-FFF2-40B4-BE49-F238E27FC236}">
                <a16:creationId xmlns="" xmlns:a16="http://schemas.microsoft.com/office/drawing/2014/main" id="{B7421A3E-D548-4821-BC95-310AFB270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41" y="1570931"/>
            <a:ext cx="4016087" cy="267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6586CDD1-707B-4FA7-BAAC-ECE4FF649B4D}"/>
              </a:ext>
            </a:extLst>
          </p:cNvPr>
          <p:cNvSpPr txBox="1"/>
          <p:nvPr/>
        </p:nvSpPr>
        <p:spPr>
          <a:xfrm>
            <a:off x="648784" y="2000755"/>
            <a:ext cx="3846541" cy="20082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hangingPunct="0"/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1999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年，即電影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駭客任務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Matrix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）上映那年，已經有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deepfake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的概念，但當時的電腦運算實在太慢。現時電腦很快，圖像處理器（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GPU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）很先進。</a:t>
            </a:r>
          </a:p>
        </p:txBody>
      </p:sp>
      <p:sp>
        <p:nvSpPr>
          <p:cNvPr id="2" name="矩形 1"/>
          <p:cNvSpPr/>
          <p:nvPr/>
        </p:nvSpPr>
        <p:spPr>
          <a:xfrm>
            <a:off x="732013" y="1400048"/>
            <a:ext cx="152830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TW" sz="18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1999</a:t>
            </a:r>
            <a:r>
              <a:rPr lang="zh-TW" altLang="en-US" sz="18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概念發想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C1B5AA9B-3DCF-4BD8-BA8D-AF30A0520443}"/>
              </a:ext>
            </a:extLst>
          </p:cNvPr>
          <p:cNvSpPr txBox="1"/>
          <p:nvPr/>
        </p:nvSpPr>
        <p:spPr>
          <a:xfrm>
            <a:off x="648784" y="554718"/>
            <a:ext cx="6561641" cy="57708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TW" sz="3300" dirty="0" err="1">
                <a:latin typeface="Consolas" panose="020B0609020204030204" pitchFamily="49" charset="0"/>
              </a:rPr>
              <a:t>Deepfake</a:t>
            </a:r>
            <a:r>
              <a:rPr lang="zh-TW" altLang="en-US" sz="3000" b="1" dirty="0">
                <a:ea typeface="微軟正黑體" panose="020B0604030504040204" pitchFamily="34" charset="-120"/>
              </a:rPr>
              <a:t>製作原理→科技的發展</a:t>
            </a:r>
          </a:p>
        </p:txBody>
      </p:sp>
    </p:spTree>
    <p:extLst>
      <p:ext uri="{BB962C8B-B14F-4D97-AF65-F5344CB8AC3E}">
        <p14:creationId xmlns:p14="http://schemas.microsoft.com/office/powerpoint/2010/main" val="384495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圓角矩形 11"/>
          <p:cNvSpPr/>
          <p:nvPr/>
        </p:nvSpPr>
        <p:spPr>
          <a:xfrm>
            <a:off x="649867" y="1315790"/>
            <a:ext cx="3399037" cy="51028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A6C097D6-91EA-494F-92C3-896C35DAAF6A}"/>
              </a:ext>
            </a:extLst>
          </p:cNvPr>
          <p:cNvSpPr txBox="1"/>
          <p:nvPr/>
        </p:nvSpPr>
        <p:spPr>
          <a:xfrm>
            <a:off x="773083" y="1432431"/>
            <a:ext cx="4340612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深度學習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Deep learning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C1B5AA9B-3DCF-4BD8-BA8D-AF30A0520443}"/>
              </a:ext>
            </a:extLst>
          </p:cNvPr>
          <p:cNvSpPr txBox="1"/>
          <p:nvPr/>
        </p:nvSpPr>
        <p:spPr>
          <a:xfrm>
            <a:off x="648784" y="554718"/>
            <a:ext cx="6561641" cy="57708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TW" sz="3300" dirty="0" err="1">
                <a:latin typeface="Consolas" panose="020B0609020204030204" pitchFamily="49" charset="0"/>
              </a:rPr>
              <a:t>Deepfake</a:t>
            </a:r>
            <a:r>
              <a:rPr lang="zh-TW" altLang="en-US" sz="3000" b="1" dirty="0">
                <a:ea typeface="微軟正黑體" panose="020B0604030504040204" pitchFamily="34" charset="-120"/>
              </a:rPr>
              <a:t>製作原理→科技的發展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5295900" y="4424598"/>
            <a:ext cx="3619500" cy="5950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加擬真技術製作 影片人物真假難辨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02:04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5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2" descr="C:\Users\User\Desktop\youtube-social-icon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56" y="4349464"/>
            <a:ext cx="792878" cy="7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ownloads\voice-mess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473040"/>
            <a:ext cx="17049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id="{6586CDD1-707B-4FA7-BAAC-ECE4FF649B4D}"/>
              </a:ext>
            </a:extLst>
          </p:cNvPr>
          <p:cNvSpPr txBox="1"/>
          <p:nvPr/>
        </p:nvSpPr>
        <p:spPr>
          <a:xfrm>
            <a:off x="648784" y="2000755"/>
            <a:ext cx="6190166" cy="20082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hangingPunct="0"/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Brain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研究員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Ian </a:t>
            </a:r>
            <a:r>
              <a:rPr lang="en-US" altLang="zh-TW" sz="21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Goodfellow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年發明深度學習技術，原意是利用算法從現有數據中產生更多新數據。</a:t>
            </a:r>
          </a:p>
          <a:p>
            <a:pPr algn="just" hangingPunct="0"/>
            <a:endParaRPr lang="zh-TW" alt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hangingPunct="0"/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例如利用數以千幅歐巴馬的照片合成出不重複、新的歐巴馬照片。這項技術也可用在聲音上。</a:t>
            </a:r>
          </a:p>
        </p:txBody>
      </p:sp>
    </p:spTree>
    <p:extLst>
      <p:ext uri="{BB962C8B-B14F-4D97-AF65-F5344CB8AC3E}">
        <p14:creationId xmlns:p14="http://schemas.microsoft.com/office/powerpoint/2010/main" val="322348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10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C1B5AA9B-3DCF-4BD8-BA8D-AF30A0520443}"/>
              </a:ext>
            </a:extLst>
          </p:cNvPr>
          <p:cNvSpPr txBox="1"/>
          <p:nvPr/>
        </p:nvSpPr>
        <p:spPr>
          <a:xfrm>
            <a:off x="648784" y="554718"/>
            <a:ext cx="6561641" cy="57708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TW" sz="3300" dirty="0" err="1">
                <a:latin typeface="Consolas" panose="020B0609020204030204" pitchFamily="49" charset="0"/>
              </a:rPr>
              <a:t>Deepfake</a:t>
            </a:r>
            <a:r>
              <a:rPr lang="zh-TW" altLang="en-US" sz="3000" b="1" dirty="0">
                <a:ea typeface="微軟正黑體" panose="020B0604030504040204" pitchFamily="34" charset="-120"/>
              </a:rPr>
              <a:t>製作原理→科技的發展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649867" y="1315790"/>
            <a:ext cx="3399037" cy="51028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A6C097D6-91EA-494F-92C3-896C35DAAF6A}"/>
              </a:ext>
            </a:extLst>
          </p:cNvPr>
          <p:cNvSpPr txBox="1"/>
          <p:nvPr/>
        </p:nvSpPr>
        <p:spPr>
          <a:xfrm>
            <a:off x="773083" y="1432431"/>
            <a:ext cx="4340612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 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深度偽造</a:t>
            </a:r>
            <a:r>
              <a:rPr lang="en-US" altLang="zh-TW" sz="18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Deepfake</a:t>
            </a:r>
            <a:endParaRPr lang="en-US" altLang="zh-TW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id="{6586CDD1-707B-4FA7-BAAC-ECE4FF649B4D}"/>
              </a:ext>
            </a:extLst>
          </p:cNvPr>
          <p:cNvSpPr txBox="1"/>
          <p:nvPr/>
        </p:nvSpPr>
        <p:spPr>
          <a:xfrm>
            <a:off x="648784" y="2000755"/>
            <a:ext cx="6561641" cy="20082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hangingPunct="0"/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日，代號</a:t>
            </a:r>
            <a:r>
              <a:rPr lang="en-US" altLang="zh-TW" sz="21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Deepfakes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Reddit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匿名使用者建立了子論壇，用於張貼使用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技術偽造的好萊塢女星色情片。</a:t>
            </a:r>
          </a:p>
          <a:p>
            <a:pPr algn="just" hangingPunct="0"/>
            <a:endParaRPr lang="zh-TW" alt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hangingPunct="0"/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影片使用開放原始碼製作，只要具備深度學習演算法知識，任何人都能效法。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847" y="2787415"/>
            <a:ext cx="2104796" cy="210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9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A3BBEB308E6C3B438BFBF02199AF2B26" ma:contentTypeVersion="2" ma:contentTypeDescription="建立新的文件。" ma:contentTypeScope="" ma:versionID="ed7d02c3bae12cee95cddafecafe45d5">
  <xsd:schema xmlns:xsd="http://www.w3.org/2001/XMLSchema" xmlns:xs="http://www.w3.org/2001/XMLSchema" xmlns:p="http://schemas.microsoft.com/office/2006/metadata/properties" xmlns:ns3="f479f1e9-7d72-4767-af6c-7d0df18ec3c9" targetNamespace="http://schemas.microsoft.com/office/2006/metadata/properties" ma:root="true" ma:fieldsID="d5489be377d763504b16237a706b949e" ns3:_="">
    <xsd:import namespace="f479f1e9-7d72-4767-af6c-7d0df18ec3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9f1e9-7d72-4767-af6c-7d0df18ec3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7C5DE5-EC31-4D11-9F98-C0A6A3AD424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f479f1e9-7d72-4767-af6c-7d0df18ec3c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17405EC-A3C5-42B9-B3CC-9381F5996E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2B864F-3ED4-40A6-B7B6-1147EC63F8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9f1e9-7d72-4767-af6c-7d0df18ec3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8945</TotalTime>
  <Words>1934</Words>
  <Application>Microsoft Office PowerPoint</Application>
  <PresentationFormat>如螢幕大小 (16:9)</PresentationFormat>
  <Paragraphs>170</Paragraphs>
  <Slides>19</Slides>
  <Notes>18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19</vt:i4>
      </vt:variant>
    </vt:vector>
  </HeadingPairs>
  <TitlesOfParts>
    <vt:vector size="21" baseType="lpstr">
      <vt:lpstr>Office 佈景主題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周沅錡</dc:creator>
  <cp:lastModifiedBy>C22-5503藝二部林裕珊</cp:lastModifiedBy>
  <cp:revision>177</cp:revision>
  <dcterms:created xsi:type="dcterms:W3CDTF">2021-12-10T08:45:32Z</dcterms:created>
  <dcterms:modified xsi:type="dcterms:W3CDTF">2022-03-28T03:21:09Z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0x010100A3BBEB308E6C3B438BFBF02199AF2B26</vt:lpwstr>
  </property>
</Properties>
</file>