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6" r:id="rId5"/>
    <p:sldId id="263" r:id="rId6"/>
    <p:sldId id="269" r:id="rId7"/>
    <p:sldId id="270" r:id="rId8"/>
    <p:sldId id="264" r:id="rId9"/>
    <p:sldId id="265" r:id="rId10"/>
    <p:sldId id="266" r:id="rId11"/>
    <p:sldId id="268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B37"/>
    <a:srgbClr val="C1BA91"/>
    <a:srgbClr val="DEDAC4"/>
    <a:srgbClr val="E6E3D2"/>
    <a:srgbClr val="000000"/>
    <a:srgbClr val="1E461F"/>
    <a:srgbClr val="255526"/>
    <a:srgbClr val="7A984A"/>
    <a:srgbClr val="3E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9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8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3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3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96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3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72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5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6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4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6979-DBE8-42DB-AC61-4E65921825C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CE10-720B-4722-8580-00B5F68E5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6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35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298" y="1702425"/>
            <a:ext cx="89059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E461F">
                    <a:alpha val="51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藝術與生態的共生</a:t>
            </a:r>
            <a:r>
              <a:rPr lang="zh-TW" alt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E461F">
                    <a:alpha val="51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世界</a:t>
            </a:r>
            <a:endParaRPr lang="en-US" altLang="zh-TW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E461F">
                  <a:alpha val="51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r"/>
            <a:r>
              <a:rPr lang="zh-TW" alt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E461F">
                    <a:alpha val="98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生態瓶</a:t>
            </a:r>
            <a:endParaRPr lang="zh-TW" alt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E461F">
                  <a:alpha val="98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89076" y="357115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alpha val="63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製作說明</a:t>
            </a:r>
            <a:endParaRPr lang="zh-TW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alpha val="63000"/>
                </a:schemeClr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03998"/>
            <a:ext cx="932900" cy="2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" t="22672" r="-281" b="35636"/>
          <a:stretch/>
        </p:blipFill>
        <p:spPr>
          <a:xfrm>
            <a:off x="-36512" y="0"/>
            <a:ext cx="9252520" cy="5143500"/>
          </a:xfr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小提醒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7564" y="1363578"/>
            <a:ext cx="80288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太多陽光會導致大量藻類繁殖，使水的</a:t>
            </a:r>
            <a:r>
              <a:rPr lang="en-US" altLang="zh-TW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Ph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值升高，也可能導致水體缺氧，殺死小生物。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把生態瓶維持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在攝氏</a:t>
            </a: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15~25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度之間，不可使溫度有突然的改變。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用人造光源或散射光，每天照射</a:t>
            </a: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6~12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小時。</a:t>
            </a:r>
            <a:endParaRPr lang="zh-TW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0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9512" y="21657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C1BA9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學生作品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C1BA9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5758"/>
            <a:ext cx="5124998" cy="46033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0" y="2169854"/>
            <a:ext cx="34918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垃圾不落地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pPr algn="ctr"/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107-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組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林子皓、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林亮瑩、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邱子紜、胡昕恩、畢鎮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翔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9512" y="103983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C1BA91"/>
                </a:solidFill>
                <a:latin typeface="華康儷黑 Std W5" pitchFamily="34" charset="-120"/>
                <a:ea typeface="華康儷黑 Std W5" pitchFamily="34" charset="-120"/>
              </a:rPr>
              <a:t>圖片來源：金姵妤老師</a:t>
            </a:r>
          </a:p>
        </p:txBody>
      </p:sp>
    </p:spTree>
    <p:extLst>
      <p:ext uri="{BB962C8B-B14F-4D97-AF65-F5344CB8AC3E}">
        <p14:creationId xmlns:p14="http://schemas.microsoft.com/office/powerpoint/2010/main" val="34690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3143918" y="238785"/>
            <a:ext cx="60000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拯救北極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pPr algn="ctr"/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108-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第六組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蔡語綺、蕭羽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彤、鍾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媚苓、蔡家承、蔡祥恩</a:t>
            </a:r>
            <a:endParaRPr kumimoji="1" lang="en-US" altLang="zh-TW" sz="2000" dirty="0">
              <a:latin typeface="Yuanti TC" charset="-120"/>
              <a:ea typeface="Yuanti TC" charset="-120"/>
              <a:cs typeface="Yuanti TC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5114" r="11585"/>
          <a:stretch/>
        </p:blipFill>
        <p:spPr>
          <a:xfrm>
            <a:off x="395536" y="267493"/>
            <a:ext cx="2748382" cy="46717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10" y="1563638"/>
            <a:ext cx="3276898" cy="33755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5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1" y="1823616"/>
            <a:ext cx="399593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綠洲之境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pPr algn="ctr"/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106-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組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李品萱、林冠妤、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張哲銘、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林柏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睿、汪沂、林恆宇</a:t>
            </a:r>
            <a:endParaRPr kumimoji="1" lang="en-US" altLang="zh-TW" sz="2000" dirty="0">
              <a:latin typeface="Yuanti TC" charset="-120"/>
              <a:ea typeface="Yuanti TC" charset="-120"/>
              <a:cs typeface="Yuanti TC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35020"/>
            <a:ext cx="4663377" cy="45929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4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969818" y="2321334"/>
            <a:ext cx="4174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地層下陷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pPr algn="ctr"/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4790306" cy="479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8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1" y="2283718"/>
            <a:ext cx="42595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療癒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pPr algn="ctr"/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5" y="366539"/>
            <a:ext cx="4536504" cy="4536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5134841" y="4203834"/>
            <a:ext cx="3651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《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鯨魚擱淺原因探究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》</a:t>
            </a:r>
          </a:p>
          <a:p>
            <a:endParaRPr lang="en-US" altLang="zh-TW" sz="500" dirty="0">
              <a:solidFill>
                <a:schemeClr val="tx1">
                  <a:lumMod val="75000"/>
                  <a:lumOff val="2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4464496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90" y="357436"/>
            <a:ext cx="3651948" cy="3651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6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/>
        </p:blipFill>
        <p:spPr>
          <a:xfrm>
            <a:off x="0" y="0"/>
            <a:ext cx="925822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教案說明</a:t>
            </a:r>
          </a:p>
          <a:p>
            <a:endParaRPr lang="zh-TW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565" y="1460997"/>
            <a:ext cx="7848872" cy="239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生態瓶是一種有趣、充滿活力且十分有用的工具，因為大多數的孩子都喜歡飼養、觀賞生態瓶中的魚和其他各種生物，如此的飼養和觀賞可以增長知識，促進探究、增加理解，體驗美的享受和生命力的療癒。</a:t>
            </a:r>
            <a:endParaRPr lang="zh-TW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8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/>
        </p:blipFill>
        <p:spPr>
          <a:xfrm>
            <a:off x="0" y="0"/>
            <a:ext cx="925822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教學目標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47565" y="1460997"/>
            <a:ext cx="7848872" cy="239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透過製作生態瓶的過程，加深學生對生態系統及生物圈的理解，建立有關「生態系生態平衡」之相關科學概念，了解生物在生態系中所扮演的角色和人類對生態系的影響，培養學生愛護自然、關懷土地的情操。</a:t>
            </a:r>
            <a:endParaRPr lang="zh-TW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1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" t="22672" r="-281" b="35636"/>
          <a:stretch/>
        </p:blipFill>
        <p:spPr>
          <a:xfrm>
            <a:off x="-36512" y="0"/>
            <a:ext cx="9252520" cy="5143500"/>
          </a:xfr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最小的生態系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565" y="1460997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生態瓶是以密閉的玻璃瓶加入植物、以植物為食的小動物，及非生物物質打造成模擬地球生態循環的微型系統：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水草</a:t>
            </a:r>
            <a:r>
              <a:rPr lang="zh-TW" alt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在光合作用下增長藻類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，</a:t>
            </a:r>
            <a:r>
              <a:rPr lang="zh-TW" alt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蝦、魚吃藻類得以維生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，</a:t>
            </a:r>
            <a:r>
              <a:rPr lang="zh-TW" alt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消化菌將蝦子的排泄物分解成為水草的養分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，這三種生物體在這封閉的系統內形成共生自足的「微型世界」。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0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32" b="9333"/>
          <a:stretch/>
        </p:blipFill>
        <p:spPr>
          <a:xfrm>
            <a:off x="0" y="0"/>
            <a:ext cx="925822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材料與工具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2914" y="1461329"/>
            <a:ext cx="7848872" cy="129266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海草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鑷子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玻璃瓶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  <a:tabLst>
                <a:tab pos="266700" algn="l"/>
              </a:tabLst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小生物</a:t>
            </a: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蝦、魚</a:t>
            </a: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u"/>
              <a:tabLst>
                <a:tab pos="266700" algn="l"/>
              </a:tabLst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海樹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水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9525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四大基材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47675"/>
            <a:r>
              <a:rPr lang="zh-TW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 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下一頁說明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2914" y="3435846"/>
            <a:ext cx="7848872" cy="89255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消化菌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黑麥螺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裝飾品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麻繩</a:t>
            </a:r>
            <a:endParaRPr lang="en-US" altLang="zh-TW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457200" indent="-9525"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鏟子</a:t>
            </a:r>
            <a:endParaRPr lang="zh-TW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7565" y="2871395"/>
            <a:ext cx="7848872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選配物件：</a:t>
            </a:r>
          </a:p>
        </p:txBody>
      </p:sp>
    </p:spTree>
    <p:extLst>
      <p:ext uri="{BB962C8B-B14F-4D97-AF65-F5344CB8AC3E}">
        <p14:creationId xmlns:p14="http://schemas.microsoft.com/office/powerpoint/2010/main" val="17899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32" b="9333"/>
          <a:stretch/>
        </p:blipFill>
        <p:spPr>
          <a:xfrm>
            <a:off x="0" y="0"/>
            <a:ext cx="925822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四大基材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218" b="21381"/>
          <a:stretch/>
        </p:blipFill>
        <p:spPr>
          <a:xfrm>
            <a:off x="2987824" y="1503925"/>
            <a:ext cx="1611379" cy="153992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t="18898" r="14661" b="7160"/>
          <a:stretch/>
        </p:blipFill>
        <p:spPr>
          <a:xfrm>
            <a:off x="4599203" y="1508118"/>
            <a:ext cx="1611377" cy="153992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28837" r="9578" b="23117"/>
          <a:stretch/>
        </p:blipFill>
        <p:spPr>
          <a:xfrm>
            <a:off x="2987824" y="3025546"/>
            <a:ext cx="1611379" cy="156242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43204" r="41548" b="3823"/>
          <a:stretch/>
        </p:blipFill>
        <p:spPr>
          <a:xfrm>
            <a:off x="4599203" y="3025546"/>
            <a:ext cx="1611377" cy="1562427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3434448" y="2199108"/>
            <a:ext cx="148554" cy="148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>
            <a:stCxn id="2" idx="2"/>
          </p:cNvCxnSpPr>
          <p:nvPr/>
        </p:nvCxnSpPr>
        <p:spPr>
          <a:xfrm flipH="1">
            <a:off x="2483769" y="2273385"/>
            <a:ext cx="950679" cy="46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298828" y="204255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粗砂石</a:t>
            </a:r>
            <a:endParaRPr lang="en-US" altLang="zh-TW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434448" y="3806760"/>
            <a:ext cx="148554" cy="148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>
            <a:stCxn id="19" idx="2"/>
          </p:cNvCxnSpPr>
          <p:nvPr/>
        </p:nvCxnSpPr>
        <p:spPr>
          <a:xfrm flipH="1">
            <a:off x="2483769" y="3881037"/>
            <a:ext cx="950679" cy="46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628855" y="365490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水苔</a:t>
            </a:r>
            <a:endParaRPr lang="en-US" altLang="zh-TW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508104" y="2199108"/>
            <a:ext cx="148554" cy="148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5598182" y="2278082"/>
            <a:ext cx="950679" cy="46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60232" y="2027667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肥料砂</a:t>
            </a:r>
            <a:endParaRPr lang="en-US" altLang="zh-TW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5508104" y="3799714"/>
            <a:ext cx="148554" cy="1485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5598182" y="3878688"/>
            <a:ext cx="950679" cy="46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581206" y="365490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苔蘚</a:t>
            </a:r>
            <a:endParaRPr lang="en-US" altLang="zh-TW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/>
          <a:stretch/>
        </p:blipFill>
        <p:spPr>
          <a:xfrm>
            <a:off x="2181524" y="0"/>
            <a:ext cx="5510386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216573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C1BA9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瓶內結構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C1BA9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060196" y="2199108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6" idx="2"/>
          </p:cNvCxnSpPr>
          <p:nvPr/>
        </p:nvCxnSpPr>
        <p:spPr>
          <a:xfrm flipH="1">
            <a:off x="2109517" y="2273385"/>
            <a:ext cx="950679" cy="469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3137" y="2078027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苔蘚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4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層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681467" y="4160464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肘形接點 12"/>
          <p:cNvCxnSpPr/>
          <p:nvPr/>
        </p:nvCxnSpPr>
        <p:spPr>
          <a:xfrm rot="10800000">
            <a:off x="2181527" y="3507855"/>
            <a:ext cx="1499941" cy="726886"/>
          </a:xfrm>
          <a:prstGeom prst="bentConnector3">
            <a:avLst>
              <a:gd name="adj1" fmla="val 70956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5144" y="33078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水苔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2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層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069627" y="4876006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肘形接點 23"/>
          <p:cNvCxnSpPr/>
          <p:nvPr/>
        </p:nvCxnSpPr>
        <p:spPr>
          <a:xfrm rot="10800000">
            <a:off x="1821484" y="4515966"/>
            <a:ext cx="2263314" cy="445662"/>
          </a:xfrm>
          <a:prstGeom prst="bentConnector3">
            <a:avLst>
              <a:gd name="adj1" fmla="val 64309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67376" y="430901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玻璃瓶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4557788" y="483518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 flipH="1" flipV="1">
            <a:off x="4687230" y="554574"/>
            <a:ext cx="1238710" cy="32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925940" y="3577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裝飾品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6111082" y="2500694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/>
          <p:cNvCxnSpPr/>
          <p:nvPr/>
        </p:nvCxnSpPr>
        <p:spPr>
          <a:xfrm flipH="1">
            <a:off x="6240524" y="2571750"/>
            <a:ext cx="1238710" cy="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479234" y="237491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肥料砂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5604719" y="3800241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 flipH="1" flipV="1">
            <a:off x="5734161" y="3871298"/>
            <a:ext cx="1415915" cy="32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150076" y="3656311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土壤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3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層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5177143" y="4667740"/>
            <a:ext cx="148554" cy="1485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/>
          <p:cNvCxnSpPr/>
          <p:nvPr/>
        </p:nvCxnSpPr>
        <p:spPr>
          <a:xfrm flipH="1" flipV="1">
            <a:off x="5306586" y="4738797"/>
            <a:ext cx="1553293" cy="32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859879" y="4541962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粗砂石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第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1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層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itchFamily="34" charset="-120"/>
                <a:ea typeface="華康儷黑 Std W5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1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7" b="11297"/>
          <a:stretch/>
        </p:blipFill>
        <p:spPr>
          <a:xfrm>
            <a:off x="-112207" y="0"/>
            <a:ext cx="9368416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製作流程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7564" y="1363578"/>
            <a:ext cx="802889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準備塑料瓶或玻璃瓶，並用熱水或小蘇打水清洗。請勿使用肥皂或去汙劑，以免化學殘留。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在瓶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底裝入一層水底的淤泥，並灌入大半瓶自然水域的水，亦可用隔夜水來替代。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取一些沙石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沖洗乾淨鋪在瓶底，作為瓶中微生物與細菌的寄宿場所。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7" b="11297"/>
          <a:stretch/>
        </p:blipFill>
        <p:spPr>
          <a:xfrm>
            <a:off x="-112207" y="0"/>
            <a:ext cx="9368416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5" y="267494"/>
            <a:ext cx="8568952" cy="4608512"/>
          </a:xfrm>
          <a:prstGeom prst="rect">
            <a:avLst/>
          </a:prstGeom>
          <a:solidFill>
            <a:schemeClr val="tx1">
              <a:lumMod val="95000"/>
              <a:lumOff val="5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3026" y="5555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12700">
                  <a:noFill/>
                  <a:prstDash val="solid"/>
                </a:ln>
                <a:solidFill>
                  <a:srgbClr val="DEDA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製作流程</a:t>
            </a:r>
            <a:endParaRPr lang="zh-TW" altLang="en-US" sz="4800" dirty="0">
              <a:ln w="12700">
                <a:noFill/>
                <a:prstDash val="solid"/>
              </a:ln>
              <a:solidFill>
                <a:srgbClr val="DEDA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7564" y="1363578"/>
            <a:ext cx="802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在瓶中種入水草、藻類和其他裝飾品，並將小魚、蝦、水蝸牛等生物置放於瓶中，一般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20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升的瓶子中放一兩隻小生物即可。</a:t>
            </a:r>
            <a:endParaRPr lang="en-US" altLang="zh-TW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黑 Std W5" pitchFamily="34" charset="-120"/>
                <a:ea typeface="華康儷黑 Std W5" pitchFamily="34" charset="-120"/>
              </a:rPr>
              <a:t>生態瓶完成後，學生可每周一次進行觀察討論，對瓶中的變化進行推測與分析，或預測此生態系統在未來可能會發生的變化。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黑 Std W5" pitchFamily="34" charset="-120"/>
              <a:ea typeface="華康儷黑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593</Words>
  <Application>Microsoft Office PowerPoint</Application>
  <PresentationFormat>如螢幕大小 (16:9)</PresentationFormat>
  <Paragraphs>68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Taiyu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61</cp:revision>
  <dcterms:created xsi:type="dcterms:W3CDTF">2020-07-17T01:03:32Z</dcterms:created>
  <dcterms:modified xsi:type="dcterms:W3CDTF">2020-07-20T00:09:52Z</dcterms:modified>
</cp:coreProperties>
</file>