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64" r:id="rId2"/>
    <p:sldId id="267" r:id="rId3"/>
    <p:sldId id="268" r:id="rId4"/>
    <p:sldId id="258" r:id="rId5"/>
    <p:sldId id="259" r:id="rId6"/>
    <p:sldId id="274" r:id="rId7"/>
    <p:sldId id="275" r:id="rId8"/>
    <p:sldId id="270" r:id="rId9"/>
    <p:sldId id="276" r:id="rId10"/>
    <p:sldId id="262" r:id="rId11"/>
    <p:sldId id="272" r:id="rId12"/>
    <p:sldId id="265" r:id="rId13"/>
    <p:sldId id="273" r:id="rId14"/>
    <p:sldId id="263" r:id="rId15"/>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聖元 曾" initials="聖元" lastIdx="1" clrIdx="0">
    <p:extLst>
      <p:ext uri="{19B8F6BF-5375-455C-9EA6-DF929625EA0E}">
        <p15:presenceInfo xmlns:p15="http://schemas.microsoft.com/office/powerpoint/2012/main" xmlns="" userId="2742d69180f4a77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71" autoAdjust="0"/>
    <p:restoredTop sz="94660"/>
  </p:normalViewPr>
  <p:slideViewPr>
    <p:cSldViewPr snapToGrid="0">
      <p:cViewPr varScale="1">
        <p:scale>
          <a:sx n="65" d="100"/>
          <a:sy n="65" d="100"/>
        </p:scale>
        <p:origin x="-150"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E0567A7-394E-44AF-9FFA-A894390D2E8C}" type="datetimeFigureOut">
              <a:rPr lang="zh-TW" altLang="en-US" smtClean="0"/>
              <a:t>2023/4/20</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4A99C5A-7269-4BAB-B686-7EAEF1F528C1}" type="slidenum">
              <a:rPr lang="zh-TW" altLang="en-US" smtClean="0"/>
              <a:t>‹#›</a:t>
            </a:fld>
            <a:endParaRPr lang="zh-TW" altLang="en-US"/>
          </a:p>
        </p:txBody>
      </p:sp>
    </p:spTree>
    <p:extLst>
      <p:ext uri="{BB962C8B-B14F-4D97-AF65-F5344CB8AC3E}">
        <p14:creationId xmlns:p14="http://schemas.microsoft.com/office/powerpoint/2010/main" val="238140568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6DC1C7-558F-4CE0-B274-A6FB0E97C43C}" type="datetimeFigureOut">
              <a:rPr lang="zh-TW" altLang="en-US" smtClean="0"/>
              <a:t>2023/4/20</a:t>
            </a:fld>
            <a:endParaRPr lang="zh-TW" altLang="en-US"/>
          </a:p>
        </p:txBody>
      </p:sp>
      <p:sp>
        <p:nvSpPr>
          <p:cNvPr id="4" name="投影片圖像版面配置區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D76815-9DDD-47C2-8488-495B06874DA2}" type="slidenum">
              <a:rPr lang="zh-TW" altLang="en-US" smtClean="0"/>
              <a:t>‹#›</a:t>
            </a:fld>
            <a:endParaRPr lang="zh-TW" altLang="en-US"/>
          </a:p>
        </p:txBody>
      </p:sp>
    </p:spTree>
    <p:extLst>
      <p:ext uri="{BB962C8B-B14F-4D97-AF65-F5344CB8AC3E}">
        <p14:creationId xmlns:p14="http://schemas.microsoft.com/office/powerpoint/2010/main" val="31636457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image" Target="../media/image3.png"/><Relationship Id="rId4" Type="http://schemas.openxmlformats.org/officeDocument/2006/relationships/slide" Target="../slides/slide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slide" Target="../slides/slide2.xml"/></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image" Target="../media/image7.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6530748E-FC48-4D98-9D88-A9B769D53621}"/>
              </a:ext>
            </a:extLst>
          </p:cNvPr>
          <p:cNvSpPr/>
          <p:nvPr userDrawn="1"/>
        </p:nvSpPr>
        <p:spPr>
          <a:xfrm>
            <a:off x="0" y="0"/>
            <a:ext cx="12192000" cy="6858000"/>
          </a:xfrm>
          <a:prstGeom prst="rect">
            <a:avLst/>
          </a:prstGeom>
          <a:solidFill>
            <a:schemeClr val="bg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dirty="0"/>
          </a:p>
        </p:txBody>
      </p:sp>
      <p:sp>
        <p:nvSpPr>
          <p:cNvPr id="5" name="矩形 4">
            <a:extLst>
              <a:ext uri="{FF2B5EF4-FFF2-40B4-BE49-F238E27FC236}">
                <a16:creationId xmlns:a16="http://schemas.microsoft.com/office/drawing/2014/main" xmlns="" id="{5FE94BBC-4A04-4EA8-AE45-00C4001FCFF0}"/>
              </a:ext>
            </a:extLst>
          </p:cNvPr>
          <p:cNvSpPr/>
          <p:nvPr userDrawn="1"/>
        </p:nvSpPr>
        <p:spPr>
          <a:xfrm>
            <a:off x="359400" y="1104900"/>
            <a:ext cx="11473200" cy="5496467"/>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dirty="0"/>
          </a:p>
        </p:txBody>
      </p:sp>
      <p:sp>
        <p:nvSpPr>
          <p:cNvPr id="4" name="文字方塊 3">
            <a:extLst>
              <a:ext uri="{FF2B5EF4-FFF2-40B4-BE49-F238E27FC236}">
                <a16:creationId xmlns:a16="http://schemas.microsoft.com/office/drawing/2014/main" xmlns="" id="{AF229044-2B25-4EF4-8BAE-CF621FA558CD}"/>
              </a:ext>
            </a:extLst>
          </p:cNvPr>
          <p:cNvSpPr txBox="1"/>
          <p:nvPr userDrawn="1"/>
        </p:nvSpPr>
        <p:spPr>
          <a:xfrm>
            <a:off x="1104900" y="256632"/>
            <a:ext cx="3336683" cy="707886"/>
          </a:xfrm>
          <a:prstGeom prst="rect">
            <a:avLst/>
          </a:prstGeom>
          <a:noFill/>
        </p:spPr>
        <p:txBody>
          <a:bodyPr wrap="none" rtlCol="0">
            <a:spAutoFit/>
          </a:bodyPr>
          <a:lstStyle/>
          <a:p>
            <a:r>
              <a:rPr lang="en-US" altLang="zh-TW" sz="4000" dirty="0" smtClean="0">
                <a:solidFill>
                  <a:srgbClr val="FF0000"/>
                </a:solidFill>
                <a:latin typeface="+mn-lt"/>
                <a:cs typeface="Arial" panose="020B0604020202020204" pitchFamily="34" charset="0"/>
              </a:rPr>
              <a:t>TED</a:t>
            </a:r>
            <a:r>
              <a:rPr lang="en-US" altLang="zh-TW" sz="4000" dirty="0" smtClean="0">
                <a:latin typeface="+mn-lt"/>
                <a:cs typeface="Arial" panose="020B0604020202020204" pitchFamily="34" charset="0"/>
              </a:rPr>
              <a:t>-Ed</a:t>
            </a:r>
            <a:r>
              <a:rPr lang="zh-TW" altLang="en-US" sz="4000" dirty="0" smtClean="0">
                <a:latin typeface="+mn-lt"/>
                <a:cs typeface="Arial" panose="020B0604020202020204" pitchFamily="34" charset="0"/>
              </a:rPr>
              <a:t>  </a:t>
            </a:r>
            <a:r>
              <a:rPr lang="zh-TW" altLang="en-US" sz="2800" b="0" dirty="0" smtClean="0">
                <a:latin typeface="華康黑體 Std W5" panose="020B0500000000000000" pitchFamily="34" charset="-120"/>
                <a:ea typeface="華康黑體 Std W5" panose="020B0500000000000000" pitchFamily="34" charset="-120"/>
                <a:cs typeface="Arial" panose="020B0604020202020204" pitchFamily="34" charset="0"/>
              </a:rPr>
              <a:t>地球</a:t>
            </a:r>
            <a:r>
              <a:rPr lang="zh-TW" altLang="en-US" sz="2800" b="0" dirty="0">
                <a:latin typeface="華康黑體 Std W5" panose="020B0500000000000000" pitchFamily="34" charset="-120"/>
                <a:ea typeface="華康黑體 Std W5" panose="020B0500000000000000" pitchFamily="34" charset="-120"/>
                <a:cs typeface="Arial" panose="020B0604020202020204" pitchFamily="34" charset="0"/>
              </a:rPr>
              <a:t>科學</a:t>
            </a:r>
          </a:p>
        </p:txBody>
      </p:sp>
      <p:grpSp>
        <p:nvGrpSpPr>
          <p:cNvPr id="7" name="群組 6">
            <a:extLst>
              <a:ext uri="{FF2B5EF4-FFF2-40B4-BE49-F238E27FC236}">
                <a16:creationId xmlns:a16="http://schemas.microsoft.com/office/drawing/2014/main" xmlns="" id="{740E9DC1-C9EA-4EE3-9CFE-B21156B8EC44}"/>
              </a:ext>
            </a:extLst>
          </p:cNvPr>
          <p:cNvGrpSpPr/>
          <p:nvPr userDrawn="1"/>
        </p:nvGrpSpPr>
        <p:grpSpPr>
          <a:xfrm>
            <a:off x="556260" y="457200"/>
            <a:ext cx="450840" cy="306750"/>
            <a:chOff x="359400" y="457200"/>
            <a:chExt cx="647700" cy="306750"/>
          </a:xfrm>
        </p:grpSpPr>
        <p:sp>
          <p:nvSpPr>
            <p:cNvPr id="6" name="矩形 5">
              <a:extLst>
                <a:ext uri="{FF2B5EF4-FFF2-40B4-BE49-F238E27FC236}">
                  <a16:creationId xmlns:a16="http://schemas.microsoft.com/office/drawing/2014/main" xmlns="" id="{B1FCA390-9C0B-4B9A-8325-49E503D3B22B}"/>
                </a:ext>
              </a:extLst>
            </p:cNvPr>
            <p:cNvSpPr/>
            <p:nvPr userDrawn="1"/>
          </p:nvSpPr>
          <p:spPr>
            <a:xfrm>
              <a:off x="359400" y="457200"/>
              <a:ext cx="647700" cy="635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矩形 7">
              <a:extLst>
                <a:ext uri="{FF2B5EF4-FFF2-40B4-BE49-F238E27FC236}">
                  <a16:creationId xmlns:a16="http://schemas.microsoft.com/office/drawing/2014/main" xmlns="" id="{3CCA1C30-5AC0-42BB-BEE3-6514201A9907}"/>
                </a:ext>
              </a:extLst>
            </p:cNvPr>
            <p:cNvSpPr/>
            <p:nvPr userDrawn="1"/>
          </p:nvSpPr>
          <p:spPr>
            <a:xfrm>
              <a:off x="359400" y="578825"/>
              <a:ext cx="647700" cy="635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a:extLst>
                <a:ext uri="{FF2B5EF4-FFF2-40B4-BE49-F238E27FC236}">
                  <a16:creationId xmlns:a16="http://schemas.microsoft.com/office/drawing/2014/main" xmlns="" id="{C64F8011-74AA-4786-8A89-FDA0207D2A7B}"/>
                </a:ext>
              </a:extLst>
            </p:cNvPr>
            <p:cNvSpPr/>
            <p:nvPr userDrawn="1"/>
          </p:nvSpPr>
          <p:spPr>
            <a:xfrm>
              <a:off x="359400" y="700450"/>
              <a:ext cx="647700" cy="635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0" name="矩形 9">
            <a:extLst>
              <a:ext uri="{FF2B5EF4-FFF2-40B4-BE49-F238E27FC236}">
                <a16:creationId xmlns:a16="http://schemas.microsoft.com/office/drawing/2014/main" xmlns="" id="{26B5CC73-548D-4089-934B-E99E243F4F6E}"/>
              </a:ext>
            </a:extLst>
          </p:cNvPr>
          <p:cNvSpPr/>
          <p:nvPr userDrawn="1"/>
        </p:nvSpPr>
        <p:spPr>
          <a:xfrm>
            <a:off x="4766881" y="393700"/>
            <a:ext cx="5753100" cy="486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a:extLst>
              <a:ext uri="{FF2B5EF4-FFF2-40B4-BE49-F238E27FC236}">
                <a16:creationId xmlns:a16="http://schemas.microsoft.com/office/drawing/2014/main" xmlns="" id="{52139F15-471D-4F99-A04A-878101BC2552}"/>
              </a:ext>
            </a:extLst>
          </p:cNvPr>
          <p:cNvSpPr/>
          <p:nvPr userDrawn="1"/>
        </p:nvSpPr>
        <p:spPr>
          <a:xfrm>
            <a:off x="10519982" y="393700"/>
            <a:ext cx="1312618" cy="4865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3" name="圖片 12">
            <a:extLst>
              <a:ext uri="{FF2B5EF4-FFF2-40B4-BE49-F238E27FC236}">
                <a16:creationId xmlns:a16="http://schemas.microsoft.com/office/drawing/2014/main" xmlns="" id="{E6A017B2-229C-40DA-8160-30B52B4DFFC8}"/>
              </a:ext>
            </a:extLst>
          </p:cNvPr>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rot="20243840">
            <a:off x="10949734" y="441732"/>
            <a:ext cx="453113" cy="453113"/>
          </a:xfrm>
          <a:prstGeom prst="rect">
            <a:avLst/>
          </a:prstGeom>
        </p:spPr>
      </p:pic>
      <p:cxnSp>
        <p:nvCxnSpPr>
          <p:cNvPr id="17" name="直線接點 16">
            <a:extLst>
              <a:ext uri="{FF2B5EF4-FFF2-40B4-BE49-F238E27FC236}">
                <a16:creationId xmlns:a16="http://schemas.microsoft.com/office/drawing/2014/main" xmlns="" id="{A0FE6868-DCDC-4681-82C2-2DD60B2524B0}"/>
              </a:ext>
            </a:extLst>
          </p:cNvPr>
          <p:cNvCxnSpPr/>
          <p:nvPr userDrawn="1"/>
        </p:nvCxnSpPr>
        <p:spPr>
          <a:xfrm>
            <a:off x="359400" y="6022316"/>
            <a:ext cx="11473200" cy="0"/>
          </a:xfrm>
          <a:prstGeom prst="line">
            <a:avLst/>
          </a:prstGeom>
          <a:ln w="762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直線接點 17">
            <a:extLst>
              <a:ext uri="{FF2B5EF4-FFF2-40B4-BE49-F238E27FC236}">
                <a16:creationId xmlns:a16="http://schemas.microsoft.com/office/drawing/2014/main" xmlns="" id="{F0AE0EA0-B699-4CC9-A249-C8B3CC748D0F}"/>
              </a:ext>
            </a:extLst>
          </p:cNvPr>
          <p:cNvCxnSpPr>
            <a:cxnSpLocks/>
          </p:cNvCxnSpPr>
          <p:nvPr userDrawn="1"/>
        </p:nvCxnSpPr>
        <p:spPr>
          <a:xfrm>
            <a:off x="359400" y="6022316"/>
            <a:ext cx="1538411"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等腰三角形 20">
            <a:extLst>
              <a:ext uri="{FF2B5EF4-FFF2-40B4-BE49-F238E27FC236}">
                <a16:creationId xmlns:a16="http://schemas.microsoft.com/office/drawing/2014/main" xmlns="" id="{B0B33C54-4764-495F-A7F5-F751EAB1559D}"/>
              </a:ext>
            </a:extLst>
          </p:cNvPr>
          <p:cNvSpPr/>
          <p:nvPr userDrawn="1"/>
        </p:nvSpPr>
        <p:spPr>
          <a:xfrm rot="5400000">
            <a:off x="522153" y="6156810"/>
            <a:ext cx="322193" cy="253978"/>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4" name="群組 23">
            <a:extLst>
              <a:ext uri="{FF2B5EF4-FFF2-40B4-BE49-F238E27FC236}">
                <a16:creationId xmlns:a16="http://schemas.microsoft.com/office/drawing/2014/main" xmlns="" id="{719F4496-A04B-411F-9814-D0F230A6D365}"/>
              </a:ext>
            </a:extLst>
          </p:cNvPr>
          <p:cNvGrpSpPr/>
          <p:nvPr userDrawn="1"/>
        </p:nvGrpSpPr>
        <p:grpSpPr>
          <a:xfrm>
            <a:off x="1128605" y="6122703"/>
            <a:ext cx="299697" cy="322193"/>
            <a:chOff x="2002001" y="3892822"/>
            <a:chExt cx="299697" cy="322193"/>
          </a:xfrm>
        </p:grpSpPr>
        <p:sp>
          <p:nvSpPr>
            <p:cNvPr id="22" name="等腰三角形 21">
              <a:extLst>
                <a:ext uri="{FF2B5EF4-FFF2-40B4-BE49-F238E27FC236}">
                  <a16:creationId xmlns:a16="http://schemas.microsoft.com/office/drawing/2014/main" xmlns="" id="{D1C46483-ECF8-419E-B829-833C3B08BF3E}"/>
                </a:ext>
              </a:extLst>
            </p:cNvPr>
            <p:cNvSpPr/>
            <p:nvPr userDrawn="1"/>
          </p:nvSpPr>
          <p:spPr>
            <a:xfrm rot="5400000">
              <a:off x="1967893" y="3926930"/>
              <a:ext cx="322193" cy="253978"/>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矩形 22">
              <a:extLst>
                <a:ext uri="{FF2B5EF4-FFF2-40B4-BE49-F238E27FC236}">
                  <a16:creationId xmlns:a16="http://schemas.microsoft.com/office/drawing/2014/main" xmlns="" id="{C5BFBADA-F924-4543-9CBE-B7CA3716A340}"/>
                </a:ext>
              </a:extLst>
            </p:cNvPr>
            <p:cNvSpPr/>
            <p:nvPr userDrawn="1"/>
          </p:nvSpPr>
          <p:spPr>
            <a:xfrm>
              <a:off x="2255979" y="3926119"/>
              <a:ext cx="45719" cy="255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0" name="文字方塊 29">
            <a:extLst>
              <a:ext uri="{FF2B5EF4-FFF2-40B4-BE49-F238E27FC236}">
                <a16:creationId xmlns:a16="http://schemas.microsoft.com/office/drawing/2014/main" xmlns="" id="{4467AF68-3231-4CE7-8A1C-B3E4724B934F}"/>
              </a:ext>
            </a:extLst>
          </p:cNvPr>
          <p:cNvSpPr txBox="1"/>
          <p:nvPr userDrawn="1"/>
        </p:nvSpPr>
        <p:spPr>
          <a:xfrm>
            <a:off x="9709502" y="2041819"/>
            <a:ext cx="1620957" cy="523220"/>
          </a:xfrm>
          <a:prstGeom prst="rect">
            <a:avLst/>
          </a:prstGeom>
          <a:noFill/>
        </p:spPr>
        <p:txBody>
          <a:bodyPr wrap="none" rtlCol="0">
            <a:spAutoFit/>
          </a:bodyP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問題選單</a:t>
            </a:r>
          </a:p>
        </p:txBody>
      </p:sp>
      <p:cxnSp>
        <p:nvCxnSpPr>
          <p:cNvPr id="32" name="直線接點 31">
            <a:extLst>
              <a:ext uri="{FF2B5EF4-FFF2-40B4-BE49-F238E27FC236}">
                <a16:creationId xmlns:a16="http://schemas.microsoft.com/office/drawing/2014/main" xmlns="" id="{7829CAB2-5794-467B-96CD-5A1EB795EB06}"/>
              </a:ext>
            </a:extLst>
          </p:cNvPr>
          <p:cNvCxnSpPr>
            <a:cxnSpLocks/>
          </p:cNvCxnSpPr>
          <p:nvPr userDrawn="1"/>
        </p:nvCxnSpPr>
        <p:spPr>
          <a:xfrm>
            <a:off x="9709502" y="2565039"/>
            <a:ext cx="1620957" cy="0"/>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33" name="圖片 32">
            <a:extLst>
              <a:ext uri="{FF2B5EF4-FFF2-40B4-BE49-F238E27FC236}">
                <a16:creationId xmlns:a16="http://schemas.microsoft.com/office/drawing/2014/main" xmlns="" id="{49A707AB-A430-4430-98B2-D5A2F8B8570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311167" y="6123767"/>
            <a:ext cx="1373689" cy="3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圖片 26">
            <a:hlinkClick r:id="rId4" action="ppaction://hlinksldjump"/>
            <a:extLst>
              <a:ext uri="{FF2B5EF4-FFF2-40B4-BE49-F238E27FC236}">
                <a16:creationId xmlns:a16="http://schemas.microsoft.com/office/drawing/2014/main" xmlns="" id="{E6C6F951-42E7-416B-B262-F977129A922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517848" y="1210038"/>
            <a:ext cx="726644" cy="726644"/>
          </a:xfrm>
          <a:prstGeom prst="rect">
            <a:avLst/>
          </a:prstGeom>
        </p:spPr>
      </p:pic>
      <p:sp>
        <p:nvSpPr>
          <p:cNvPr id="28" name="文字方塊 27">
            <a:hlinkClick r:id="rId6" action="ppaction://hlinksldjump"/>
            <a:extLst>
              <a:ext uri="{FF2B5EF4-FFF2-40B4-BE49-F238E27FC236}">
                <a16:creationId xmlns:a16="http://schemas.microsoft.com/office/drawing/2014/main" xmlns="" id="{09A964FB-C07C-427F-8652-02D109720BC9}"/>
              </a:ext>
            </a:extLst>
          </p:cNvPr>
          <p:cNvSpPr txBox="1"/>
          <p:nvPr userDrawn="1"/>
        </p:nvSpPr>
        <p:spPr>
          <a:xfrm>
            <a:off x="10152833" y="1379185"/>
            <a:ext cx="1620957" cy="954107"/>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anose="020B0604030504040204" pitchFamily="34" charset="-120"/>
                <a:ea typeface="微軟正黑體" panose="020B0604030504040204" pitchFamily="34" charset="-120"/>
              </a:rPr>
              <a:t>影片簡介</a:t>
            </a:r>
          </a:p>
          <a:p>
            <a:endParaRPr lang="zh-TW" altLang="en-US" sz="28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19605115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影片簡介">
    <p:spTree>
      <p:nvGrpSpPr>
        <p:cNvPr id="1" name=""/>
        <p:cNvGrpSpPr/>
        <p:nvPr/>
      </p:nvGrpSpPr>
      <p:grpSpPr>
        <a:xfrm>
          <a:off x="0" y="0"/>
          <a:ext cx="0" cy="0"/>
          <a:chOff x="0" y="0"/>
          <a:chExt cx="0" cy="0"/>
        </a:xfrm>
      </p:grpSpPr>
      <p:grpSp>
        <p:nvGrpSpPr>
          <p:cNvPr id="9" name="群組 8">
            <a:extLst>
              <a:ext uri="{FF2B5EF4-FFF2-40B4-BE49-F238E27FC236}">
                <a16:creationId xmlns:a16="http://schemas.microsoft.com/office/drawing/2014/main" xmlns="" id="{763639FF-B1F3-41D2-AD21-AAD9DCFFACD9}"/>
              </a:ext>
            </a:extLst>
          </p:cNvPr>
          <p:cNvGrpSpPr/>
          <p:nvPr userDrawn="1"/>
        </p:nvGrpSpPr>
        <p:grpSpPr>
          <a:xfrm>
            <a:off x="-733765" y="0"/>
            <a:ext cx="13659530" cy="560574"/>
            <a:chOff x="580572" y="580572"/>
            <a:chExt cx="13659530" cy="560574"/>
          </a:xfrm>
        </p:grpSpPr>
        <p:pic>
          <p:nvPicPr>
            <p:cNvPr id="3" name="圖片 2">
              <a:extLst>
                <a:ext uri="{FF2B5EF4-FFF2-40B4-BE49-F238E27FC236}">
                  <a16:creationId xmlns:a16="http://schemas.microsoft.com/office/drawing/2014/main" xmlns="" id="{D6108B10-629A-425E-86BD-738C983498B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41693" b="42011"/>
            <a:stretch/>
          </p:blipFill>
          <p:spPr>
            <a:xfrm>
              <a:off x="580572" y="580572"/>
              <a:ext cx="3439886" cy="560574"/>
            </a:xfrm>
            <a:prstGeom prst="rect">
              <a:avLst/>
            </a:prstGeom>
          </p:spPr>
        </p:pic>
        <p:pic>
          <p:nvPicPr>
            <p:cNvPr id="5" name="圖片 4">
              <a:extLst>
                <a:ext uri="{FF2B5EF4-FFF2-40B4-BE49-F238E27FC236}">
                  <a16:creationId xmlns:a16="http://schemas.microsoft.com/office/drawing/2014/main" xmlns="" id="{D929D5AD-477C-4252-A8E1-AA2DCC19A0E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41693" b="42011"/>
            <a:stretch/>
          </p:blipFill>
          <p:spPr>
            <a:xfrm>
              <a:off x="3987120" y="580572"/>
              <a:ext cx="3439886" cy="560574"/>
            </a:xfrm>
            <a:prstGeom prst="rect">
              <a:avLst/>
            </a:prstGeom>
          </p:spPr>
        </p:pic>
        <p:pic>
          <p:nvPicPr>
            <p:cNvPr id="6" name="圖片 5">
              <a:extLst>
                <a:ext uri="{FF2B5EF4-FFF2-40B4-BE49-F238E27FC236}">
                  <a16:creationId xmlns:a16="http://schemas.microsoft.com/office/drawing/2014/main" xmlns="" id="{55D6BB53-BDA9-4ED6-BB6A-8610134DA88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41693" b="42011"/>
            <a:stretch/>
          </p:blipFill>
          <p:spPr>
            <a:xfrm>
              <a:off x="7393668" y="580572"/>
              <a:ext cx="3439886" cy="560574"/>
            </a:xfrm>
            <a:prstGeom prst="rect">
              <a:avLst/>
            </a:prstGeom>
          </p:spPr>
        </p:pic>
        <p:pic>
          <p:nvPicPr>
            <p:cNvPr id="8" name="圖片 7">
              <a:extLst>
                <a:ext uri="{FF2B5EF4-FFF2-40B4-BE49-F238E27FC236}">
                  <a16:creationId xmlns:a16="http://schemas.microsoft.com/office/drawing/2014/main" xmlns="" id="{D9B7C8AE-D52F-4C50-805C-0CE9E110E6B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41693" b="42011"/>
            <a:stretch/>
          </p:blipFill>
          <p:spPr>
            <a:xfrm>
              <a:off x="10800216" y="580572"/>
              <a:ext cx="3439886" cy="560574"/>
            </a:xfrm>
            <a:prstGeom prst="rect">
              <a:avLst/>
            </a:prstGeom>
          </p:spPr>
        </p:pic>
      </p:grpSp>
      <p:pic>
        <p:nvPicPr>
          <p:cNvPr id="11" name="圖片 10">
            <a:extLst>
              <a:ext uri="{FF2B5EF4-FFF2-40B4-BE49-F238E27FC236}">
                <a16:creationId xmlns:a16="http://schemas.microsoft.com/office/drawing/2014/main" xmlns="" id="{17FF8838-DBFF-4CCC-BC84-58EB6AB86BC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6363" y="696684"/>
            <a:ext cx="1019629" cy="1019629"/>
          </a:xfrm>
          <a:prstGeom prst="rect">
            <a:avLst/>
          </a:prstGeom>
        </p:spPr>
      </p:pic>
      <p:sp>
        <p:nvSpPr>
          <p:cNvPr id="12" name="文字方塊 11">
            <a:extLst>
              <a:ext uri="{FF2B5EF4-FFF2-40B4-BE49-F238E27FC236}">
                <a16:creationId xmlns:a16="http://schemas.microsoft.com/office/drawing/2014/main" xmlns="" id="{C5D1E3D3-6F76-4AA4-92D9-BF3FCC9B1B02}"/>
              </a:ext>
            </a:extLst>
          </p:cNvPr>
          <p:cNvSpPr txBox="1"/>
          <p:nvPr userDrawn="1"/>
        </p:nvSpPr>
        <p:spPr>
          <a:xfrm>
            <a:off x="1379877" y="887932"/>
            <a:ext cx="2858294" cy="830997"/>
          </a:xfrm>
          <a:prstGeom prst="rect">
            <a:avLst/>
          </a:prstGeom>
          <a:noFill/>
        </p:spPr>
        <p:txBody>
          <a:bodyPr wrap="square" rtlCol="0">
            <a:spAutoFit/>
          </a:bodyPr>
          <a:lstStyle/>
          <a:p>
            <a:r>
              <a:rPr lang="zh-TW" altLang="en-US" sz="4800" b="1" dirty="0">
                <a:latin typeface="微軟正黑體" panose="020B0604030504040204" pitchFamily="34" charset="-120"/>
                <a:ea typeface="微軟正黑體" panose="020B0604030504040204" pitchFamily="34" charset="-120"/>
              </a:rPr>
              <a:t>影片簡介</a:t>
            </a:r>
          </a:p>
        </p:txBody>
      </p:sp>
      <p:sp>
        <p:nvSpPr>
          <p:cNvPr id="14" name="內容版面配置區 13">
            <a:extLst>
              <a:ext uri="{FF2B5EF4-FFF2-40B4-BE49-F238E27FC236}">
                <a16:creationId xmlns:a16="http://schemas.microsoft.com/office/drawing/2014/main" xmlns="" id="{ECB8C321-2D05-4F71-8226-6568242850D4}"/>
              </a:ext>
            </a:extLst>
          </p:cNvPr>
          <p:cNvSpPr>
            <a:spLocks noGrp="1"/>
          </p:cNvSpPr>
          <p:nvPr>
            <p:ph sz="quarter" idx="10"/>
          </p:nvPr>
        </p:nvSpPr>
        <p:spPr>
          <a:xfrm>
            <a:off x="638175" y="2046288"/>
            <a:ext cx="11045825" cy="3803650"/>
          </a:xfrm>
          <a:prstGeom prst="rect">
            <a:avLst/>
          </a:prstGeom>
        </p:spPr>
        <p:txBody>
          <a:bodyPr/>
          <a:lstStyle>
            <a:lvl1pPr marL="0" indent="0">
              <a:buNone/>
              <a:defRPr>
                <a:latin typeface="微軟正黑體" panose="020B0604030504040204" pitchFamily="34" charset="-120"/>
                <a:ea typeface="微軟正黑體" panose="020B0604030504040204" pitchFamily="34" charset="-120"/>
              </a:defRPr>
            </a:lvl1pPr>
          </a:lstStyle>
          <a:p>
            <a:pPr lvl="0"/>
            <a:endParaRPr lang="zh-TW" altLang="en-US" dirty="0"/>
          </a:p>
        </p:txBody>
      </p:sp>
      <p:sp>
        <p:nvSpPr>
          <p:cNvPr id="18" name="內容版面配置區 17">
            <a:extLst>
              <a:ext uri="{FF2B5EF4-FFF2-40B4-BE49-F238E27FC236}">
                <a16:creationId xmlns:a16="http://schemas.microsoft.com/office/drawing/2014/main" xmlns="" id="{BC5A0233-59ED-40D1-AD4E-726CC89DA325}"/>
              </a:ext>
            </a:extLst>
          </p:cNvPr>
          <p:cNvSpPr>
            <a:spLocks noGrp="1"/>
          </p:cNvSpPr>
          <p:nvPr>
            <p:ph sz="quarter" idx="11"/>
          </p:nvPr>
        </p:nvSpPr>
        <p:spPr>
          <a:xfrm>
            <a:off x="7910513" y="1008061"/>
            <a:ext cx="3773487" cy="708251"/>
          </a:xfrm>
          <a:prstGeom prst="rect">
            <a:avLst/>
          </a:prstGeom>
        </p:spPr>
        <p:txBody>
          <a:bodyPr/>
          <a:lstStyle>
            <a:lvl1pPr marL="0" indent="0" algn="r">
              <a:buNone/>
              <a:defRPr>
                <a:solidFill>
                  <a:schemeClr val="accent1"/>
                </a:solidFill>
                <a:latin typeface="微軟正黑體" panose="020B0604030504040204" pitchFamily="34" charset="-120"/>
                <a:ea typeface="微軟正黑體" panose="020B0604030504040204" pitchFamily="34" charset="-120"/>
              </a:defRPr>
            </a:lvl1pPr>
          </a:lstStyle>
          <a:p>
            <a:pPr lvl="0"/>
            <a:endParaRPr lang="zh-TW" altLang="en-US" dirty="0"/>
          </a:p>
        </p:txBody>
      </p:sp>
      <p:sp>
        <p:nvSpPr>
          <p:cNvPr id="13" name="文字方塊 12">
            <a:extLst>
              <a:ext uri="{FF2B5EF4-FFF2-40B4-BE49-F238E27FC236}">
                <a16:creationId xmlns:a16="http://schemas.microsoft.com/office/drawing/2014/main" xmlns="" id="{670A1509-AB72-4712-AD3A-E3AF34EA114D}"/>
              </a:ext>
            </a:extLst>
          </p:cNvPr>
          <p:cNvSpPr txBox="1"/>
          <p:nvPr userDrawn="1"/>
        </p:nvSpPr>
        <p:spPr>
          <a:xfrm>
            <a:off x="353013" y="6409551"/>
            <a:ext cx="3335067" cy="307777"/>
          </a:xfrm>
          <a:prstGeom prst="rect">
            <a:avLst/>
          </a:prstGeom>
          <a:noFill/>
        </p:spPr>
        <p:txBody>
          <a:bodyPr wrap="square" rtlCol="0">
            <a:spAutoFit/>
          </a:bodyPr>
          <a:lstStyle>
            <a:defPPr>
              <a:defRPr lang="zh-TW"/>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a:lstStyle>
          <a:p>
            <a:r>
              <a:rPr lang="zh-TW" altLang="en-US" sz="1400" b="0" dirty="0">
                <a:solidFill>
                  <a:schemeClr val="tx1"/>
                </a:solidFill>
                <a:latin typeface="+mn-lt"/>
                <a:ea typeface="微軟正黑體" pitchFamily="34" charset="-120"/>
              </a:rPr>
              <a:t>看</a:t>
            </a:r>
            <a:r>
              <a:rPr lang="en-US" altLang="zh-TW" sz="1400" b="0" dirty="0">
                <a:solidFill>
                  <a:schemeClr val="tx1"/>
                </a:solidFill>
                <a:latin typeface="+mn-lt"/>
                <a:ea typeface="微軟正黑體" pitchFamily="34" charset="-120"/>
              </a:rPr>
              <a:t>TED-Ed</a:t>
            </a:r>
            <a:r>
              <a:rPr lang="zh-TW" altLang="en-US" sz="1400" b="0" dirty="0">
                <a:solidFill>
                  <a:schemeClr val="tx1"/>
                </a:solidFill>
                <a:latin typeface="+mn-lt"/>
                <a:ea typeface="微軟正黑體" pitchFamily="34" charset="-120"/>
              </a:rPr>
              <a:t>學地球科學  </a:t>
            </a:r>
            <a:r>
              <a:rPr lang="en-US" altLang="zh-TW" sz="1400" b="1" dirty="0">
                <a:solidFill>
                  <a:schemeClr val="tx1"/>
                </a:solidFill>
                <a:latin typeface="+mn-lt"/>
                <a:ea typeface="微軟正黑體" pitchFamily="34" charset="-120"/>
              </a:rPr>
              <a:t>Unit </a:t>
            </a:r>
            <a:r>
              <a:rPr lang="en-US" altLang="zh-TW" sz="1400" b="1" dirty="0" smtClean="0">
                <a:solidFill>
                  <a:schemeClr val="tx1"/>
                </a:solidFill>
                <a:latin typeface="+mn-lt"/>
                <a:ea typeface="微軟正黑體" pitchFamily="34" charset="-120"/>
              </a:rPr>
              <a:t>05             </a:t>
            </a:r>
            <a:r>
              <a:rPr lang="zh-TW" altLang="en-US" sz="1400" b="1" dirty="0" smtClean="0">
                <a:solidFill>
                  <a:schemeClr val="tx1">
                    <a:lumMod val="50000"/>
                    <a:lumOff val="50000"/>
                  </a:schemeClr>
                </a:solidFill>
                <a:latin typeface="+mn-lt"/>
                <a:ea typeface="微軟正黑體" pitchFamily="34" charset="-120"/>
              </a:rPr>
              <a:t>目次 </a:t>
            </a:r>
            <a:endParaRPr lang="zh-TW" altLang="en-US" sz="1400" b="1" dirty="0">
              <a:solidFill>
                <a:schemeClr val="tx1">
                  <a:lumMod val="50000"/>
                  <a:lumOff val="50000"/>
                </a:schemeClr>
              </a:solidFill>
              <a:latin typeface="+mn-lt"/>
              <a:ea typeface="微軟正黑體" pitchFamily="34" charset="-120"/>
            </a:endParaRPr>
          </a:p>
        </p:txBody>
      </p:sp>
      <p:pic>
        <p:nvPicPr>
          <p:cNvPr id="15" name="圖片 14">
            <a:hlinkClick r:id="rId4" action="ppaction://hlinksldjump"/>
            <a:extLst>
              <a:ext uri="{FF2B5EF4-FFF2-40B4-BE49-F238E27FC236}">
                <a16:creationId xmlns="" xmlns:a16="http://schemas.microsoft.com/office/drawing/2014/main" id="{0EC63F3D-DB1A-4A5E-A39F-1ED75DC401A8}"/>
              </a:ext>
            </a:extLst>
          </p:cNvPr>
          <p:cNvPicPr>
            <a:picLocks noChangeAspect="1"/>
          </p:cNvPicPr>
          <p:nvPr userDrawn="1"/>
        </p:nvPicPr>
        <p:blipFill rotWithShape="1">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24945" t="18944" r="16722" b="21944"/>
          <a:stretch/>
        </p:blipFill>
        <p:spPr>
          <a:xfrm>
            <a:off x="2762385" y="6412060"/>
            <a:ext cx="273354" cy="276999"/>
          </a:xfrm>
          <a:prstGeom prst="rect">
            <a:avLst/>
          </a:prstGeom>
        </p:spPr>
      </p:pic>
    </p:spTree>
    <p:extLst>
      <p:ext uri="{BB962C8B-B14F-4D97-AF65-F5344CB8AC3E}">
        <p14:creationId xmlns:p14="http://schemas.microsoft.com/office/powerpoint/2010/main" val="534394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問題討論">
    <p:spTree>
      <p:nvGrpSpPr>
        <p:cNvPr id="1" name=""/>
        <p:cNvGrpSpPr/>
        <p:nvPr/>
      </p:nvGrpSpPr>
      <p:grpSpPr>
        <a:xfrm>
          <a:off x="0" y="0"/>
          <a:ext cx="0" cy="0"/>
          <a:chOff x="0" y="0"/>
          <a:chExt cx="0" cy="0"/>
        </a:xfrm>
      </p:grpSpPr>
      <p:pic>
        <p:nvPicPr>
          <p:cNvPr id="7" name="圖片 6">
            <a:extLst>
              <a:ext uri="{FF2B5EF4-FFF2-40B4-BE49-F238E27FC236}">
                <a16:creationId xmlns:a16="http://schemas.microsoft.com/office/drawing/2014/main" xmlns="" id="{F0E9FA75-1E07-41F2-B5E5-D6F0936821C3}"/>
              </a:ext>
            </a:extLst>
          </p:cNvPr>
          <p:cNvPicPr>
            <a:picLocks noChangeAspect="1"/>
          </p:cNvPicPr>
          <p:nvPr userDrawn="1"/>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1344" y="-703392"/>
            <a:ext cx="1512168" cy="2044158"/>
          </a:xfrm>
          <a:prstGeom prst="rect">
            <a:avLst/>
          </a:prstGeom>
        </p:spPr>
      </p:pic>
      <p:sp>
        <p:nvSpPr>
          <p:cNvPr id="10" name="文字版面配置區 5">
            <a:extLst>
              <a:ext uri="{FF2B5EF4-FFF2-40B4-BE49-F238E27FC236}">
                <a16:creationId xmlns:a16="http://schemas.microsoft.com/office/drawing/2014/main" xmlns="" id="{79700187-5E5B-4D17-9847-37774E155D0B}"/>
              </a:ext>
            </a:extLst>
          </p:cNvPr>
          <p:cNvSpPr>
            <a:spLocks noGrp="1"/>
          </p:cNvSpPr>
          <p:nvPr>
            <p:ph type="body" sz="quarter" idx="10"/>
          </p:nvPr>
        </p:nvSpPr>
        <p:spPr>
          <a:xfrm>
            <a:off x="647395" y="0"/>
            <a:ext cx="1056117" cy="548680"/>
          </a:xfrm>
          <a:prstGeom prst="rect">
            <a:avLst/>
          </a:prstGeom>
        </p:spPr>
        <p:txBody>
          <a:bodyPr/>
          <a:lstStyle>
            <a:lvl1pPr marL="0" indent="0">
              <a:buFont typeface="Arial" pitchFamily="34" charset="0"/>
              <a:buNone/>
              <a:defRPr sz="3000" b="1">
                <a:solidFill>
                  <a:schemeClr val="bg1"/>
                </a:solidFill>
                <a:latin typeface="+mn-lt"/>
                <a:ea typeface="微軟正黑體" panose="020B0604030504040204" pitchFamily="34" charset="-120"/>
              </a:defRPr>
            </a:lvl1pPr>
            <a:lvl2pPr marL="457200" indent="0">
              <a:buNone/>
              <a:defRPr>
                <a:solidFill>
                  <a:schemeClr val="bg1"/>
                </a:solidFill>
                <a:latin typeface="微軟正黑體" panose="020B0604030504040204" pitchFamily="34" charset="-120"/>
                <a:ea typeface="微軟正黑體" panose="020B0604030504040204" pitchFamily="34" charset="-120"/>
              </a:defRPr>
            </a:lvl2pPr>
            <a:lvl3pPr marL="914400" indent="0">
              <a:buNone/>
              <a:defRPr>
                <a:solidFill>
                  <a:schemeClr val="bg1"/>
                </a:solidFill>
                <a:latin typeface="微軟正黑體" panose="020B0604030504040204" pitchFamily="34" charset="-120"/>
                <a:ea typeface="微軟正黑體" panose="020B0604030504040204" pitchFamily="34" charset="-120"/>
              </a:defRPr>
            </a:lvl3pPr>
            <a:lvl4pPr marL="1371600" indent="0">
              <a:buNone/>
              <a:defRPr>
                <a:solidFill>
                  <a:schemeClr val="bg1"/>
                </a:solidFill>
                <a:latin typeface="微軟正黑體" panose="020B0604030504040204" pitchFamily="34" charset="-120"/>
                <a:ea typeface="微軟正黑體" panose="020B0604030504040204" pitchFamily="34" charset="-120"/>
              </a:defRPr>
            </a:lvl4pPr>
            <a:lvl5pPr marL="1828800" indent="0">
              <a:buNone/>
              <a:defRPr>
                <a:solidFill>
                  <a:schemeClr val="bg1"/>
                </a:solidFill>
                <a:latin typeface="微軟正黑體" panose="020B0604030504040204" pitchFamily="34" charset="-120"/>
                <a:ea typeface="微軟正黑體" panose="020B0604030504040204" pitchFamily="34" charset="-120"/>
              </a:defRPr>
            </a:lvl5pPr>
          </a:lstStyle>
          <a:p>
            <a:pPr lvl="0"/>
            <a:endParaRPr lang="zh-TW" altLang="en-US" dirty="0"/>
          </a:p>
        </p:txBody>
      </p:sp>
      <p:sp>
        <p:nvSpPr>
          <p:cNvPr id="11" name="文字方塊 10">
            <a:extLst>
              <a:ext uri="{FF2B5EF4-FFF2-40B4-BE49-F238E27FC236}">
                <a16:creationId xmlns:a16="http://schemas.microsoft.com/office/drawing/2014/main" xmlns="" id="{D8B30183-0612-4D43-8DA0-6E11ADF59598}"/>
              </a:ext>
            </a:extLst>
          </p:cNvPr>
          <p:cNvSpPr txBox="1"/>
          <p:nvPr userDrawn="1"/>
        </p:nvSpPr>
        <p:spPr>
          <a:xfrm>
            <a:off x="505664" y="620688"/>
            <a:ext cx="877163" cy="461665"/>
          </a:xfrm>
          <a:prstGeom prst="rect">
            <a:avLst/>
          </a:prstGeom>
          <a:noFill/>
        </p:spPr>
        <p:txBody>
          <a:bodyPr wrap="none" rtlCol="0">
            <a:spAutoFit/>
          </a:bodyPr>
          <a:lstStyle/>
          <a:p>
            <a:pPr marL="0" lvl="0" indent="0" algn="l" defTabSz="914400" rtl="0" eaLnBrk="1" latinLnBrk="0" hangingPunct="1">
              <a:spcBef>
                <a:spcPct val="20000"/>
              </a:spcBef>
              <a:buFont typeface="Arial" pitchFamily="34" charset="0"/>
              <a:buNone/>
            </a:pPr>
            <a:r>
              <a:rPr lang="zh-TW" altLang="en-US" sz="2400" b="1" kern="1200" dirty="0">
                <a:solidFill>
                  <a:schemeClr val="bg1"/>
                </a:solidFill>
                <a:latin typeface="微軟正黑體" panose="020B0604030504040204" pitchFamily="34" charset="-120"/>
                <a:ea typeface="微軟正黑體" panose="020B0604030504040204" pitchFamily="34" charset="-120"/>
                <a:cs typeface="+mn-cs"/>
              </a:rPr>
              <a:t>問 題</a:t>
            </a:r>
          </a:p>
        </p:txBody>
      </p:sp>
      <p:sp>
        <p:nvSpPr>
          <p:cNvPr id="8" name="文字方塊 7">
            <a:extLst>
              <a:ext uri="{FF2B5EF4-FFF2-40B4-BE49-F238E27FC236}">
                <a16:creationId xmlns:a16="http://schemas.microsoft.com/office/drawing/2014/main" xmlns="" id="{670A1509-AB72-4712-AD3A-E3AF34EA114D}"/>
              </a:ext>
            </a:extLst>
          </p:cNvPr>
          <p:cNvSpPr txBox="1"/>
          <p:nvPr userDrawn="1"/>
        </p:nvSpPr>
        <p:spPr>
          <a:xfrm>
            <a:off x="353013" y="6409551"/>
            <a:ext cx="3335067" cy="307777"/>
          </a:xfrm>
          <a:prstGeom prst="rect">
            <a:avLst/>
          </a:prstGeom>
          <a:noFill/>
        </p:spPr>
        <p:txBody>
          <a:bodyPr wrap="square" rtlCol="0">
            <a:spAutoFit/>
          </a:bodyPr>
          <a:lstStyle>
            <a:defPPr>
              <a:defRPr lang="zh-TW"/>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a:lstStyle>
          <a:p>
            <a:r>
              <a:rPr lang="zh-TW" altLang="en-US" sz="1400" b="0" dirty="0">
                <a:solidFill>
                  <a:schemeClr val="tx1"/>
                </a:solidFill>
                <a:latin typeface="+mn-lt"/>
                <a:ea typeface="微軟正黑體" pitchFamily="34" charset="-120"/>
              </a:rPr>
              <a:t>看</a:t>
            </a:r>
            <a:r>
              <a:rPr lang="en-US" altLang="zh-TW" sz="1400" b="0" dirty="0">
                <a:solidFill>
                  <a:schemeClr val="tx1"/>
                </a:solidFill>
                <a:latin typeface="+mn-lt"/>
                <a:ea typeface="微軟正黑體" pitchFamily="34" charset="-120"/>
              </a:rPr>
              <a:t>TED-Ed</a:t>
            </a:r>
            <a:r>
              <a:rPr lang="zh-TW" altLang="en-US" sz="1400" b="0" dirty="0">
                <a:solidFill>
                  <a:schemeClr val="tx1"/>
                </a:solidFill>
                <a:latin typeface="+mn-lt"/>
                <a:ea typeface="微軟正黑體" pitchFamily="34" charset="-120"/>
              </a:rPr>
              <a:t>學地球科學  </a:t>
            </a:r>
            <a:r>
              <a:rPr lang="en-US" altLang="zh-TW" sz="1400" b="1" dirty="0">
                <a:solidFill>
                  <a:schemeClr val="tx1"/>
                </a:solidFill>
                <a:latin typeface="+mn-lt"/>
                <a:ea typeface="微軟正黑體" pitchFamily="34" charset="-120"/>
              </a:rPr>
              <a:t>Unit </a:t>
            </a:r>
            <a:r>
              <a:rPr lang="en-US" altLang="zh-TW" sz="1400" b="1" dirty="0" smtClean="0">
                <a:solidFill>
                  <a:schemeClr val="tx1"/>
                </a:solidFill>
                <a:latin typeface="+mn-lt"/>
                <a:ea typeface="微軟正黑體" pitchFamily="34" charset="-120"/>
              </a:rPr>
              <a:t>05             </a:t>
            </a:r>
            <a:r>
              <a:rPr lang="zh-TW" altLang="en-US" sz="1400" b="1" dirty="0" smtClean="0">
                <a:solidFill>
                  <a:schemeClr val="tx1">
                    <a:lumMod val="50000"/>
                    <a:lumOff val="50000"/>
                  </a:schemeClr>
                </a:solidFill>
                <a:latin typeface="+mn-lt"/>
                <a:ea typeface="微軟正黑體" pitchFamily="34" charset="-120"/>
              </a:rPr>
              <a:t>目次 </a:t>
            </a:r>
            <a:endParaRPr lang="zh-TW" altLang="en-US" sz="1400" b="1" dirty="0">
              <a:solidFill>
                <a:schemeClr val="tx1">
                  <a:lumMod val="50000"/>
                  <a:lumOff val="50000"/>
                </a:schemeClr>
              </a:solidFill>
              <a:latin typeface="+mn-lt"/>
              <a:ea typeface="微軟正黑體" pitchFamily="34" charset="-120"/>
            </a:endParaRPr>
          </a:p>
        </p:txBody>
      </p:sp>
      <p:sp>
        <p:nvSpPr>
          <p:cNvPr id="9" name="內容版面配置區 3">
            <a:extLst>
              <a:ext uri="{FF2B5EF4-FFF2-40B4-BE49-F238E27FC236}">
                <a16:creationId xmlns:a16="http://schemas.microsoft.com/office/drawing/2014/main" xmlns="" id="{5A755B65-DE35-41FD-8094-A4B86C40B9F6}"/>
              </a:ext>
            </a:extLst>
          </p:cNvPr>
          <p:cNvSpPr>
            <a:spLocks noGrp="1"/>
          </p:cNvSpPr>
          <p:nvPr>
            <p:ph sz="quarter" idx="12"/>
          </p:nvPr>
        </p:nvSpPr>
        <p:spPr>
          <a:xfrm>
            <a:off x="1837506" y="1991379"/>
            <a:ext cx="9410400" cy="1239838"/>
          </a:xfrm>
          <a:prstGeom prst="rect">
            <a:avLst/>
          </a:prstGeom>
        </p:spPr>
        <p:txBody>
          <a:bodyPr/>
          <a:lstStyle>
            <a:lvl1pPr marL="0" indent="0">
              <a:buNone/>
              <a:defRPr sz="2800">
                <a:latin typeface="微軟正黑體" panose="020B0604030504040204" pitchFamily="34" charset="-120"/>
                <a:ea typeface="微軟正黑體" panose="020B0604030504040204" pitchFamily="34" charset="-120"/>
              </a:defRPr>
            </a:lvl1pPr>
            <a:lvl2pPr>
              <a:defRPr sz="2800"/>
            </a:lvl2pPr>
            <a:lvl3pPr>
              <a:defRPr sz="2800"/>
            </a:lvl3pPr>
            <a:lvl4pPr>
              <a:defRPr sz="2800"/>
            </a:lvl4pPr>
            <a:lvl5pPr>
              <a:defRPr sz="2800"/>
            </a:lvl5pPr>
          </a:lstStyle>
          <a:p>
            <a:pPr lvl="0"/>
            <a:endParaRPr lang="zh-TW" altLang="en-US" dirty="0"/>
          </a:p>
        </p:txBody>
      </p:sp>
      <p:sp>
        <p:nvSpPr>
          <p:cNvPr id="12" name="內容版面配置區 3">
            <a:extLst>
              <a:ext uri="{FF2B5EF4-FFF2-40B4-BE49-F238E27FC236}">
                <a16:creationId xmlns:a16="http://schemas.microsoft.com/office/drawing/2014/main" xmlns="" id="{C4B8F736-720F-467C-92AF-0C2A2BEF4029}"/>
              </a:ext>
            </a:extLst>
          </p:cNvPr>
          <p:cNvSpPr>
            <a:spLocks noGrp="1"/>
          </p:cNvSpPr>
          <p:nvPr>
            <p:ph sz="quarter" idx="13"/>
          </p:nvPr>
        </p:nvSpPr>
        <p:spPr>
          <a:xfrm>
            <a:off x="1828801" y="259688"/>
            <a:ext cx="9410784" cy="1239838"/>
          </a:xfrm>
          <a:prstGeom prst="rect">
            <a:avLst/>
          </a:prstGeom>
        </p:spPr>
        <p:txBody>
          <a:bodyPr/>
          <a:lstStyle>
            <a:lvl1pPr marL="0" indent="0">
              <a:buNone/>
              <a:defRPr/>
            </a:lvl1pPr>
          </a:lstStyle>
          <a:p>
            <a:endParaRPr lang="en-US" altLang="zh-TW" dirty="0" smtClean="0">
              <a:latin typeface="DFHeiStd-W3" panose="020B0300000000000000" pitchFamily="34" charset="-120"/>
              <a:ea typeface="DFHeiStd-W3" panose="020B0300000000000000" pitchFamily="34" charset="-120"/>
            </a:endParaRPr>
          </a:p>
          <a:p>
            <a:endParaRPr lang="zh-TW" altLang="en-US" dirty="0"/>
          </a:p>
        </p:txBody>
      </p:sp>
      <p:pic>
        <p:nvPicPr>
          <p:cNvPr id="13" name="圖片 12">
            <a:hlinkClick r:id="rId3" action="ppaction://hlinksldjump"/>
            <a:extLst>
              <a:ext uri="{FF2B5EF4-FFF2-40B4-BE49-F238E27FC236}">
                <a16:creationId xmlns="" xmlns:a16="http://schemas.microsoft.com/office/drawing/2014/main" id="{0EC63F3D-DB1A-4A5E-A39F-1ED75DC401A8}"/>
              </a:ext>
            </a:extLst>
          </p:cNvPr>
          <p:cNvPicPr>
            <a:picLocks noChangeAspect="1"/>
          </p:cNvPicPr>
          <p:nvPr userDrawn="1"/>
        </p:nvPicPr>
        <p:blipFill rotWithShape="1">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24945" t="18944" r="16722" b="21944"/>
          <a:stretch/>
        </p:blipFill>
        <p:spPr>
          <a:xfrm>
            <a:off x="2762385" y="6412060"/>
            <a:ext cx="273354" cy="276999"/>
          </a:xfrm>
          <a:prstGeom prst="rect">
            <a:avLst/>
          </a:prstGeom>
        </p:spPr>
      </p:pic>
    </p:spTree>
    <p:extLst>
      <p:ext uri="{BB962C8B-B14F-4D97-AF65-F5344CB8AC3E}">
        <p14:creationId xmlns:p14="http://schemas.microsoft.com/office/powerpoint/2010/main" val="75162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500"/>
                                        <p:tgtEl>
                                          <p:spTgt spid="10">
                                            <p:txEl>
                                              <p:pRg st="0" end="0"/>
                                            </p:txEl>
                                          </p:spTgt>
                                        </p:tgtEl>
                                      </p:cBhvr>
                                    </p:animEffect>
                                  </p:childTnLst>
                                </p:cTn>
                              </p:par>
                            </p:childTnLst>
                          </p:cTn>
                        </p:par>
                        <p:par>
                          <p:cTn id="11" fill="hold">
                            <p:stCondLst>
                              <p:cond delay="500"/>
                            </p:stCondLst>
                            <p:childTnLst>
                              <p:par>
                                <p:cTn id="12" presetID="10" presetClass="entr" presetSubtype="0" fill="hold" grpId="0" nodeType="afterEffect" nodePh="1">
                                  <p:stCondLst>
                                    <p:cond delay="0"/>
                                  </p:stCondLst>
                                  <p:endCondLst>
                                    <p:cond evt="begin" delay="0">
                                      <p:tn val="12"/>
                                    </p:cond>
                                  </p:end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500"/>
                                        <p:tgtEl>
                                          <p:spTgt spid="1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nodePh="1">
                                  <p:stCondLst>
                                    <p:cond delay="0"/>
                                  </p:stCondLst>
                                  <p:endCondLst>
                                    <p:cond evt="begin" delay="0">
                                      <p:tn val="17"/>
                                    </p:cond>
                                  </p:end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fade">
                                      <p:cBhvr>
                                        <p:cTn id="19"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9" grpId="0" build="p">
        <p:tmplLst>
          <p:tmpl lvl="1">
            <p:tnLst>
              <p:par>
                <p:cTn presetID="10" presetClass="entr" presetSubtype="0" fill="hold" nodeType="clickEffect" nodePh="1">
                  <p:stCondLst>
                    <p:cond delay="0"/>
                  </p:stCondLst>
                  <p:endCondLst>
                    <p:cond delay="0"/>
                  </p:end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使用時機">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342257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圖片 7">
            <a:extLst>
              <a:ext uri="{FF2B5EF4-FFF2-40B4-BE49-F238E27FC236}">
                <a16:creationId xmlns:a16="http://schemas.microsoft.com/office/drawing/2014/main" xmlns="" id="{45EC4105-9EA5-497B-B43F-3B0FA91CF2CD}"/>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65298" y="6381328"/>
            <a:ext cx="1373689" cy="3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5283966"/>
      </p:ext>
    </p:extLst>
  </p:cSld>
  <p:clrMap bg1="lt1" tx1="dk1" bg2="lt2" tx2="dk2" accent1="accent1" accent2="accent2" accent3="accent3" accent4="accent4" accent5="accent5" accent6="accent6" hlink="hlink" folHlink="folHlink"/>
  <p:sldLayoutIdLst>
    <p:sldLayoutId id="2147483654" r:id="rId1"/>
    <p:sldLayoutId id="2147483651" r:id="rId2"/>
    <p:sldLayoutId id="2147483652" r:id="rId3"/>
    <p:sldLayoutId id="2147483653" r:id="rId4"/>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4.xml"/><Relationship Id="rId1" Type="http://schemas.openxmlformats.org/officeDocument/2006/relationships/slideLayout" Target="../slideLayouts/slideLayout3.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7.mp3"/><Relationship Id="rId1" Type="http://schemas.microsoft.com/office/2007/relationships/media" Target="../media/media7.mp3"/><Relationship Id="rId5" Type="http://schemas.openxmlformats.org/officeDocument/2006/relationships/image" Target="../media/image15.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microsoft.com/office/2007/relationships/media" Target="../media/media9.mp3"/><Relationship Id="rId2" Type="http://schemas.openxmlformats.org/officeDocument/2006/relationships/audio" Target="../media/media8.mp3"/><Relationship Id="rId1" Type="http://schemas.microsoft.com/office/2007/relationships/media" Target="../media/media8.mp3"/><Relationship Id="rId6" Type="http://schemas.openxmlformats.org/officeDocument/2006/relationships/image" Target="../media/image15.png"/><Relationship Id="rId5" Type="http://schemas.openxmlformats.org/officeDocument/2006/relationships/slideLayout" Target="../slideLayouts/slideLayout3.xml"/><Relationship Id="rId4" Type="http://schemas.openxmlformats.org/officeDocument/2006/relationships/audio" Target="../media/media9.mp3"/></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image" Target="../media/image14.jpeg"/><Relationship Id="rId2" Type="http://schemas.openxmlformats.org/officeDocument/2006/relationships/slide" Target="slide5.xml"/><Relationship Id="rId1" Type="http://schemas.openxmlformats.org/officeDocument/2006/relationships/slideLayout" Target="../slideLayouts/slideLayout1.xml"/><Relationship Id="rId6" Type="http://schemas.openxmlformats.org/officeDocument/2006/relationships/slide" Target="slide13.xml"/><Relationship Id="rId11" Type="http://schemas.openxmlformats.org/officeDocument/2006/relationships/image" Target="../media/image13.png"/><Relationship Id="rId5" Type="http://schemas.openxmlformats.org/officeDocument/2006/relationships/image" Target="../media/image10.png"/><Relationship Id="rId10" Type="http://schemas.openxmlformats.org/officeDocument/2006/relationships/slide" Target="slide7.xml"/><Relationship Id="rId4" Type="http://schemas.openxmlformats.org/officeDocument/2006/relationships/slide" Target="slide9.xml"/><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media" Target="../media/media1.mp3"/><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5.png"/><Relationship Id="rId5" Type="http://schemas.openxmlformats.org/officeDocument/2006/relationships/slideLayout" Target="../slideLayouts/slideLayout3.xml"/><Relationship Id="rId4" Type="http://schemas.openxmlformats.org/officeDocument/2006/relationships/audio" Target="../media/media1.mp3"/></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microsoft.com/office/2007/relationships/media" Target="../media/media4.mp3"/><Relationship Id="rId7" Type="http://schemas.openxmlformats.org/officeDocument/2006/relationships/image" Target="../media/image15.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6.png"/><Relationship Id="rId5" Type="http://schemas.openxmlformats.org/officeDocument/2006/relationships/slideLayout" Target="../slideLayouts/slideLayout3.xml"/><Relationship Id="rId4" Type="http://schemas.openxmlformats.org/officeDocument/2006/relationships/audio" Target="../media/media4.mp3"/></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microsoft.com/office/2007/relationships/media" Target="../media/media6.mp3"/><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15.png"/><Relationship Id="rId5" Type="http://schemas.openxmlformats.org/officeDocument/2006/relationships/slideLayout" Target="../slideLayouts/slideLayout3.xml"/><Relationship Id="rId4" Type="http://schemas.openxmlformats.org/officeDocument/2006/relationships/audio" Target="../media/media6.mp3"/></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grpSp>
        <p:nvGrpSpPr>
          <p:cNvPr id="11" name="群組 10">
            <a:extLst>
              <a:ext uri="{FF2B5EF4-FFF2-40B4-BE49-F238E27FC236}">
                <a16:creationId xmlns:a16="http://schemas.microsoft.com/office/drawing/2014/main" xmlns="" id="{CF309980-CDBD-4DDD-9152-69202AE842BA}"/>
              </a:ext>
            </a:extLst>
          </p:cNvPr>
          <p:cNvGrpSpPr/>
          <p:nvPr/>
        </p:nvGrpSpPr>
        <p:grpSpPr>
          <a:xfrm>
            <a:off x="1666613" y="3006088"/>
            <a:ext cx="9104594" cy="645756"/>
            <a:chOff x="3219450" y="3350850"/>
            <a:chExt cx="7065719" cy="501145"/>
          </a:xfrm>
        </p:grpSpPr>
        <p:sp>
          <p:nvSpPr>
            <p:cNvPr id="8" name="矩形 7">
              <a:extLst>
                <a:ext uri="{FF2B5EF4-FFF2-40B4-BE49-F238E27FC236}">
                  <a16:creationId xmlns:a16="http://schemas.microsoft.com/office/drawing/2014/main" xmlns="" id="{0893F218-5935-478F-ACEB-AB41C01681A6}"/>
                </a:ext>
              </a:extLst>
            </p:cNvPr>
            <p:cNvSpPr/>
            <p:nvPr/>
          </p:nvSpPr>
          <p:spPr>
            <a:xfrm>
              <a:off x="3219450" y="3350850"/>
              <a:ext cx="5753100" cy="486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a:extLst>
                <a:ext uri="{FF2B5EF4-FFF2-40B4-BE49-F238E27FC236}">
                  <a16:creationId xmlns:a16="http://schemas.microsoft.com/office/drawing/2014/main" xmlns="" id="{41D06D66-7233-41D2-A5DE-49D134559CD9}"/>
                </a:ext>
              </a:extLst>
            </p:cNvPr>
            <p:cNvSpPr/>
            <p:nvPr/>
          </p:nvSpPr>
          <p:spPr>
            <a:xfrm>
              <a:off x="8972551" y="3350850"/>
              <a:ext cx="1312618" cy="4865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0" name="圖片 9">
              <a:extLst>
                <a:ext uri="{FF2B5EF4-FFF2-40B4-BE49-F238E27FC236}">
                  <a16:creationId xmlns:a16="http://schemas.microsoft.com/office/drawing/2014/main" xmlns="" id="{BA065E1F-625A-49AC-98AF-B4215B41031D}"/>
                </a:ext>
              </a:extLst>
            </p:cNvPr>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rot="20243840">
              <a:off x="9402303" y="3398882"/>
              <a:ext cx="453113" cy="453113"/>
            </a:xfrm>
            <a:prstGeom prst="rect">
              <a:avLst/>
            </a:prstGeom>
          </p:spPr>
        </p:pic>
      </p:grpSp>
      <p:sp>
        <p:nvSpPr>
          <p:cNvPr id="7" name="內容版面配置區 3">
            <a:extLst>
              <a:ext uri="{FF2B5EF4-FFF2-40B4-BE49-F238E27FC236}">
                <a16:creationId xmlns:a16="http://schemas.microsoft.com/office/drawing/2014/main" xmlns="" id="{5B95DFD0-AFFC-433B-8655-B00E5D570C9E}"/>
              </a:ext>
            </a:extLst>
          </p:cNvPr>
          <p:cNvSpPr txBox="1">
            <a:spLocks/>
          </p:cNvSpPr>
          <p:nvPr/>
        </p:nvSpPr>
        <p:spPr>
          <a:xfrm>
            <a:off x="2873553" y="3063831"/>
            <a:ext cx="5742286" cy="5691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TW" altLang="en-US" sz="3200" b="1" dirty="0">
                <a:latin typeface="微軟正黑體" panose="020B0604030504040204" pitchFamily="34" charset="-120"/>
                <a:ea typeface="微軟正黑體" panose="020B0604030504040204" pitchFamily="34" charset="-120"/>
              </a:rPr>
              <a:t>我們如何判讀星辰</a:t>
            </a:r>
          </a:p>
        </p:txBody>
      </p:sp>
      <p:grpSp>
        <p:nvGrpSpPr>
          <p:cNvPr id="13" name="群組 12">
            <a:extLst>
              <a:ext uri="{FF2B5EF4-FFF2-40B4-BE49-F238E27FC236}">
                <a16:creationId xmlns:a16="http://schemas.microsoft.com/office/drawing/2014/main" xmlns="" id="{AC80C7A8-537C-454A-8B29-C9B7421BD932}"/>
              </a:ext>
            </a:extLst>
          </p:cNvPr>
          <p:cNvGrpSpPr/>
          <p:nvPr/>
        </p:nvGrpSpPr>
        <p:grpSpPr>
          <a:xfrm>
            <a:off x="365760" y="355600"/>
            <a:ext cx="450840" cy="306750"/>
            <a:chOff x="359400" y="457200"/>
            <a:chExt cx="647700" cy="306750"/>
          </a:xfrm>
        </p:grpSpPr>
        <p:sp>
          <p:nvSpPr>
            <p:cNvPr id="14" name="矩形 13">
              <a:extLst>
                <a:ext uri="{FF2B5EF4-FFF2-40B4-BE49-F238E27FC236}">
                  <a16:creationId xmlns:a16="http://schemas.microsoft.com/office/drawing/2014/main" xmlns="" id="{2E671DD5-E484-4309-9246-B693B04DEE97}"/>
                </a:ext>
              </a:extLst>
            </p:cNvPr>
            <p:cNvSpPr/>
            <p:nvPr userDrawn="1"/>
          </p:nvSpPr>
          <p:spPr>
            <a:xfrm>
              <a:off x="359400" y="457200"/>
              <a:ext cx="647700" cy="635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5" name="矩形 14">
              <a:extLst>
                <a:ext uri="{FF2B5EF4-FFF2-40B4-BE49-F238E27FC236}">
                  <a16:creationId xmlns:a16="http://schemas.microsoft.com/office/drawing/2014/main" xmlns="" id="{709823E6-C0CD-4B65-BBAD-7725C0AD5B17}"/>
                </a:ext>
              </a:extLst>
            </p:cNvPr>
            <p:cNvSpPr/>
            <p:nvPr userDrawn="1"/>
          </p:nvSpPr>
          <p:spPr>
            <a:xfrm>
              <a:off x="359400" y="578825"/>
              <a:ext cx="647700" cy="635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15">
              <a:extLst>
                <a:ext uri="{FF2B5EF4-FFF2-40B4-BE49-F238E27FC236}">
                  <a16:creationId xmlns:a16="http://schemas.microsoft.com/office/drawing/2014/main" xmlns="" id="{6EA040F6-D3C4-4D55-8EF6-7CFE272CEF18}"/>
                </a:ext>
              </a:extLst>
            </p:cNvPr>
            <p:cNvSpPr/>
            <p:nvPr userDrawn="1"/>
          </p:nvSpPr>
          <p:spPr>
            <a:xfrm>
              <a:off x="359400" y="700450"/>
              <a:ext cx="647700" cy="635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7" name="文字方塊 16">
            <a:extLst>
              <a:ext uri="{FF2B5EF4-FFF2-40B4-BE49-F238E27FC236}">
                <a16:creationId xmlns="" xmlns:a16="http://schemas.microsoft.com/office/drawing/2014/main" id="{5B54A959-B323-4847-B52D-49DC205A7B41}"/>
              </a:ext>
            </a:extLst>
          </p:cNvPr>
          <p:cNvSpPr txBox="1"/>
          <p:nvPr/>
        </p:nvSpPr>
        <p:spPr>
          <a:xfrm>
            <a:off x="914400" y="155032"/>
            <a:ext cx="4991688" cy="707886"/>
          </a:xfrm>
          <a:prstGeom prst="rect">
            <a:avLst/>
          </a:prstGeom>
          <a:noFill/>
        </p:spPr>
        <p:txBody>
          <a:bodyPr wrap="none" rtlCol="0">
            <a:spAutoFit/>
          </a:bodyPr>
          <a:lstStyle/>
          <a:p>
            <a:r>
              <a:rPr lang="en-US" altLang="zh-TW" sz="4000" dirty="0">
                <a:solidFill>
                  <a:srgbClr val="FF0000"/>
                </a:solidFill>
                <a:latin typeface="+mn-lt"/>
                <a:cs typeface="Arial" panose="020B0604020202020204" pitchFamily="34" charset="0"/>
              </a:rPr>
              <a:t>TED</a:t>
            </a:r>
            <a:r>
              <a:rPr lang="en-US" altLang="zh-TW" sz="4000" dirty="0">
                <a:latin typeface="+mn-lt"/>
                <a:cs typeface="Arial" panose="020B0604020202020204" pitchFamily="34" charset="0"/>
              </a:rPr>
              <a:t>-Ed</a:t>
            </a:r>
            <a:r>
              <a:rPr lang="zh-TW" altLang="en-US" sz="4000" dirty="0">
                <a:latin typeface="+mn-lt"/>
                <a:cs typeface="Arial" panose="020B0604020202020204" pitchFamily="34" charset="0"/>
              </a:rPr>
              <a:t> </a:t>
            </a:r>
            <a:r>
              <a:rPr lang="en-US" altLang="zh-TW" sz="4000" dirty="0">
                <a:latin typeface="+mn-lt"/>
                <a:cs typeface="Arial" panose="020B0604020202020204" pitchFamily="34" charset="0"/>
              </a:rPr>
              <a:t>EARTH </a:t>
            </a:r>
            <a:r>
              <a:rPr lang="en-US" altLang="zh-TW" sz="4000" dirty="0" err="1">
                <a:latin typeface="+mn-lt"/>
                <a:cs typeface="Arial" panose="020B0604020202020204" pitchFamily="34" charset="0"/>
              </a:rPr>
              <a:t>SCIENSE</a:t>
            </a:r>
            <a:endParaRPr lang="zh-TW" altLang="en-US" sz="4000" dirty="0">
              <a:latin typeface="+mn-lt"/>
              <a:cs typeface="Arial" panose="020B0604020202020204" pitchFamily="34" charset="0"/>
            </a:endParaRPr>
          </a:p>
        </p:txBody>
      </p:sp>
    </p:spTree>
    <p:extLst>
      <p:ext uri="{BB962C8B-B14F-4D97-AF65-F5344CB8AC3E}">
        <p14:creationId xmlns:p14="http://schemas.microsoft.com/office/powerpoint/2010/main" val="32224534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xmlns="" id="{8CD42F79-75B3-40AC-BC55-CE3111CF5ADB}"/>
              </a:ext>
            </a:extLst>
          </p:cNvPr>
          <p:cNvSpPr>
            <a:spLocks noGrp="1"/>
          </p:cNvSpPr>
          <p:nvPr>
            <p:ph type="body" sz="quarter" idx="10"/>
          </p:nvPr>
        </p:nvSpPr>
        <p:spPr/>
        <p:txBody>
          <a:bodyPr/>
          <a:lstStyle/>
          <a:p>
            <a:r>
              <a:rPr lang="en-US" altLang="zh-TW" dirty="0"/>
              <a:t>03</a:t>
            </a:r>
            <a:endParaRPr lang="zh-TW" altLang="en-US" dirty="0"/>
          </a:p>
        </p:txBody>
      </p:sp>
      <p:sp>
        <p:nvSpPr>
          <p:cNvPr id="12" name="內容版面配置區 11"/>
          <p:cNvSpPr>
            <a:spLocks noGrp="1"/>
          </p:cNvSpPr>
          <p:nvPr>
            <p:ph sz="quarter" idx="12"/>
          </p:nvPr>
        </p:nvSpPr>
        <p:spPr>
          <a:xfrm>
            <a:off x="1837506" y="2132055"/>
            <a:ext cx="9410400" cy="1239838"/>
          </a:xfrm>
        </p:spPr>
        <p:txBody>
          <a:bodyPr/>
          <a:lstStyle/>
          <a:p>
            <a:r>
              <a:rPr lang="zh-TW" altLang="en-US" dirty="0">
                <a:solidFill>
                  <a:srgbClr val="FF0000"/>
                </a:solidFill>
                <a:latin typeface="DFHeiStd-W3" panose="020B0300000000000000" pitchFamily="34" charset="-120"/>
                <a:ea typeface="DFHeiStd-W3" panose="020B0300000000000000" pitchFamily="34" charset="-120"/>
              </a:rPr>
              <a:t>可以推測星體有哪些元素，甚至還可以推算出元素所佔的比例。</a:t>
            </a:r>
          </a:p>
          <a:p>
            <a:pPr>
              <a:tabLst>
                <a:tab pos="2157413" algn="l"/>
              </a:tabLst>
            </a:pPr>
            <a:endParaRPr lang="zh-TW" altLang="en-US" dirty="0"/>
          </a:p>
        </p:txBody>
      </p:sp>
      <p:sp>
        <p:nvSpPr>
          <p:cNvPr id="5" name="內容版面配置區 4"/>
          <p:cNvSpPr>
            <a:spLocks noGrp="1"/>
          </p:cNvSpPr>
          <p:nvPr>
            <p:ph sz="quarter" idx="13"/>
          </p:nvPr>
        </p:nvSpPr>
        <p:spPr>
          <a:prstGeom prst="rect">
            <a:avLst/>
          </a:prstGeom>
        </p:spPr>
        <p:txBody>
          <a:bodyPr/>
          <a:lstStyle/>
          <a:p>
            <a:r>
              <a:rPr lang="zh-TW" altLang="en-US" dirty="0">
                <a:latin typeface="DFHeiStd-W3" panose="020B0300000000000000" pitchFamily="34" charset="-120"/>
                <a:ea typeface="DFHeiStd-W3" panose="020B0300000000000000" pitchFamily="34" charset="-120"/>
              </a:rPr>
              <a:t>每一種原子只會吸收某段特定波長的光，這些波長的光被吸收的量，取決於該原子數量的多寡。所以如果我們觀察某星體的光譜，就可以得到什麼資訊呢？</a:t>
            </a:r>
          </a:p>
        </p:txBody>
      </p:sp>
      <p:pic>
        <p:nvPicPr>
          <p:cNvPr id="10" name="圖片 9">
            <a:hlinkClick r:id="rId2" action="ppaction://hlinksldjump"/>
            <a:extLst>
              <a:ext uri="{FF2B5EF4-FFF2-40B4-BE49-F238E27FC236}">
                <a16:creationId xmlns="" xmlns:a16="http://schemas.microsoft.com/office/drawing/2014/main" id="{0EC63F3D-DB1A-4A5E-A39F-1ED75DC401A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24945" t="18944" r="16722" b="21944"/>
          <a:stretch/>
        </p:blipFill>
        <p:spPr>
          <a:xfrm>
            <a:off x="2762385" y="6412060"/>
            <a:ext cx="273354" cy="276999"/>
          </a:xfrm>
          <a:prstGeom prst="rect">
            <a:avLst/>
          </a:prstGeom>
        </p:spPr>
      </p:pic>
      <p:sp>
        <p:nvSpPr>
          <p:cNvPr id="6" name="橢圓 5">
            <a:extLst>
              <a:ext uri="{FF2B5EF4-FFF2-40B4-BE49-F238E27FC236}">
                <a16:creationId xmlns="" xmlns:a16="http://schemas.microsoft.com/office/drawing/2014/main" id="{73E5FDBD-6253-4B80-B2F9-442BD52B6923}"/>
              </a:ext>
            </a:extLst>
          </p:cNvPr>
          <p:cNvSpPr/>
          <p:nvPr/>
        </p:nvSpPr>
        <p:spPr>
          <a:xfrm>
            <a:off x="685977" y="1732034"/>
            <a:ext cx="720000" cy="720000"/>
          </a:xfrm>
          <a:prstGeom prst="ellipse">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latin typeface="微軟正黑體" panose="020B0604030504040204" pitchFamily="34" charset="-120"/>
                <a:ea typeface="微軟正黑體" panose="020B0604030504040204" pitchFamily="34" charset="-120"/>
              </a:rPr>
              <a:t>解</a:t>
            </a:r>
          </a:p>
        </p:txBody>
      </p:sp>
    </p:spTree>
    <p:extLst>
      <p:ext uri="{BB962C8B-B14F-4D97-AF65-F5344CB8AC3E}">
        <p14:creationId xmlns:p14="http://schemas.microsoft.com/office/powerpoint/2010/main" val="880902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xmlns="" id="{8CD42F79-75B3-40AC-BC55-CE3111CF5ADB}"/>
              </a:ext>
            </a:extLst>
          </p:cNvPr>
          <p:cNvSpPr>
            <a:spLocks noGrp="1"/>
          </p:cNvSpPr>
          <p:nvPr>
            <p:ph type="body" sz="quarter" idx="10"/>
          </p:nvPr>
        </p:nvSpPr>
        <p:spPr/>
        <p:txBody>
          <a:bodyPr/>
          <a:lstStyle/>
          <a:p>
            <a:r>
              <a:rPr lang="en-US" altLang="zh-TW" dirty="0"/>
              <a:t>04</a:t>
            </a:r>
            <a:endParaRPr lang="zh-TW" altLang="en-US" dirty="0"/>
          </a:p>
        </p:txBody>
      </p:sp>
      <p:sp>
        <p:nvSpPr>
          <p:cNvPr id="15" name="內容版面配置區 14"/>
          <p:cNvSpPr>
            <a:spLocks noGrp="1"/>
          </p:cNvSpPr>
          <p:nvPr>
            <p:ph sz="quarter" idx="13"/>
          </p:nvPr>
        </p:nvSpPr>
        <p:spPr/>
        <p:txBody>
          <a:bodyPr/>
          <a:lstStyle/>
          <a:p>
            <a:pPr lvl="0"/>
            <a:r>
              <a:rPr lang="en-US" altLang="zh-TW" sz="2400" dirty="0">
                <a:solidFill>
                  <a:prstClr val="black"/>
                </a:solidFill>
                <a:latin typeface="DFHeiStd-W3" panose="020B0300000000000000" pitchFamily="34" charset="-120"/>
                <a:ea typeface="DFHeiStd-W3" panose="020B0300000000000000" pitchFamily="34" charset="-120"/>
              </a:rPr>
              <a:t>Our eyes see limited visible light, but we can still observe other bands, please try to use the example from the movie to complete the observation band on the left side of the table below?</a:t>
            </a:r>
          </a:p>
          <a:p>
            <a:endParaRPr lang="zh-TW" altLang="en-US" dirty="0"/>
          </a:p>
        </p:txBody>
      </p:sp>
      <p:sp>
        <p:nvSpPr>
          <p:cNvPr id="13" name="橢圓 12">
            <a:extLst>
              <a:ext uri="{FF2B5EF4-FFF2-40B4-BE49-F238E27FC236}">
                <a16:creationId xmlns="" xmlns:a16="http://schemas.microsoft.com/office/drawing/2014/main" id="{73E5FDBD-6253-4B80-B2F9-442BD52B6923}"/>
              </a:ext>
            </a:extLst>
          </p:cNvPr>
          <p:cNvSpPr/>
          <p:nvPr/>
        </p:nvSpPr>
        <p:spPr>
          <a:xfrm>
            <a:off x="685977" y="1955774"/>
            <a:ext cx="720000" cy="720000"/>
          </a:xfrm>
          <a:prstGeom prst="ellipse">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latin typeface="微軟正黑體" panose="020B0604030504040204" pitchFamily="34" charset="-120"/>
                <a:ea typeface="微軟正黑體" panose="020B0604030504040204" pitchFamily="34" charset="-120"/>
              </a:rPr>
              <a:t>解</a:t>
            </a:r>
          </a:p>
        </p:txBody>
      </p:sp>
      <p:pic>
        <p:nvPicPr>
          <p:cNvPr id="20" name="圖片 19"/>
          <p:cNvPicPr>
            <a:picLocks noChangeAspect="1"/>
          </p:cNvPicPr>
          <p:nvPr/>
        </p:nvPicPr>
        <p:blipFill>
          <a:blip r:embed="rId4"/>
          <a:stretch>
            <a:fillRect/>
          </a:stretch>
        </p:blipFill>
        <p:spPr>
          <a:xfrm>
            <a:off x="1449512" y="2681772"/>
            <a:ext cx="10488488" cy="2613173"/>
          </a:xfrm>
          <a:prstGeom prst="rect">
            <a:avLst/>
          </a:prstGeom>
        </p:spPr>
      </p:pic>
      <p:pic>
        <p:nvPicPr>
          <p:cNvPr id="3" name="CH5Q4.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824686" y="1019629"/>
            <a:ext cx="609600" cy="609600"/>
          </a:xfrm>
          <a:prstGeom prst="rect">
            <a:avLst/>
          </a:prstGeom>
        </p:spPr>
      </p:pic>
    </p:spTree>
    <p:extLst>
      <p:ext uri="{BB962C8B-B14F-4D97-AF65-F5344CB8AC3E}">
        <p14:creationId xmlns:p14="http://schemas.microsoft.com/office/powerpoint/2010/main" val="78513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3"/>
                    </p:tgtEl>
                  </p:cond>
                </p:stCondLst>
                <p:endSync evt="end" delay="0">
                  <p:rtn val="all"/>
                </p:endSync>
                <p:childTnLst>
                  <p:par>
                    <p:cTn id="12" fill="hold">
                      <p:stCondLst>
                        <p:cond delay="0"/>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0340" fill="hold"/>
                                        <p:tgtEl>
                                          <p:spTgt spid="3"/>
                                        </p:tgtEl>
                                      </p:cBhvr>
                                    </p:cmd>
                                  </p:childTnLst>
                                </p:cTn>
                              </p:par>
                            </p:childTnLst>
                          </p:cTn>
                        </p:par>
                      </p:childTnLst>
                    </p:cTn>
                  </p:par>
                </p:childTnLst>
              </p:cTn>
              <p:nextCondLst>
                <p:cond evt="onClick" delay="0">
                  <p:tgtEl>
                    <p:spTgt spid="3"/>
                  </p:tgtEl>
                </p:cond>
              </p:nextCondLst>
            </p:seq>
            <p:audio>
              <p:cMediaNode vol="80000">
                <p:cTn id="16" fill="hold" display="0">
                  <p:stCondLst>
                    <p:cond delay="indefinite"/>
                  </p:stCondLst>
                  <p:endCondLst>
                    <p:cond evt="onStopAudio" delay="0">
                      <p:tgtEl>
                        <p:sldTgt/>
                      </p:tgtEl>
                    </p:cond>
                  </p:endCondLst>
                </p:cTn>
                <p:tgtEl>
                  <p:spTgt spid="3"/>
                </p:tgtEl>
              </p:cMediaNode>
            </p:audio>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xmlns="" id="{8CD42F79-75B3-40AC-BC55-CE3111CF5ADB}"/>
              </a:ext>
            </a:extLst>
          </p:cNvPr>
          <p:cNvSpPr>
            <a:spLocks noGrp="1"/>
          </p:cNvSpPr>
          <p:nvPr>
            <p:ph type="body" sz="quarter" idx="10"/>
          </p:nvPr>
        </p:nvSpPr>
        <p:spPr/>
        <p:txBody>
          <a:bodyPr/>
          <a:lstStyle/>
          <a:p>
            <a:r>
              <a:rPr lang="en-US" altLang="zh-TW" dirty="0"/>
              <a:t>04</a:t>
            </a:r>
            <a:endParaRPr lang="zh-TW" altLang="en-US" dirty="0"/>
          </a:p>
        </p:txBody>
      </p:sp>
      <p:sp>
        <p:nvSpPr>
          <p:cNvPr id="5" name="內容版面配置區 4"/>
          <p:cNvSpPr>
            <a:spLocks noGrp="1"/>
          </p:cNvSpPr>
          <p:nvPr>
            <p:ph sz="quarter" idx="13"/>
          </p:nvPr>
        </p:nvSpPr>
        <p:spPr>
          <a:prstGeom prst="rect">
            <a:avLst/>
          </a:prstGeom>
        </p:spPr>
        <p:txBody>
          <a:bodyPr/>
          <a:lstStyle/>
          <a:p>
            <a:r>
              <a:rPr lang="zh-TW" altLang="en-US" dirty="0">
                <a:solidFill>
                  <a:prstClr val="black"/>
                </a:solidFill>
                <a:latin typeface="DFHeiStd-W3" panose="020B0300000000000000" pitchFamily="34" charset="-120"/>
                <a:ea typeface="DFHeiStd-W3" panose="020B0300000000000000" pitchFamily="34" charset="-120"/>
              </a:rPr>
              <a:t>我們眼睛所見的可見光有限，但仍可以用其他波段來進行觀測，請試著從影片中的舉例說明，完成下方表格左側觀測波段？</a:t>
            </a:r>
          </a:p>
        </p:txBody>
      </p:sp>
      <p:sp>
        <p:nvSpPr>
          <p:cNvPr id="6" name="橢圓 5">
            <a:extLst>
              <a:ext uri="{FF2B5EF4-FFF2-40B4-BE49-F238E27FC236}">
                <a16:creationId xmlns="" xmlns:a16="http://schemas.microsoft.com/office/drawing/2014/main" id="{73E5FDBD-6253-4B80-B2F9-442BD52B6923}"/>
              </a:ext>
            </a:extLst>
          </p:cNvPr>
          <p:cNvSpPr/>
          <p:nvPr/>
        </p:nvSpPr>
        <p:spPr>
          <a:xfrm>
            <a:off x="685977" y="1955774"/>
            <a:ext cx="720000" cy="720000"/>
          </a:xfrm>
          <a:prstGeom prst="ellipse">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latin typeface="微軟正黑體" panose="020B0604030504040204" pitchFamily="34" charset="-120"/>
                <a:ea typeface="微軟正黑體" panose="020B0604030504040204" pitchFamily="34" charset="-120"/>
              </a:rPr>
              <a:t>解</a:t>
            </a:r>
          </a:p>
        </p:txBody>
      </p:sp>
      <p:pic>
        <p:nvPicPr>
          <p:cNvPr id="8" name="圖片 7"/>
          <p:cNvPicPr>
            <a:picLocks noChangeAspect="1"/>
          </p:cNvPicPr>
          <p:nvPr/>
        </p:nvPicPr>
        <p:blipFill>
          <a:blip r:embed="rId2"/>
          <a:stretch>
            <a:fillRect/>
          </a:stretch>
        </p:blipFill>
        <p:spPr>
          <a:xfrm>
            <a:off x="1449512" y="2681772"/>
            <a:ext cx="10488488" cy="2613173"/>
          </a:xfrm>
          <a:prstGeom prst="rect">
            <a:avLst/>
          </a:prstGeom>
        </p:spPr>
      </p:pic>
    </p:spTree>
    <p:extLst>
      <p:ext uri="{BB962C8B-B14F-4D97-AF65-F5344CB8AC3E}">
        <p14:creationId xmlns:p14="http://schemas.microsoft.com/office/powerpoint/2010/main" val="2150535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xmlns="" id="{8CD42F79-75B3-40AC-BC55-CE3111CF5ADB}"/>
              </a:ext>
            </a:extLst>
          </p:cNvPr>
          <p:cNvSpPr>
            <a:spLocks noGrp="1"/>
          </p:cNvSpPr>
          <p:nvPr>
            <p:ph type="body" sz="quarter" idx="10"/>
          </p:nvPr>
        </p:nvSpPr>
        <p:spPr/>
        <p:txBody>
          <a:bodyPr/>
          <a:lstStyle/>
          <a:p>
            <a:r>
              <a:rPr lang="en-US" altLang="zh-TW" dirty="0" smtClean="0"/>
              <a:t>05</a:t>
            </a:r>
            <a:endParaRPr lang="zh-TW" altLang="en-US" dirty="0"/>
          </a:p>
        </p:txBody>
      </p:sp>
      <p:sp>
        <p:nvSpPr>
          <p:cNvPr id="5" name="內容版面配置區 4"/>
          <p:cNvSpPr>
            <a:spLocks noGrp="1"/>
          </p:cNvSpPr>
          <p:nvPr>
            <p:ph sz="quarter" idx="12"/>
          </p:nvPr>
        </p:nvSpPr>
        <p:spPr>
          <a:xfrm>
            <a:off x="1837506" y="3427635"/>
            <a:ext cx="10049694" cy="1239838"/>
          </a:xfrm>
        </p:spPr>
        <p:txBody>
          <a:bodyPr/>
          <a:lstStyle/>
          <a:p>
            <a:pPr lvl="0"/>
            <a:r>
              <a:rPr lang="en-US" altLang="zh-TW" dirty="0">
                <a:solidFill>
                  <a:srgbClr val="FF0000"/>
                </a:solidFill>
                <a:latin typeface="DFHeiStd-W3" panose="020B0300000000000000" pitchFamily="34" charset="-120"/>
                <a:ea typeface="DFHeiStd-W3" panose="020B0300000000000000" pitchFamily="34" charset="-120"/>
              </a:rPr>
              <a:t>It is best to set up in outer space, and outside the Van Allen radiation belt. Because the Earth's atmosphere absorbs far-infrared, ultraviolet and X-rays, it can only be observed outside the </a:t>
            </a:r>
            <a:r>
              <a:rPr lang="en-US" altLang="zh-TW" dirty="0" smtClean="0">
                <a:solidFill>
                  <a:srgbClr val="FF0000"/>
                </a:solidFill>
                <a:latin typeface="DFHeiStd-W3" panose="020B0300000000000000" pitchFamily="34" charset="-120"/>
                <a:ea typeface="DFHeiStd-W3" panose="020B0300000000000000" pitchFamily="34" charset="-120"/>
              </a:rPr>
              <a:t>atmosphere</a:t>
            </a:r>
            <a:r>
              <a:rPr lang="en-US" altLang="zh-TW" dirty="0">
                <a:solidFill>
                  <a:srgbClr val="FF0000"/>
                </a:solidFill>
                <a:latin typeface="DFHeiStd-W3" panose="020B0300000000000000" pitchFamily="34" charset="-120"/>
                <a:ea typeface="DFHeiStd-W3" panose="020B0300000000000000" pitchFamily="34" charset="-120"/>
              </a:rPr>
              <a:t>, and the Van Allen radiation belt contains high-energy charged particles that can cause damage to electronic instruments.</a:t>
            </a:r>
          </a:p>
          <a:p>
            <a:endParaRPr lang="zh-TW" altLang="en-US" dirty="0"/>
          </a:p>
        </p:txBody>
      </p:sp>
      <p:sp>
        <p:nvSpPr>
          <p:cNvPr id="13" name="內容版面配置區 12"/>
          <p:cNvSpPr>
            <a:spLocks noGrp="1"/>
          </p:cNvSpPr>
          <p:nvPr>
            <p:ph sz="quarter" idx="13"/>
          </p:nvPr>
        </p:nvSpPr>
        <p:spPr/>
        <p:txBody>
          <a:bodyPr/>
          <a:lstStyle/>
          <a:p>
            <a:r>
              <a:rPr lang="en-US" altLang="zh-TW" dirty="0">
                <a:latin typeface="DFHeiStd-W3" panose="020B0300000000000000" pitchFamily="34" charset="-120"/>
                <a:ea typeface="DFHeiStd-W3" panose="020B0300000000000000" pitchFamily="34" charset="-120"/>
              </a:rPr>
              <a:t>Studying different wavelengths can not only give us a more comprehensive understanding of an object, but also give us a different understanding of the universe. Therefore, astrophysicists use several different telescopes so that they can observe all kinds of light in their entirety, including far-infrared, ultraviolet and X-rays. Why?</a:t>
            </a:r>
          </a:p>
          <a:p>
            <a:endParaRPr lang="zh-TW" altLang="en-US" dirty="0"/>
          </a:p>
        </p:txBody>
      </p:sp>
      <p:sp>
        <p:nvSpPr>
          <p:cNvPr id="8" name="橢圓 7">
            <a:extLst>
              <a:ext uri="{FF2B5EF4-FFF2-40B4-BE49-F238E27FC236}">
                <a16:creationId xmlns="" xmlns:a16="http://schemas.microsoft.com/office/drawing/2014/main" id="{73E5FDBD-6253-4B80-B2F9-442BD52B6923}"/>
              </a:ext>
            </a:extLst>
          </p:cNvPr>
          <p:cNvSpPr/>
          <p:nvPr/>
        </p:nvSpPr>
        <p:spPr>
          <a:xfrm>
            <a:off x="685977" y="2674913"/>
            <a:ext cx="720000" cy="720000"/>
          </a:xfrm>
          <a:prstGeom prst="ellipse">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latin typeface="微軟正黑體" panose="020B0604030504040204" pitchFamily="34" charset="-120"/>
                <a:ea typeface="微軟正黑體" panose="020B0604030504040204" pitchFamily="34" charset="-120"/>
              </a:rPr>
              <a:t>解</a:t>
            </a:r>
          </a:p>
        </p:txBody>
      </p:sp>
      <p:pic>
        <p:nvPicPr>
          <p:cNvPr id="3" name="CH5Q5.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51771" y="613229"/>
            <a:ext cx="609600" cy="609600"/>
          </a:xfrm>
          <a:prstGeom prst="rect">
            <a:avLst/>
          </a:prstGeom>
        </p:spPr>
      </p:pic>
      <p:pic>
        <p:nvPicPr>
          <p:cNvPr id="4" name="CH5A5.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1451771" y="5435600"/>
            <a:ext cx="609600" cy="609600"/>
          </a:xfrm>
          <a:prstGeom prst="rect">
            <a:avLst/>
          </a:prstGeom>
        </p:spPr>
      </p:pic>
    </p:spTree>
    <p:extLst>
      <p:ext uri="{BB962C8B-B14F-4D97-AF65-F5344CB8AC3E}">
        <p14:creationId xmlns:p14="http://schemas.microsoft.com/office/powerpoint/2010/main" val="2804210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20600" fill="hold"/>
                                        <p:tgtEl>
                                          <p:spTgt spid="3"/>
                                        </p:tgtEl>
                                      </p:cBhvr>
                                    </p:cmd>
                                  </p:childTnLst>
                                </p:cTn>
                              </p:par>
                            </p:childTnLst>
                          </p:cTn>
                        </p:par>
                      </p:childTnLst>
                    </p:cTn>
                  </p:par>
                </p:childTnLst>
              </p:cTn>
              <p:nextCondLst>
                <p:cond evt="onClick" delay="0">
                  <p:tgtEl>
                    <p:spTgt spid="3"/>
                  </p:tgtEl>
                </p:cond>
              </p:nextCondLst>
            </p:seq>
            <p:audio>
              <p:cMediaNode vol="80000">
                <p:cTn id="12" fill="hold" display="0">
                  <p:stCondLst>
                    <p:cond delay="indefinite"/>
                  </p:stCondLst>
                  <p:endCondLst>
                    <p:cond evt="onStopAudio" delay="0">
                      <p:tgtEl>
                        <p:sldTgt/>
                      </p:tgtEl>
                    </p:cond>
                  </p:endCondLst>
                </p:cTn>
                <p:tgtEl>
                  <p:spTgt spid="3"/>
                </p:tgtEl>
              </p:cMediaNode>
            </p:audio>
            <p:seq concurrent="1" nextAc="seek">
              <p:cTn id="13" restart="whenNotActive" fill="hold" evtFilter="cancelBubble" nodeType="interactiveSeq">
                <p:stCondLst>
                  <p:cond evt="onClick" delay="0">
                    <p:tgtEl>
                      <p:spTgt spid="4"/>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20168" fill="hold"/>
                                        <p:tgtEl>
                                          <p:spTgt spid="4"/>
                                        </p:tgtEl>
                                      </p:cBhvr>
                                    </p:cmd>
                                  </p:childTnLst>
                                </p:cTn>
                              </p:par>
                            </p:childTnLst>
                          </p:cTn>
                        </p:par>
                      </p:childTnLst>
                    </p:cTn>
                  </p:par>
                </p:childTnLst>
              </p:cTn>
              <p:nextCondLst>
                <p:cond evt="onClick" delay="0">
                  <p:tgtEl>
                    <p:spTgt spid="4"/>
                  </p:tgtEl>
                </p:cond>
              </p:nextCondLst>
            </p:seq>
            <p:audio>
              <p:cMediaNode vol="80000">
                <p:cTn id="18" fill="hold" display="0">
                  <p:stCondLst>
                    <p:cond delay="indefinite"/>
                  </p:stCondLst>
                  <p:endCondLst>
                    <p:cond evt="onStopAudio" delay="0">
                      <p:tgtEl>
                        <p:sldTgt/>
                      </p:tgtEl>
                    </p:cond>
                  </p:endCondLst>
                </p:cTn>
                <p:tgtEl>
                  <p:spTgt spid="4"/>
                </p:tgtEl>
              </p:cMediaNode>
            </p:audio>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xmlns="" id="{8CD42F79-75B3-40AC-BC55-CE3111CF5ADB}"/>
              </a:ext>
            </a:extLst>
          </p:cNvPr>
          <p:cNvSpPr>
            <a:spLocks noGrp="1"/>
          </p:cNvSpPr>
          <p:nvPr>
            <p:ph type="body" sz="quarter" idx="10"/>
          </p:nvPr>
        </p:nvSpPr>
        <p:spPr/>
        <p:txBody>
          <a:bodyPr/>
          <a:lstStyle/>
          <a:p>
            <a:r>
              <a:rPr lang="en-US" altLang="zh-TW" dirty="0" smtClean="0"/>
              <a:t>05</a:t>
            </a:r>
            <a:endParaRPr lang="zh-TW" altLang="en-US" dirty="0"/>
          </a:p>
        </p:txBody>
      </p:sp>
      <p:sp>
        <p:nvSpPr>
          <p:cNvPr id="12" name="內容版面配置區 11"/>
          <p:cNvSpPr>
            <a:spLocks noGrp="1"/>
          </p:cNvSpPr>
          <p:nvPr>
            <p:ph sz="quarter" idx="12"/>
          </p:nvPr>
        </p:nvSpPr>
        <p:spPr>
          <a:xfrm>
            <a:off x="1837506" y="2730273"/>
            <a:ext cx="9410400" cy="1239838"/>
          </a:xfrm>
        </p:spPr>
        <p:txBody>
          <a:bodyPr/>
          <a:lstStyle/>
          <a:p>
            <a:r>
              <a:rPr lang="zh-TW" altLang="en-US" dirty="0">
                <a:solidFill>
                  <a:srgbClr val="FF0000"/>
                </a:solidFill>
                <a:latin typeface="DFHeiStd-W3" panose="020B0300000000000000" pitchFamily="34" charset="-120"/>
                <a:ea typeface="DFHeiStd-W3" panose="020B0300000000000000" pitchFamily="34" charset="-120"/>
              </a:rPr>
              <a:t>最好架設在外太空，並且在范艾倫輻射帶之外。因為地球大氣層會吸收遠紅外、紫外線和Ｘ射線，所以在大氣層之外才能進行觀測，而范艾倫輻射帶內有高能帶電粒子，對於電子儀器可能產生損害。</a:t>
            </a:r>
          </a:p>
          <a:p>
            <a:endParaRPr lang="zh-TW" altLang="en-US" dirty="0"/>
          </a:p>
        </p:txBody>
      </p:sp>
      <p:sp>
        <p:nvSpPr>
          <p:cNvPr id="5" name="內容版面配置區 4"/>
          <p:cNvSpPr>
            <a:spLocks noGrp="1"/>
          </p:cNvSpPr>
          <p:nvPr>
            <p:ph sz="quarter" idx="13"/>
          </p:nvPr>
        </p:nvSpPr>
        <p:spPr>
          <a:prstGeom prst="rect">
            <a:avLst/>
          </a:prstGeom>
        </p:spPr>
        <p:txBody>
          <a:bodyPr/>
          <a:lstStyle/>
          <a:p>
            <a:r>
              <a:rPr lang="zh-TW" altLang="en-US" dirty="0">
                <a:latin typeface="DFHeiStd-W3" panose="020B0300000000000000" pitchFamily="34" charset="-120"/>
                <a:ea typeface="DFHeiStd-W3" panose="020B0300000000000000" pitchFamily="34" charset="-120"/>
              </a:rPr>
              <a:t>承上題，研究不同的波長，不但可以讓我們對一個物體有更全面的了解，也可以讓我們對宇宙有不同的認識。因此，天文物理學家運用了幾種不同的望遠鏡，好讓他們可以完整觀察各種光線，包含遠紅外線、紫外線和Ｘ射線，請問這些望遠鏡最好架設在哪個地方？為什麼呢？</a:t>
            </a:r>
          </a:p>
        </p:txBody>
      </p:sp>
      <p:sp>
        <p:nvSpPr>
          <p:cNvPr id="6" name="橢圓 5">
            <a:extLst>
              <a:ext uri="{FF2B5EF4-FFF2-40B4-BE49-F238E27FC236}">
                <a16:creationId xmlns="" xmlns:a16="http://schemas.microsoft.com/office/drawing/2014/main" id="{73E5FDBD-6253-4B80-B2F9-442BD52B6923}"/>
              </a:ext>
            </a:extLst>
          </p:cNvPr>
          <p:cNvSpPr/>
          <p:nvPr/>
        </p:nvSpPr>
        <p:spPr>
          <a:xfrm>
            <a:off x="685977" y="1985591"/>
            <a:ext cx="720000" cy="720000"/>
          </a:xfrm>
          <a:prstGeom prst="ellipse">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latin typeface="微軟正黑體" panose="020B0604030504040204" pitchFamily="34" charset="-120"/>
                <a:ea typeface="微軟正黑體" panose="020B0604030504040204" pitchFamily="34" charset="-120"/>
              </a:rPr>
              <a:t>解</a:t>
            </a:r>
          </a:p>
        </p:txBody>
      </p:sp>
    </p:spTree>
    <p:extLst>
      <p:ext uri="{BB962C8B-B14F-4D97-AF65-F5344CB8AC3E}">
        <p14:creationId xmlns:p14="http://schemas.microsoft.com/office/powerpoint/2010/main" val="72504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字方塊 11">
            <a:extLst>
              <a:ext uri="{FF2B5EF4-FFF2-40B4-BE49-F238E27FC236}">
                <a16:creationId xmlns:a16="http://schemas.microsoft.com/office/drawing/2014/main" xmlns="" id="{A45FFC1B-CB11-4A50-A92A-4BE44BB5FBD4}"/>
              </a:ext>
            </a:extLst>
          </p:cNvPr>
          <p:cNvSpPr txBox="1"/>
          <p:nvPr/>
        </p:nvSpPr>
        <p:spPr>
          <a:xfrm>
            <a:off x="9865780" y="2705253"/>
            <a:ext cx="489236" cy="400110"/>
          </a:xfrm>
          <a:prstGeom prst="rect">
            <a:avLst/>
          </a:prstGeom>
          <a:noFill/>
        </p:spPr>
        <p:txBody>
          <a:bodyPr wrap="none" rtlCol="0">
            <a:spAutoFit/>
          </a:bodyPr>
          <a:lstStyle/>
          <a:p>
            <a:r>
              <a:rPr lang="en-US" altLang="zh-TW" sz="2000" b="1" dirty="0">
                <a:solidFill>
                  <a:schemeClr val="bg1"/>
                </a:solidFill>
                <a:latin typeface="微軟正黑體" panose="020B0604030504040204" pitchFamily="34" charset="-120"/>
                <a:ea typeface="微軟正黑體" panose="020B0604030504040204" pitchFamily="34" charset="-120"/>
              </a:rPr>
              <a:t>01</a:t>
            </a:r>
            <a:endParaRPr lang="zh-TW" altLang="en-US" sz="2000" b="1" dirty="0">
              <a:solidFill>
                <a:schemeClr val="bg1"/>
              </a:solidFill>
              <a:latin typeface="微軟正黑體" panose="020B0604030504040204" pitchFamily="34" charset="-120"/>
              <a:ea typeface="微軟正黑體" panose="020B0604030504040204" pitchFamily="34" charset="-120"/>
            </a:endParaRPr>
          </a:p>
        </p:txBody>
      </p:sp>
      <p:pic>
        <p:nvPicPr>
          <p:cNvPr id="1026"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0000" y="2703856"/>
            <a:ext cx="61595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20000" y="3491403"/>
            <a:ext cx="61595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20000" y="4278949"/>
            <a:ext cx="61595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99753" y="3480370"/>
            <a:ext cx="61595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a:hlinkClick r:id="rId10"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599753" y="2703856"/>
            <a:ext cx="61595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內容版面配置區 3">
            <a:extLst>
              <a:ext uri="{FF2B5EF4-FFF2-40B4-BE49-F238E27FC236}">
                <a16:creationId xmlns:a16="http://schemas.microsoft.com/office/drawing/2014/main" xmlns="" id="{7248FA0C-1539-4FBD-931F-DBCC48EFAABD}"/>
              </a:ext>
            </a:extLst>
          </p:cNvPr>
          <p:cNvSpPr txBox="1">
            <a:spLocks/>
          </p:cNvSpPr>
          <p:nvPr/>
        </p:nvSpPr>
        <p:spPr>
          <a:xfrm>
            <a:off x="4746171" y="396832"/>
            <a:ext cx="5667480" cy="485616"/>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TW" altLang="en-US" dirty="0">
                <a:latin typeface="微軟正黑體" panose="020B0604030504040204" pitchFamily="34" charset="-120"/>
                <a:ea typeface="微軟正黑體" panose="020B0604030504040204" pitchFamily="34" charset="-120"/>
              </a:rPr>
              <a:t>我們如何判讀星辰</a:t>
            </a:r>
          </a:p>
        </p:txBody>
      </p:sp>
      <p:pic>
        <p:nvPicPr>
          <p:cNvPr id="15" name="圖片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33106" y="1991068"/>
            <a:ext cx="8064128" cy="4032064"/>
          </a:xfrm>
          <a:prstGeom prst="rect">
            <a:avLst/>
          </a:prstGeom>
        </p:spPr>
      </p:pic>
    </p:spTree>
    <p:extLst>
      <p:ext uri="{BB962C8B-B14F-4D97-AF65-F5344CB8AC3E}">
        <p14:creationId xmlns:p14="http://schemas.microsoft.com/office/powerpoint/2010/main" val="3323301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xmlns="" id="{341EC047-F37F-4F1D-8D67-E9679F3B3A46}"/>
              </a:ext>
            </a:extLst>
          </p:cNvPr>
          <p:cNvSpPr>
            <a:spLocks noGrp="1"/>
          </p:cNvSpPr>
          <p:nvPr>
            <p:ph sz="quarter" idx="10"/>
          </p:nvPr>
        </p:nvSpPr>
        <p:spPr/>
        <p:txBody>
          <a:bodyPr/>
          <a:lstStyle/>
          <a:p>
            <a:pPr algn="just" hangingPunct="0">
              <a:lnSpc>
                <a:spcPts val="3500"/>
              </a:lnSpc>
              <a:spcBef>
                <a:spcPts val="1200"/>
              </a:spcBef>
            </a:pPr>
            <a:r>
              <a:rPr lang="en-US" altLang="zh-TW" sz="2400" dirty="0" smtClean="0">
                <a:latin typeface="DFHeiStd-W3" panose="020B0300000000000000" pitchFamily="34" charset="-120"/>
                <a:ea typeface="DFHeiStd-W3" panose="020B0300000000000000" pitchFamily="34" charset="-120"/>
              </a:rPr>
              <a:t>Take a closer look at the night sky, stick out your thumb, and if you look at it with the Hubble telescope, under your thumb, there are more than a thousand galaxies. The study of astronomy is older in human history than navigation, agriculture, and perhaps the existence of language. Whenever you look up at the stars at night, you are actually participating in the oldest scientific activity in human history.</a:t>
            </a:r>
            <a:endParaRPr lang="zh-TW" altLang="en-US" sz="2400" dirty="0">
              <a:latin typeface="DFHeiStd-W3" panose="020B0300000000000000" pitchFamily="34" charset="-120"/>
              <a:ea typeface="DFHeiStd-W3" panose="020B0300000000000000" pitchFamily="34" charset="-120"/>
            </a:endParaRPr>
          </a:p>
        </p:txBody>
      </p:sp>
      <p:sp>
        <p:nvSpPr>
          <p:cNvPr id="7" name="內容版面配置區 2">
            <a:extLst>
              <a:ext uri="{FF2B5EF4-FFF2-40B4-BE49-F238E27FC236}">
                <a16:creationId xmlns:a16="http://schemas.microsoft.com/office/drawing/2014/main" xmlns="" id="{B39ACFD5-BF1E-478A-82BA-1BB82CFF7F9B}"/>
              </a:ext>
            </a:extLst>
          </p:cNvPr>
          <p:cNvSpPr>
            <a:spLocks noGrp="1"/>
          </p:cNvSpPr>
          <p:nvPr>
            <p:ph sz="quarter" idx="11"/>
          </p:nvPr>
        </p:nvSpPr>
        <p:spPr>
          <a:xfrm>
            <a:off x="7910513" y="1008061"/>
            <a:ext cx="3773487" cy="708251"/>
          </a:xfrm>
        </p:spPr>
        <p:txBody>
          <a:bodyPr/>
          <a:lstStyle/>
          <a:p>
            <a:r>
              <a:rPr lang="zh-TW" altLang="en-US" dirty="0">
                <a:latin typeface="DFHeiStd-W7" panose="020B0700000000000000" pitchFamily="34" charset="-120"/>
                <a:ea typeface="DFHeiStd-W7" panose="020B0700000000000000" pitchFamily="34" charset="-120"/>
              </a:rPr>
              <a:t>天體與宇宙</a:t>
            </a:r>
          </a:p>
        </p:txBody>
      </p:sp>
      <p:pic>
        <p:nvPicPr>
          <p:cNvPr id="3" name="CH5I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991897" y="1074174"/>
            <a:ext cx="609600" cy="609600"/>
          </a:xfrm>
          <a:prstGeom prst="rect">
            <a:avLst/>
          </a:prstGeom>
        </p:spPr>
      </p:pic>
    </p:spTree>
    <p:extLst>
      <p:ext uri="{BB962C8B-B14F-4D97-AF65-F5344CB8AC3E}">
        <p14:creationId xmlns:p14="http://schemas.microsoft.com/office/powerpoint/2010/main" val="36600633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732"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xmlns="" id="{341EC047-F37F-4F1D-8D67-E9679F3B3A46}"/>
              </a:ext>
            </a:extLst>
          </p:cNvPr>
          <p:cNvSpPr>
            <a:spLocks noGrp="1"/>
          </p:cNvSpPr>
          <p:nvPr>
            <p:ph sz="quarter" idx="10"/>
          </p:nvPr>
        </p:nvSpPr>
        <p:spPr>
          <a:xfrm>
            <a:off x="638175" y="2046288"/>
            <a:ext cx="11376025" cy="3948112"/>
          </a:xfrm>
        </p:spPr>
        <p:txBody>
          <a:bodyPr/>
          <a:lstStyle/>
          <a:p>
            <a:pPr algn="just" hangingPunct="0">
              <a:lnSpc>
                <a:spcPts val="3500"/>
              </a:lnSpc>
              <a:spcBef>
                <a:spcPts val="1200"/>
              </a:spcBef>
            </a:pPr>
            <a:r>
              <a:rPr lang="zh-TW" altLang="en-US" sz="2400" dirty="0">
                <a:latin typeface="DFHeiStd-W3" panose="020B0300000000000000" pitchFamily="34" charset="-120"/>
                <a:ea typeface="DFHeiStd-W3" panose="020B0300000000000000" pitchFamily="34" charset="-120"/>
              </a:rPr>
              <a:t>仔細看看夜空，伸出你的大拇指，如果用哈伯天文望遠鏡觀看，在大拇指底下，</a:t>
            </a:r>
          </a:p>
          <a:p>
            <a:pPr algn="just" hangingPunct="0">
              <a:lnSpc>
                <a:spcPts val="3500"/>
              </a:lnSpc>
              <a:spcBef>
                <a:spcPts val="1200"/>
              </a:spcBef>
            </a:pPr>
            <a:r>
              <a:rPr lang="zh-TW" altLang="en-US" sz="2400" dirty="0">
                <a:latin typeface="DFHeiStd-W3" panose="020B0300000000000000" pitchFamily="34" charset="-120"/>
                <a:ea typeface="DFHeiStd-W3" panose="020B0300000000000000" pitchFamily="34" charset="-120"/>
              </a:rPr>
              <a:t>就有超過一千個星系。天文研究在人類史上，比航海、農業、可能比語言的存在還</a:t>
            </a:r>
          </a:p>
          <a:p>
            <a:pPr algn="just" hangingPunct="0">
              <a:lnSpc>
                <a:spcPts val="3500"/>
              </a:lnSpc>
              <a:spcBef>
                <a:spcPts val="1200"/>
              </a:spcBef>
            </a:pPr>
            <a:r>
              <a:rPr lang="zh-TW" altLang="en-US" sz="2400" dirty="0">
                <a:latin typeface="DFHeiStd-W3" panose="020B0300000000000000" pitchFamily="34" charset="-120"/>
                <a:ea typeface="DFHeiStd-W3" panose="020B0300000000000000" pitchFamily="34" charset="-120"/>
              </a:rPr>
              <a:t>要古老。每當你在夜晚仰望星空時，實際上是在參與人類史上最古老的科學活動。</a:t>
            </a:r>
          </a:p>
        </p:txBody>
      </p:sp>
      <p:sp>
        <p:nvSpPr>
          <p:cNvPr id="3" name="內容版面配置區 2">
            <a:extLst>
              <a:ext uri="{FF2B5EF4-FFF2-40B4-BE49-F238E27FC236}">
                <a16:creationId xmlns:a16="http://schemas.microsoft.com/office/drawing/2014/main" xmlns="" id="{B39ACFD5-BF1E-478A-82BA-1BB82CFF7F9B}"/>
              </a:ext>
            </a:extLst>
          </p:cNvPr>
          <p:cNvSpPr>
            <a:spLocks noGrp="1"/>
          </p:cNvSpPr>
          <p:nvPr>
            <p:ph sz="quarter" idx="11"/>
          </p:nvPr>
        </p:nvSpPr>
        <p:spPr/>
        <p:txBody>
          <a:bodyPr/>
          <a:lstStyle/>
          <a:p>
            <a:r>
              <a:rPr lang="zh-TW" altLang="en-US" dirty="0">
                <a:latin typeface="DFHeiStd-W7" panose="020B0700000000000000" pitchFamily="34" charset="-120"/>
                <a:ea typeface="DFHeiStd-W7" panose="020B0700000000000000" pitchFamily="34" charset="-120"/>
              </a:rPr>
              <a:t>天體與宇宙</a:t>
            </a:r>
          </a:p>
        </p:txBody>
      </p:sp>
    </p:spTree>
    <p:extLst>
      <p:ext uri="{BB962C8B-B14F-4D97-AF65-F5344CB8AC3E}">
        <p14:creationId xmlns:p14="http://schemas.microsoft.com/office/powerpoint/2010/main" val="20455915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xmlns="" id="{8CD42F79-75B3-40AC-BC55-CE3111CF5ADB}"/>
              </a:ext>
            </a:extLst>
          </p:cNvPr>
          <p:cNvSpPr>
            <a:spLocks noGrp="1"/>
          </p:cNvSpPr>
          <p:nvPr>
            <p:ph type="body" sz="quarter" idx="10"/>
          </p:nvPr>
        </p:nvSpPr>
        <p:spPr/>
        <p:txBody>
          <a:bodyPr/>
          <a:lstStyle/>
          <a:p>
            <a:r>
              <a:rPr lang="en-US" altLang="zh-TW" dirty="0"/>
              <a:t>01</a:t>
            </a:r>
            <a:endParaRPr lang="zh-TW" altLang="en-US" dirty="0"/>
          </a:p>
        </p:txBody>
      </p:sp>
      <p:sp>
        <p:nvSpPr>
          <p:cNvPr id="9" name="內容版面配置區 8"/>
          <p:cNvSpPr>
            <a:spLocks noGrp="1"/>
          </p:cNvSpPr>
          <p:nvPr>
            <p:ph sz="quarter" idx="12"/>
          </p:nvPr>
        </p:nvSpPr>
        <p:spPr>
          <a:xfrm>
            <a:off x="1837506" y="2264370"/>
            <a:ext cx="9410400" cy="1239838"/>
          </a:xfrm>
        </p:spPr>
        <p:txBody>
          <a:bodyPr/>
          <a:lstStyle/>
          <a:p>
            <a:r>
              <a:rPr lang="en-US" altLang="zh-TW" dirty="0">
                <a:solidFill>
                  <a:srgbClr val="FF0000"/>
                </a:solidFill>
                <a:latin typeface="DFHeiStd-W3" panose="020B0300000000000000" pitchFamily="34" charset="-120"/>
                <a:ea typeface="DFHeiStd-W3" panose="020B0300000000000000" pitchFamily="34" charset="-120"/>
              </a:rPr>
              <a:t>The rainbow is actually the spectrum of light emitted by the sun, refracted and reflected by water droplets in the atmosphere.</a:t>
            </a:r>
          </a:p>
          <a:p>
            <a:endParaRPr lang="zh-TW" altLang="en-US" dirty="0"/>
          </a:p>
        </p:txBody>
      </p:sp>
      <p:sp>
        <p:nvSpPr>
          <p:cNvPr id="4" name="內容版面配置區 3">
            <a:extLst>
              <a:ext uri="{FF2B5EF4-FFF2-40B4-BE49-F238E27FC236}">
                <a16:creationId xmlns:a16="http://schemas.microsoft.com/office/drawing/2014/main" xmlns="" id="{C4B8F736-720F-467C-92AF-0C2A2BEF4029}"/>
              </a:ext>
            </a:extLst>
          </p:cNvPr>
          <p:cNvSpPr>
            <a:spLocks noGrp="1"/>
          </p:cNvSpPr>
          <p:nvPr>
            <p:ph sz="quarter" idx="13"/>
          </p:nvPr>
        </p:nvSpPr>
        <p:spPr>
          <a:prstGeom prst="rect">
            <a:avLst/>
          </a:prstGeom>
        </p:spPr>
        <p:txBody>
          <a:bodyPr/>
          <a:lstStyle/>
          <a:p>
            <a:r>
              <a:rPr lang="en-US" altLang="zh-TW" dirty="0">
                <a:latin typeface="DFHeiStd-W3" panose="020B0300000000000000" pitchFamily="34" charset="-120"/>
                <a:ea typeface="DFHeiStd-W3" panose="020B0300000000000000" pitchFamily="34" charset="-120"/>
              </a:rPr>
              <a:t>When the rain is clear and you have the opportunity to see a beautiful rainbow, how do you see the rainbow?</a:t>
            </a:r>
          </a:p>
        </p:txBody>
      </p:sp>
      <p:sp>
        <p:nvSpPr>
          <p:cNvPr id="12" name="橢圓 11">
            <a:extLst>
              <a:ext uri="{FF2B5EF4-FFF2-40B4-BE49-F238E27FC236}">
                <a16:creationId xmlns="" xmlns:a16="http://schemas.microsoft.com/office/drawing/2014/main" id="{73E5FDBD-6253-4B80-B2F9-442BD52B6923}"/>
              </a:ext>
            </a:extLst>
          </p:cNvPr>
          <p:cNvSpPr/>
          <p:nvPr/>
        </p:nvSpPr>
        <p:spPr>
          <a:xfrm>
            <a:off x="685977" y="1995974"/>
            <a:ext cx="720000" cy="720000"/>
          </a:xfrm>
          <a:prstGeom prst="ellipse">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latin typeface="微軟正黑體" panose="020B0604030504040204" pitchFamily="34" charset="-120"/>
                <a:ea typeface="微軟正黑體" panose="020B0604030504040204" pitchFamily="34" charset="-120"/>
              </a:rPr>
              <a:t>解</a:t>
            </a:r>
          </a:p>
        </p:txBody>
      </p:sp>
      <p:pic>
        <p:nvPicPr>
          <p:cNvPr id="3" name="CH5Q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76000" y="558796"/>
            <a:ext cx="609600" cy="609600"/>
          </a:xfrm>
          <a:prstGeom prst="rect">
            <a:avLst/>
          </a:prstGeom>
        </p:spPr>
      </p:pic>
      <p:pic>
        <p:nvPicPr>
          <p:cNvPr id="5" name="CH5A1.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1176000" y="2355974"/>
            <a:ext cx="609600" cy="609600"/>
          </a:xfrm>
          <a:prstGeom prst="rect">
            <a:avLst/>
          </a:prstGeom>
        </p:spPr>
      </p:pic>
    </p:spTree>
    <p:extLst>
      <p:ext uri="{BB962C8B-B14F-4D97-AF65-F5344CB8AC3E}">
        <p14:creationId xmlns:p14="http://schemas.microsoft.com/office/powerpoint/2010/main" val="348557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6020" fill="hold"/>
                                        <p:tgtEl>
                                          <p:spTgt spid="3"/>
                                        </p:tgtEl>
                                      </p:cBhvr>
                                    </p:cmd>
                                  </p:childTnLst>
                                </p:cTn>
                              </p:par>
                            </p:childTnLst>
                          </p:cTn>
                        </p:par>
                      </p:childTnLst>
                    </p:cTn>
                  </p:par>
                </p:childTnLst>
              </p:cTn>
              <p:nextCondLst>
                <p:cond evt="onClick" delay="0">
                  <p:tgtEl>
                    <p:spTgt spid="3"/>
                  </p:tgtEl>
                </p:cond>
              </p:nextCondLst>
            </p:seq>
            <p:audio>
              <p:cMediaNode vol="80000">
                <p:cTn id="12" fill="hold" display="0">
                  <p:stCondLst>
                    <p:cond delay="indefinite"/>
                  </p:stCondLst>
                  <p:endCondLst>
                    <p:cond evt="onStopAudio" delay="0">
                      <p:tgtEl>
                        <p:sldTgt/>
                      </p:tgtEl>
                    </p:cond>
                  </p:endCondLst>
                </p:cTn>
                <p:tgtEl>
                  <p:spTgt spid="3"/>
                </p:tgtEl>
              </p:cMediaNode>
            </p:audio>
            <p:seq concurrent="1" nextAc="seek">
              <p:cTn id="13" restart="whenNotActive" fill="hold" evtFilter="cancelBubble" nodeType="interactiveSeq">
                <p:stCondLst>
                  <p:cond evt="onClick" delay="0">
                    <p:tgtEl>
                      <p:spTgt spid="5"/>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23732" fill="hold"/>
                                        <p:tgtEl>
                                          <p:spTgt spid="5"/>
                                        </p:tgtEl>
                                      </p:cBhvr>
                                    </p:cmd>
                                  </p:childTnLst>
                                </p:cTn>
                              </p:par>
                            </p:childTnLst>
                          </p:cTn>
                        </p:par>
                      </p:childTnLst>
                    </p:cTn>
                  </p:par>
                </p:childTnLst>
              </p:cTn>
              <p:nextCondLst>
                <p:cond evt="onClick" delay="0">
                  <p:tgtEl>
                    <p:spTgt spid="5"/>
                  </p:tgtEl>
                </p:cond>
              </p:nextCondLst>
            </p:seq>
            <p:audio>
              <p:cMediaNode vol="80000">
                <p:cTn id="18" fill="hold" display="0">
                  <p:stCondLst>
                    <p:cond delay="indefinite"/>
                  </p:stCondLst>
                  <p:endCondLst>
                    <p:cond evt="onStopAudio" delay="0">
                      <p:tgtEl>
                        <p:sldTgt/>
                      </p:tgtEl>
                    </p:cond>
                  </p:endCondLst>
                </p:cTn>
                <p:tgtEl>
                  <p:spTgt spid="5"/>
                </p:tgtEl>
              </p:cMediaNode>
            </p:audio>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xmlns="" id="{8CD42F79-75B3-40AC-BC55-CE3111CF5ADB}"/>
              </a:ext>
            </a:extLst>
          </p:cNvPr>
          <p:cNvSpPr>
            <a:spLocks noGrp="1"/>
          </p:cNvSpPr>
          <p:nvPr>
            <p:ph type="body" sz="quarter" idx="10"/>
          </p:nvPr>
        </p:nvSpPr>
        <p:spPr/>
        <p:txBody>
          <a:bodyPr/>
          <a:lstStyle/>
          <a:p>
            <a:r>
              <a:rPr lang="en-US" altLang="zh-TW" dirty="0"/>
              <a:t>01</a:t>
            </a:r>
            <a:endParaRPr lang="zh-TW" altLang="en-US" dirty="0"/>
          </a:p>
        </p:txBody>
      </p:sp>
      <p:sp>
        <p:nvSpPr>
          <p:cNvPr id="9" name="內容版面配置區 8"/>
          <p:cNvSpPr>
            <a:spLocks noGrp="1"/>
          </p:cNvSpPr>
          <p:nvPr>
            <p:ph sz="quarter" idx="12"/>
          </p:nvPr>
        </p:nvSpPr>
        <p:spPr>
          <a:xfrm>
            <a:off x="1837506" y="2422458"/>
            <a:ext cx="9410400" cy="1239838"/>
          </a:xfrm>
        </p:spPr>
        <p:txBody>
          <a:bodyPr/>
          <a:lstStyle/>
          <a:p>
            <a:r>
              <a:rPr lang="zh-TW" altLang="en-US" dirty="0">
                <a:solidFill>
                  <a:srgbClr val="FF0000"/>
                </a:solidFill>
                <a:latin typeface="DFHeiStd-W3" panose="020B0300000000000000" pitchFamily="34" charset="-120"/>
                <a:ea typeface="DFHeiStd-W3" panose="020B0300000000000000" pitchFamily="34" charset="-120"/>
              </a:rPr>
              <a:t>彩虹其實是太陽所發出的光，被大氣層的水珠折射與反射後所散發出的光譜。</a:t>
            </a:r>
          </a:p>
          <a:p>
            <a:pPr>
              <a:tabLst>
                <a:tab pos="2320925" algn="l"/>
              </a:tabLst>
            </a:pPr>
            <a:endParaRPr lang="zh-TW" altLang="en-US" dirty="0"/>
          </a:p>
        </p:txBody>
      </p:sp>
      <p:sp>
        <p:nvSpPr>
          <p:cNvPr id="4" name="內容版面配置區 3">
            <a:extLst>
              <a:ext uri="{FF2B5EF4-FFF2-40B4-BE49-F238E27FC236}">
                <a16:creationId xmlns:a16="http://schemas.microsoft.com/office/drawing/2014/main" xmlns="" id="{C4B8F736-720F-467C-92AF-0C2A2BEF4029}"/>
              </a:ext>
            </a:extLst>
          </p:cNvPr>
          <p:cNvSpPr>
            <a:spLocks noGrp="1"/>
          </p:cNvSpPr>
          <p:nvPr>
            <p:ph sz="quarter" idx="13"/>
          </p:nvPr>
        </p:nvSpPr>
        <p:spPr>
          <a:prstGeom prst="rect">
            <a:avLst/>
          </a:prstGeom>
        </p:spPr>
        <p:txBody>
          <a:bodyPr/>
          <a:lstStyle/>
          <a:p>
            <a:r>
              <a:rPr lang="zh-TW" altLang="en-US" dirty="0">
                <a:latin typeface="DFHeiStd-W3" panose="020B0300000000000000" pitchFamily="34" charset="-120"/>
                <a:ea typeface="DFHeiStd-W3" panose="020B0300000000000000" pitchFamily="34" charset="-120"/>
              </a:rPr>
              <a:t>當雨過天晴有機會可以見到美麗的彩虹，請問你看到彩虹是如何產生的呢</a:t>
            </a:r>
            <a:r>
              <a:rPr lang="zh-TW" altLang="en-US" dirty="0" smtClean="0">
                <a:latin typeface="DFHeiStd-W3" panose="020B0300000000000000" pitchFamily="34" charset="-120"/>
                <a:ea typeface="DFHeiStd-W3" panose="020B0300000000000000" pitchFamily="34" charset="-120"/>
              </a:rPr>
              <a:t>？</a:t>
            </a:r>
            <a:endParaRPr lang="en-US" altLang="zh-TW" dirty="0" smtClean="0">
              <a:latin typeface="DFHeiStd-W3" panose="020B0300000000000000" pitchFamily="34" charset="-120"/>
              <a:ea typeface="DFHeiStd-W3" panose="020B0300000000000000" pitchFamily="34" charset="-120"/>
            </a:endParaRPr>
          </a:p>
          <a:p>
            <a:endParaRPr lang="zh-TW" altLang="en-US" dirty="0"/>
          </a:p>
        </p:txBody>
      </p:sp>
      <p:sp>
        <p:nvSpPr>
          <p:cNvPr id="12" name="橢圓 11">
            <a:extLst>
              <a:ext uri="{FF2B5EF4-FFF2-40B4-BE49-F238E27FC236}">
                <a16:creationId xmlns="" xmlns:a16="http://schemas.microsoft.com/office/drawing/2014/main" id="{73E5FDBD-6253-4B80-B2F9-442BD52B6923}"/>
              </a:ext>
            </a:extLst>
          </p:cNvPr>
          <p:cNvSpPr/>
          <p:nvPr/>
        </p:nvSpPr>
        <p:spPr>
          <a:xfrm>
            <a:off x="685977" y="1972528"/>
            <a:ext cx="720000" cy="720000"/>
          </a:xfrm>
          <a:prstGeom prst="ellipse">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latin typeface="微軟正黑體" panose="020B0604030504040204" pitchFamily="34" charset="-120"/>
                <a:ea typeface="微軟正黑體" panose="020B0604030504040204" pitchFamily="34" charset="-120"/>
              </a:rPr>
              <a:t>解</a:t>
            </a:r>
          </a:p>
        </p:txBody>
      </p:sp>
    </p:spTree>
    <p:extLst>
      <p:ext uri="{BB962C8B-B14F-4D97-AF65-F5344CB8AC3E}">
        <p14:creationId xmlns:p14="http://schemas.microsoft.com/office/powerpoint/2010/main" val="1720366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xmlns="" id="{8CD42F79-75B3-40AC-BC55-CE3111CF5ADB}"/>
              </a:ext>
            </a:extLst>
          </p:cNvPr>
          <p:cNvSpPr>
            <a:spLocks noGrp="1"/>
          </p:cNvSpPr>
          <p:nvPr>
            <p:ph type="body" sz="quarter" idx="10"/>
          </p:nvPr>
        </p:nvSpPr>
        <p:spPr/>
        <p:txBody>
          <a:bodyPr/>
          <a:lstStyle/>
          <a:p>
            <a:r>
              <a:rPr lang="en-US" altLang="zh-TW" dirty="0" smtClean="0"/>
              <a:t>02</a:t>
            </a:r>
            <a:endParaRPr lang="zh-TW" altLang="en-US" dirty="0"/>
          </a:p>
        </p:txBody>
      </p:sp>
      <p:sp>
        <p:nvSpPr>
          <p:cNvPr id="9" name="內容版面配置區 8"/>
          <p:cNvSpPr>
            <a:spLocks noGrp="1"/>
          </p:cNvSpPr>
          <p:nvPr>
            <p:ph sz="quarter" idx="12"/>
          </p:nvPr>
        </p:nvSpPr>
        <p:spPr>
          <a:xfrm>
            <a:off x="1837506" y="4640777"/>
            <a:ext cx="9410400" cy="1337979"/>
          </a:xfrm>
        </p:spPr>
        <p:txBody>
          <a:bodyPr/>
          <a:lstStyle/>
          <a:p>
            <a:r>
              <a:rPr lang="en-US" altLang="zh-TW" dirty="0">
                <a:solidFill>
                  <a:srgbClr val="FF0000"/>
                </a:solidFill>
                <a:latin typeface="DFHeiStd-W3" panose="020B0300000000000000" pitchFamily="34" charset="-120"/>
                <a:ea typeface="DFHeiStd-W3" panose="020B0300000000000000" pitchFamily="34" charset="-120"/>
              </a:rPr>
              <a:t>absorption spectrum</a:t>
            </a:r>
          </a:p>
        </p:txBody>
      </p:sp>
      <p:sp>
        <p:nvSpPr>
          <p:cNvPr id="4" name="內容版面配置區 3">
            <a:extLst>
              <a:ext uri="{FF2B5EF4-FFF2-40B4-BE49-F238E27FC236}">
                <a16:creationId xmlns:a16="http://schemas.microsoft.com/office/drawing/2014/main" xmlns="" id="{C4B8F736-720F-467C-92AF-0C2A2BEF4029}"/>
              </a:ext>
            </a:extLst>
          </p:cNvPr>
          <p:cNvSpPr>
            <a:spLocks noGrp="1"/>
          </p:cNvSpPr>
          <p:nvPr>
            <p:ph sz="quarter" idx="13"/>
          </p:nvPr>
        </p:nvSpPr>
        <p:spPr>
          <a:prstGeom prst="rect">
            <a:avLst/>
          </a:prstGeom>
        </p:spPr>
        <p:txBody>
          <a:bodyPr/>
          <a:lstStyle/>
          <a:p>
            <a:r>
              <a:rPr lang="en-US" altLang="zh-TW" dirty="0" smtClean="0">
                <a:latin typeface="DFHeiStd-W3" panose="020B0300000000000000" pitchFamily="34" charset="-120"/>
                <a:ea typeface="DFHeiStd-W3" panose="020B0300000000000000" pitchFamily="34" charset="-120"/>
              </a:rPr>
              <a:t>Referring to the attached figure, when we carefully observe the spectrum of sunlight, there is a strange phenomenon: there are some black lines in the spectrum, these black lines are like fingerprints, they are the unique ripples of atoms, is this a continuous spectrum, absorption spectrum or emission spectrum?</a:t>
            </a:r>
            <a:endParaRPr lang="zh-TW" altLang="en-US" dirty="0"/>
          </a:p>
        </p:txBody>
      </p:sp>
      <p:sp>
        <p:nvSpPr>
          <p:cNvPr id="12" name="橢圓 11">
            <a:extLst>
              <a:ext uri="{FF2B5EF4-FFF2-40B4-BE49-F238E27FC236}">
                <a16:creationId xmlns="" xmlns:a16="http://schemas.microsoft.com/office/drawing/2014/main" id="{73E5FDBD-6253-4B80-B2F9-442BD52B6923}"/>
              </a:ext>
            </a:extLst>
          </p:cNvPr>
          <p:cNvSpPr/>
          <p:nvPr/>
        </p:nvSpPr>
        <p:spPr>
          <a:xfrm>
            <a:off x="685977" y="4153006"/>
            <a:ext cx="720000" cy="720000"/>
          </a:xfrm>
          <a:prstGeom prst="ellipse">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latin typeface="微軟正黑體" panose="020B0604030504040204" pitchFamily="34" charset="-120"/>
                <a:ea typeface="微軟正黑體" panose="020B0604030504040204" pitchFamily="34" charset="-120"/>
              </a:rPr>
              <a:t>解</a:t>
            </a:r>
          </a:p>
        </p:txBody>
      </p:sp>
      <p:pic>
        <p:nvPicPr>
          <p:cNvPr id="8" name="圖片 7"/>
          <p:cNvPicPr>
            <a:picLocks noChangeAspect="1"/>
          </p:cNvPicPr>
          <p:nvPr/>
        </p:nvPicPr>
        <p:blipFill>
          <a:blip r:embed="rId6"/>
          <a:stretch>
            <a:fillRect/>
          </a:stretch>
        </p:blipFill>
        <p:spPr>
          <a:xfrm>
            <a:off x="6088186" y="2273522"/>
            <a:ext cx="4808226" cy="4056940"/>
          </a:xfrm>
          <a:prstGeom prst="rect">
            <a:avLst/>
          </a:prstGeom>
        </p:spPr>
      </p:pic>
      <p:pic>
        <p:nvPicPr>
          <p:cNvPr id="3" name="CH5Q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599543" y="2273522"/>
            <a:ext cx="609600" cy="609600"/>
          </a:xfrm>
          <a:prstGeom prst="rect">
            <a:avLst/>
          </a:prstGeom>
        </p:spPr>
      </p:pic>
      <p:pic>
        <p:nvPicPr>
          <p:cNvPr id="5" name="CH5A2.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021943" y="4568206"/>
            <a:ext cx="609600" cy="609600"/>
          </a:xfrm>
          <a:prstGeom prst="rect">
            <a:avLst/>
          </a:prstGeom>
        </p:spPr>
      </p:pic>
    </p:spTree>
    <p:extLst>
      <p:ext uri="{BB962C8B-B14F-4D97-AF65-F5344CB8AC3E}">
        <p14:creationId xmlns:p14="http://schemas.microsoft.com/office/powerpoint/2010/main" val="2757576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7504" fill="hold"/>
                                        <p:tgtEl>
                                          <p:spTgt spid="3"/>
                                        </p:tgtEl>
                                      </p:cBhvr>
                                    </p:cmd>
                                  </p:childTnLst>
                                </p:cTn>
                              </p:par>
                            </p:childTnLst>
                          </p:cTn>
                        </p:par>
                      </p:childTnLst>
                    </p:cTn>
                  </p:par>
                </p:childTnLst>
              </p:cTn>
              <p:nextCondLst>
                <p:cond evt="onClick" delay="0">
                  <p:tgtEl>
                    <p:spTgt spid="3"/>
                  </p:tgtEl>
                </p:cond>
              </p:nextCondLst>
            </p:seq>
            <p:audio>
              <p:cMediaNode vol="80000">
                <p:cTn id="12" fill="hold" display="0">
                  <p:stCondLst>
                    <p:cond delay="indefinite"/>
                  </p:stCondLst>
                  <p:endCondLst>
                    <p:cond evt="onStopAudio" delay="0">
                      <p:tgtEl>
                        <p:sldTgt/>
                      </p:tgtEl>
                    </p:cond>
                  </p:endCondLst>
                </p:cTn>
                <p:tgtEl>
                  <p:spTgt spid="3"/>
                </p:tgtEl>
              </p:cMediaNode>
            </p:audio>
            <p:seq concurrent="1" nextAc="seek">
              <p:cTn id="13" restart="whenNotActive" fill="hold" evtFilter="cancelBubble" nodeType="interactiveSeq">
                <p:stCondLst>
                  <p:cond evt="onClick" delay="0">
                    <p:tgtEl>
                      <p:spTgt spid="5"/>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520" fill="hold"/>
                                        <p:tgtEl>
                                          <p:spTgt spid="5"/>
                                        </p:tgtEl>
                                      </p:cBhvr>
                                    </p:cmd>
                                  </p:childTnLst>
                                </p:cTn>
                              </p:par>
                            </p:childTnLst>
                          </p:cTn>
                        </p:par>
                      </p:childTnLst>
                    </p:cTn>
                  </p:par>
                </p:childTnLst>
              </p:cTn>
              <p:nextCondLst>
                <p:cond evt="onClick" delay="0">
                  <p:tgtEl>
                    <p:spTgt spid="5"/>
                  </p:tgtEl>
                </p:cond>
              </p:nextCondLst>
            </p:seq>
            <p:audio>
              <p:cMediaNode vol="80000">
                <p:cTn id="18" fill="hold" display="0">
                  <p:stCondLst>
                    <p:cond delay="indefinite"/>
                  </p:stCondLst>
                  <p:endCondLst>
                    <p:cond evt="onStopAudio" delay="0">
                      <p:tgtEl>
                        <p:sldTgt/>
                      </p:tgtEl>
                    </p:cond>
                  </p:endCondLst>
                </p:cTn>
                <p:tgtEl>
                  <p:spTgt spid="5"/>
                </p:tgtEl>
              </p:cMediaNode>
            </p:audio>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 xmlns:a16="http://schemas.microsoft.com/office/drawing/2014/main" id="{8CD42F79-75B3-40AC-BC55-CE3111CF5ADB}"/>
              </a:ext>
            </a:extLst>
          </p:cNvPr>
          <p:cNvSpPr>
            <a:spLocks noGrp="1"/>
          </p:cNvSpPr>
          <p:nvPr>
            <p:ph type="body" sz="quarter" idx="10"/>
          </p:nvPr>
        </p:nvSpPr>
        <p:spPr/>
        <p:txBody>
          <a:bodyPr/>
          <a:lstStyle/>
          <a:p>
            <a:r>
              <a:rPr lang="en-US" altLang="zh-TW" dirty="0"/>
              <a:t>02</a:t>
            </a:r>
            <a:endParaRPr lang="zh-TW" altLang="en-US" dirty="0"/>
          </a:p>
        </p:txBody>
      </p:sp>
      <p:sp>
        <p:nvSpPr>
          <p:cNvPr id="14" name="內容版面配置區 13"/>
          <p:cNvSpPr>
            <a:spLocks noGrp="1"/>
          </p:cNvSpPr>
          <p:nvPr>
            <p:ph sz="quarter" idx="12"/>
          </p:nvPr>
        </p:nvSpPr>
        <p:spPr>
          <a:xfrm>
            <a:off x="1837505" y="4992467"/>
            <a:ext cx="9631683" cy="1239838"/>
          </a:xfrm>
        </p:spPr>
        <p:txBody>
          <a:bodyPr/>
          <a:lstStyle/>
          <a:p>
            <a:r>
              <a:rPr lang="zh-TW" altLang="en-US" dirty="0" smtClean="0">
                <a:solidFill>
                  <a:srgbClr val="FF0000"/>
                </a:solidFill>
                <a:latin typeface="DFHeiStd-W3" panose="020B0300000000000000" pitchFamily="34" charset="-120"/>
                <a:ea typeface="DFHeiStd-W3" panose="020B0300000000000000" pitchFamily="34" charset="-120"/>
              </a:rPr>
              <a:t>吸收</a:t>
            </a:r>
            <a:r>
              <a:rPr lang="zh-TW" altLang="en-US" dirty="0">
                <a:solidFill>
                  <a:srgbClr val="FF0000"/>
                </a:solidFill>
                <a:latin typeface="DFHeiStd-W3" panose="020B0300000000000000" pitchFamily="34" charset="-120"/>
                <a:ea typeface="DFHeiStd-W3" panose="020B0300000000000000" pitchFamily="34" charset="-120"/>
              </a:rPr>
              <a:t>光譜。</a:t>
            </a:r>
          </a:p>
          <a:p>
            <a:endParaRPr lang="zh-TW" altLang="en-US" dirty="0">
              <a:solidFill>
                <a:srgbClr val="FF0000"/>
              </a:solidFill>
              <a:latin typeface="DFHeiStd-W3" panose="020B0300000000000000" pitchFamily="34" charset="-120"/>
              <a:ea typeface="DFHeiStd-W3" panose="020B0300000000000000" pitchFamily="34" charset="-120"/>
            </a:endParaRPr>
          </a:p>
        </p:txBody>
      </p:sp>
      <p:sp>
        <p:nvSpPr>
          <p:cNvPr id="13" name="內容版面配置區 12"/>
          <p:cNvSpPr>
            <a:spLocks noGrp="1"/>
          </p:cNvSpPr>
          <p:nvPr>
            <p:ph sz="quarter" idx="13"/>
          </p:nvPr>
        </p:nvSpPr>
        <p:spPr>
          <a:prstGeom prst="rect">
            <a:avLst/>
          </a:prstGeom>
        </p:spPr>
        <p:txBody>
          <a:bodyPr/>
          <a:lstStyle/>
          <a:p>
            <a:r>
              <a:rPr lang="zh-TW" altLang="en-US" dirty="0">
                <a:latin typeface="DFHeiStd-W3" panose="020B0300000000000000" pitchFamily="34" charset="-120"/>
                <a:ea typeface="DFHeiStd-W3" panose="020B0300000000000000" pitchFamily="34" charset="-120"/>
              </a:rPr>
              <a:t>參考附圖，當我們仔</a:t>
            </a:r>
          </a:p>
          <a:p>
            <a:r>
              <a:rPr lang="zh-TW" altLang="en-US" dirty="0">
                <a:latin typeface="DFHeiStd-W3" panose="020B0300000000000000" pitchFamily="34" charset="-120"/>
                <a:ea typeface="DFHeiStd-W3" panose="020B0300000000000000" pitchFamily="34" charset="-120"/>
              </a:rPr>
              <a:t>細觀察太陽光的光譜</a:t>
            </a:r>
          </a:p>
          <a:p>
            <a:r>
              <a:rPr lang="zh-TW" altLang="en-US" dirty="0">
                <a:latin typeface="DFHeiStd-W3" panose="020B0300000000000000" pitchFamily="34" charset="-120"/>
                <a:ea typeface="DFHeiStd-W3" panose="020B0300000000000000" pitchFamily="34" charset="-120"/>
              </a:rPr>
              <a:t>時，有個奇怪的現象：</a:t>
            </a:r>
          </a:p>
          <a:p>
            <a:r>
              <a:rPr lang="zh-TW" altLang="en-US" dirty="0">
                <a:latin typeface="DFHeiStd-W3" panose="020B0300000000000000" pitchFamily="34" charset="-120"/>
                <a:ea typeface="DFHeiStd-W3" panose="020B0300000000000000" pitchFamily="34" charset="-120"/>
              </a:rPr>
              <a:t>光譜裡有一些黑線，</a:t>
            </a:r>
          </a:p>
          <a:p>
            <a:r>
              <a:rPr lang="zh-TW" altLang="en-US" dirty="0">
                <a:latin typeface="DFHeiStd-W3" panose="020B0300000000000000" pitchFamily="34" charset="-120"/>
                <a:ea typeface="DFHeiStd-W3" panose="020B0300000000000000" pitchFamily="34" charset="-120"/>
              </a:rPr>
              <a:t>這些黑線就像指紋一</a:t>
            </a:r>
          </a:p>
          <a:p>
            <a:r>
              <a:rPr lang="zh-TW" altLang="en-US" dirty="0">
                <a:latin typeface="DFHeiStd-W3" panose="020B0300000000000000" pitchFamily="34" charset="-120"/>
                <a:ea typeface="DFHeiStd-W3" panose="020B0300000000000000" pitchFamily="34" charset="-120"/>
              </a:rPr>
              <a:t>樣，是原子的特有的</a:t>
            </a:r>
          </a:p>
          <a:p>
            <a:r>
              <a:rPr lang="zh-TW" altLang="en-US" dirty="0">
                <a:latin typeface="DFHeiStd-W3" panose="020B0300000000000000" pitchFamily="34" charset="-120"/>
                <a:ea typeface="DFHeiStd-W3" panose="020B0300000000000000" pitchFamily="34" charset="-120"/>
              </a:rPr>
              <a:t>波紋，請問這屬於連</a:t>
            </a:r>
          </a:p>
          <a:p>
            <a:r>
              <a:rPr lang="zh-TW" altLang="en-US" dirty="0">
                <a:latin typeface="DFHeiStd-W3" panose="020B0300000000000000" pitchFamily="34" charset="-120"/>
                <a:ea typeface="DFHeiStd-W3" panose="020B0300000000000000" pitchFamily="34" charset="-120"/>
              </a:rPr>
              <a:t>續光譜、吸收光譜還</a:t>
            </a:r>
          </a:p>
          <a:p>
            <a:r>
              <a:rPr lang="zh-TW" altLang="en-US" dirty="0">
                <a:latin typeface="DFHeiStd-W3" panose="020B0300000000000000" pitchFamily="34" charset="-120"/>
                <a:ea typeface="DFHeiStd-W3" panose="020B0300000000000000" pitchFamily="34" charset="-120"/>
              </a:rPr>
              <a:t>是發射光譜？</a:t>
            </a:r>
          </a:p>
          <a:p>
            <a:endParaRPr lang="zh-TW" altLang="en-US" dirty="0"/>
          </a:p>
        </p:txBody>
      </p:sp>
      <p:sp>
        <p:nvSpPr>
          <p:cNvPr id="6" name="橢圓 5">
            <a:extLst>
              <a:ext uri="{FF2B5EF4-FFF2-40B4-BE49-F238E27FC236}">
                <a16:creationId xmlns="" xmlns:a16="http://schemas.microsoft.com/office/drawing/2014/main" id="{73E5FDBD-6253-4B80-B2F9-442BD52B6923}"/>
              </a:ext>
            </a:extLst>
          </p:cNvPr>
          <p:cNvSpPr/>
          <p:nvPr/>
        </p:nvSpPr>
        <p:spPr>
          <a:xfrm>
            <a:off x="685977" y="4598480"/>
            <a:ext cx="720000" cy="720000"/>
          </a:xfrm>
          <a:prstGeom prst="ellipse">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latin typeface="微軟正黑體" panose="020B0604030504040204" pitchFamily="34" charset="-120"/>
                <a:ea typeface="微軟正黑體" panose="020B0604030504040204" pitchFamily="34" charset="-120"/>
              </a:rPr>
              <a:t>解</a:t>
            </a:r>
          </a:p>
        </p:txBody>
      </p:sp>
      <p:pic>
        <p:nvPicPr>
          <p:cNvPr id="7" name="圖片 6"/>
          <p:cNvPicPr>
            <a:picLocks noChangeAspect="1"/>
          </p:cNvPicPr>
          <p:nvPr/>
        </p:nvPicPr>
        <p:blipFill>
          <a:blip r:embed="rId2"/>
          <a:stretch>
            <a:fillRect/>
          </a:stretch>
        </p:blipFill>
        <p:spPr>
          <a:xfrm>
            <a:off x="5664200" y="274340"/>
            <a:ext cx="5892800" cy="4972050"/>
          </a:xfrm>
          <a:prstGeom prst="rect">
            <a:avLst/>
          </a:prstGeom>
        </p:spPr>
      </p:pic>
    </p:spTree>
    <p:extLst>
      <p:ext uri="{BB962C8B-B14F-4D97-AF65-F5344CB8AC3E}">
        <p14:creationId xmlns:p14="http://schemas.microsoft.com/office/powerpoint/2010/main" val="2883964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xmlns="" id="{8CD42F79-75B3-40AC-BC55-CE3111CF5ADB}"/>
              </a:ext>
            </a:extLst>
          </p:cNvPr>
          <p:cNvSpPr>
            <a:spLocks noGrp="1"/>
          </p:cNvSpPr>
          <p:nvPr>
            <p:ph type="body" sz="quarter" idx="10"/>
          </p:nvPr>
        </p:nvSpPr>
        <p:spPr>
          <a:prstGeom prst="rect">
            <a:avLst/>
          </a:prstGeom>
        </p:spPr>
        <p:txBody>
          <a:bodyPr/>
          <a:lstStyle/>
          <a:p>
            <a:r>
              <a:rPr lang="en-US" altLang="zh-TW" dirty="0"/>
              <a:t>03</a:t>
            </a:r>
            <a:endParaRPr lang="zh-TW" altLang="en-US" dirty="0"/>
          </a:p>
        </p:txBody>
      </p:sp>
      <p:sp>
        <p:nvSpPr>
          <p:cNvPr id="14" name="內容版面配置區 13"/>
          <p:cNvSpPr>
            <a:spLocks noGrp="1"/>
          </p:cNvSpPr>
          <p:nvPr>
            <p:ph sz="quarter" idx="12"/>
          </p:nvPr>
        </p:nvSpPr>
        <p:spPr>
          <a:xfrm>
            <a:off x="1837506" y="2718205"/>
            <a:ext cx="9410400" cy="1239838"/>
          </a:xfrm>
        </p:spPr>
        <p:txBody>
          <a:bodyPr/>
          <a:lstStyle/>
          <a:p>
            <a:pPr lvl="0"/>
            <a:r>
              <a:rPr lang="en-US" altLang="zh-TW" dirty="0">
                <a:solidFill>
                  <a:srgbClr val="FF0000"/>
                </a:solidFill>
                <a:latin typeface="DFHeiStd-W3" panose="020B0300000000000000" pitchFamily="34" charset="-120"/>
                <a:ea typeface="DFHeiStd-W3" panose="020B0300000000000000" pitchFamily="34" charset="-120"/>
              </a:rPr>
              <a:t>It is possible to speculate what elements the stars have, and even to calculate the proportion of elements</a:t>
            </a:r>
            <a:r>
              <a:rPr lang="en-US" altLang="zh-TW" dirty="0" smtClean="0">
                <a:solidFill>
                  <a:srgbClr val="FF0000"/>
                </a:solidFill>
                <a:latin typeface="DFHeiStd-W3" panose="020B0300000000000000" pitchFamily="34" charset="-120"/>
                <a:ea typeface="DFHeiStd-W3" panose="020B0300000000000000" pitchFamily="34" charset="-120"/>
              </a:rPr>
              <a:t>.</a:t>
            </a:r>
            <a:endParaRPr lang="en-US" altLang="zh-TW" dirty="0">
              <a:solidFill>
                <a:srgbClr val="FF0000"/>
              </a:solidFill>
              <a:latin typeface="DFHeiStd-W3" panose="020B0300000000000000" pitchFamily="34" charset="-120"/>
              <a:ea typeface="DFHeiStd-W3" panose="020B0300000000000000" pitchFamily="34" charset="-120"/>
            </a:endParaRPr>
          </a:p>
        </p:txBody>
      </p:sp>
      <p:sp>
        <p:nvSpPr>
          <p:cNvPr id="15" name="內容版面配置區 14"/>
          <p:cNvSpPr>
            <a:spLocks noGrp="1"/>
          </p:cNvSpPr>
          <p:nvPr>
            <p:ph sz="quarter" idx="13"/>
          </p:nvPr>
        </p:nvSpPr>
        <p:spPr/>
        <p:txBody>
          <a:bodyPr/>
          <a:lstStyle/>
          <a:p>
            <a:pPr lvl="0"/>
            <a:r>
              <a:rPr lang="en-US" altLang="zh-TW" dirty="0">
                <a:solidFill>
                  <a:prstClr val="black"/>
                </a:solidFill>
                <a:latin typeface="DFHeiStd-W3" panose="020B0300000000000000" pitchFamily="34" charset="-120"/>
                <a:ea typeface="DFHeiStd-W3" panose="020B0300000000000000" pitchFamily="34" charset="-120"/>
              </a:rPr>
              <a:t>Each atom absorbs only a certain wavelength of light, and the amount of light absorbed by these wavelengths depends on the number of atoms. So if we look at the spectrum of a star, what information can we get?</a:t>
            </a:r>
          </a:p>
          <a:p>
            <a:endParaRPr lang="zh-TW" altLang="en-US" dirty="0"/>
          </a:p>
        </p:txBody>
      </p:sp>
      <p:sp>
        <p:nvSpPr>
          <p:cNvPr id="7" name="橢圓 6">
            <a:extLst>
              <a:ext uri="{FF2B5EF4-FFF2-40B4-BE49-F238E27FC236}">
                <a16:creationId xmlns="" xmlns:a16="http://schemas.microsoft.com/office/drawing/2014/main" id="{73E5FDBD-6253-4B80-B2F9-442BD52B6923}"/>
              </a:ext>
            </a:extLst>
          </p:cNvPr>
          <p:cNvSpPr/>
          <p:nvPr/>
        </p:nvSpPr>
        <p:spPr>
          <a:xfrm>
            <a:off x="685977" y="1995974"/>
            <a:ext cx="720000" cy="720000"/>
          </a:xfrm>
          <a:prstGeom prst="ellipse">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latin typeface="微軟正黑體" panose="020B0604030504040204" pitchFamily="34" charset="-120"/>
                <a:ea typeface="微軟正黑體" panose="020B0604030504040204" pitchFamily="34" charset="-120"/>
              </a:rPr>
              <a:t>解</a:t>
            </a:r>
          </a:p>
        </p:txBody>
      </p:sp>
      <p:pic>
        <p:nvPicPr>
          <p:cNvPr id="3" name="CH5Q3.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400800" y="1513114"/>
            <a:ext cx="609600" cy="609600"/>
          </a:xfrm>
          <a:prstGeom prst="rect">
            <a:avLst/>
          </a:prstGeom>
        </p:spPr>
      </p:pic>
      <p:pic>
        <p:nvPicPr>
          <p:cNvPr id="4" name="CH5A3.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8650514" y="3124200"/>
            <a:ext cx="609600" cy="609600"/>
          </a:xfrm>
          <a:prstGeom prst="rect">
            <a:avLst/>
          </a:prstGeom>
        </p:spPr>
      </p:pic>
    </p:spTree>
    <p:extLst>
      <p:ext uri="{BB962C8B-B14F-4D97-AF65-F5344CB8AC3E}">
        <p14:creationId xmlns:p14="http://schemas.microsoft.com/office/powerpoint/2010/main" val="3041713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1744" fill="hold"/>
                                        <p:tgtEl>
                                          <p:spTgt spid="3"/>
                                        </p:tgtEl>
                                      </p:cBhvr>
                                    </p:cmd>
                                  </p:childTnLst>
                                </p:cTn>
                              </p:par>
                            </p:childTnLst>
                          </p:cTn>
                        </p:par>
                      </p:childTnLst>
                    </p:cTn>
                  </p:par>
                </p:childTnLst>
              </p:cTn>
              <p:nextCondLst>
                <p:cond evt="onClick" delay="0">
                  <p:tgtEl>
                    <p:spTgt spid="3"/>
                  </p:tgtEl>
                </p:cond>
              </p:nextCondLst>
            </p:seq>
            <p:audio>
              <p:cMediaNode vol="80000">
                <p:cTn id="12" fill="hold" display="0">
                  <p:stCondLst>
                    <p:cond delay="indefinite"/>
                  </p:stCondLst>
                  <p:endCondLst>
                    <p:cond evt="onStopAudio" delay="0">
                      <p:tgtEl>
                        <p:sldTgt/>
                      </p:tgtEl>
                    </p:cond>
                  </p:endCondLst>
                </p:cTn>
                <p:tgtEl>
                  <p:spTgt spid="3"/>
                </p:tgtEl>
              </p:cMediaNode>
            </p:audio>
            <p:seq concurrent="1" nextAc="seek">
              <p:cTn id="13" restart="whenNotActive" fill="hold" evtFilter="cancelBubble" nodeType="interactiveSeq">
                <p:stCondLst>
                  <p:cond evt="onClick" delay="0">
                    <p:tgtEl>
                      <p:spTgt spid="4"/>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6020" fill="hold"/>
                                        <p:tgtEl>
                                          <p:spTgt spid="4"/>
                                        </p:tgtEl>
                                      </p:cBhvr>
                                    </p:cmd>
                                  </p:childTnLst>
                                </p:cTn>
                              </p:par>
                            </p:childTnLst>
                          </p:cTn>
                        </p:par>
                      </p:childTnLst>
                    </p:cTn>
                  </p:par>
                </p:childTnLst>
              </p:cTn>
              <p:nextCondLst>
                <p:cond evt="onClick" delay="0">
                  <p:tgtEl>
                    <p:spTgt spid="4"/>
                  </p:tgtEl>
                </p:cond>
              </p:nextCondLst>
            </p:seq>
            <p:audio>
              <p:cMediaNode vol="80000">
                <p:cTn id="18" fill="hold" display="0">
                  <p:stCondLst>
                    <p:cond delay="indefinite"/>
                  </p:stCondLst>
                  <p:endCondLst>
                    <p:cond evt="onStopAudio" delay="0">
                      <p:tgtEl>
                        <p:sldTgt/>
                      </p:tgtEl>
                    </p:cond>
                  </p:endCondLst>
                </p:cTn>
                <p:tgtEl>
                  <p:spTgt spid="4"/>
                </p:tgtEl>
              </p:cMediaNode>
            </p:audio>
          </p:childTnLst>
        </p:cTn>
      </p:par>
    </p:tnLst>
    <p:bldLst>
      <p:bldP spid="7" grpId="0" animBg="1"/>
    </p:bld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571</TotalTime>
  <Words>840</Words>
  <Application>Microsoft Office PowerPoint</Application>
  <PresentationFormat>自訂</PresentationFormat>
  <Paragraphs>56</Paragraphs>
  <Slides>14</Slides>
  <Notes>0</Notes>
  <HiddenSlides>0</HiddenSlides>
  <MMClips>10</MMClips>
  <ScaleCrop>false</ScaleCrop>
  <HeadingPairs>
    <vt:vector size="4" baseType="variant">
      <vt:variant>
        <vt:lpstr>佈景主題</vt:lpstr>
      </vt:variant>
      <vt:variant>
        <vt:i4>1</vt:i4>
      </vt:variant>
      <vt:variant>
        <vt:lpstr>投影片標題</vt:lpstr>
      </vt:variant>
      <vt:variant>
        <vt:i4>14</vt:i4>
      </vt:variant>
    </vt:vector>
  </HeadingPairs>
  <TitlesOfParts>
    <vt:vector size="15" baseType="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聖元 曾</dc:creator>
  <cp:lastModifiedBy>子潔</cp:lastModifiedBy>
  <cp:revision>49</cp:revision>
  <dcterms:created xsi:type="dcterms:W3CDTF">2021-10-28T07:26:45Z</dcterms:created>
  <dcterms:modified xsi:type="dcterms:W3CDTF">2023-04-20T08:58:25Z</dcterms:modified>
</cp:coreProperties>
</file>