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74" r:id="rId2"/>
    <p:sldId id="279" r:id="rId3"/>
    <p:sldId id="258" r:id="rId4"/>
    <p:sldId id="259" r:id="rId5"/>
    <p:sldId id="275" r:id="rId6"/>
    <p:sldId id="260" r:id="rId7"/>
    <p:sldId id="276" r:id="rId8"/>
    <p:sldId id="269" r:id="rId9"/>
    <p:sldId id="287" r:id="rId10"/>
    <p:sldId id="27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D2D"/>
    <a:srgbClr val="222B34"/>
    <a:srgbClr val="F4F3EC"/>
    <a:srgbClr val="E5E2D1"/>
    <a:srgbClr val="C1B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80" autoAdjust="0"/>
  </p:normalViewPr>
  <p:slideViewPr>
    <p:cSldViewPr snapToGrid="0">
      <p:cViewPr varScale="1">
        <p:scale>
          <a:sx n="139" d="100"/>
          <a:sy n="139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6d40ce7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6d40ce7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7e598c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7e598c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dc4beeb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dc4beeb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7eeb6b32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7eeb6b32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7eeb6b32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7eeb6b32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48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4603471b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4603471b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3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g"/><Relationship Id="rId7" Type="http://schemas.openxmlformats.org/officeDocument/2006/relationships/hyperlink" Target="&#24433;&#29255;/03-08%20merry%20christmas%20mr%20lawrence%20(1983)%20-%20the%20forbidden%20kiss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03-01%20&#40657;&#28580;&#26126;&#21313;&#22823;&#32147;&#20856;&#20840;&#26032;&#25976;&#20301;&#20462;&#24489;%20&#12298;&#32645;&#29983;&#38272;&#31687;&#12299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03-02%20Godzilla,%20Ishiro%20Honda,%201954%20-%20Tanks%20Attack%20Godzilla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03-31%20&#26806;&#28006;&#30001;&#35352;&#65306;&#24478;&#26222;&#36890;&#19978;&#29677;&#26063;&#34555;&#35722;&#28858;&#30693;&#21517;&#20316;&#26354;&#23478;&#65372;&#37027;&#20123;&#38899;&#27138;&#20154;&#30340;&#25925;&#20107;%20EP12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5701DF1C-7CA8-4281-A83F-63929A859F4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96D8C9-4052-42E4-8B01-177B86257120}"/>
              </a:ext>
            </a:extLst>
          </p:cNvPr>
          <p:cNvSpPr/>
          <p:nvPr/>
        </p:nvSpPr>
        <p:spPr>
          <a:xfrm>
            <a:off x="300257" y="286859"/>
            <a:ext cx="5235880" cy="4719811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8CA67E6-2B5A-4FD6-AC05-FE4840B11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6"/>
          <a:stretch/>
        </p:blipFill>
        <p:spPr>
          <a:xfrm>
            <a:off x="0" y="404269"/>
            <a:ext cx="5077943" cy="43349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B1C0EF8-C671-40E2-BEDC-AA89EED90F47}"/>
              </a:ext>
            </a:extLst>
          </p:cNvPr>
          <p:cNvSpPr/>
          <p:nvPr/>
        </p:nvSpPr>
        <p:spPr>
          <a:xfrm>
            <a:off x="5760330" y="3150702"/>
            <a:ext cx="3757443" cy="1259797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5D4F733-E590-427C-8603-5AB256FC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847" y="315555"/>
            <a:ext cx="3523938" cy="1259796"/>
          </a:xfrm>
          <a:noFill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222B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電影配樂與</a:t>
            </a:r>
            <a:br>
              <a:rPr lang="en-US" altLang="zh-TW" b="1" dirty="0">
                <a:solidFill>
                  <a:srgbClr val="222B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222B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它們的產地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550E2EE-E4A1-44E3-AFFA-31E377FB1152}"/>
              </a:ext>
            </a:extLst>
          </p:cNvPr>
          <p:cNvSpPr txBox="1">
            <a:spLocks/>
          </p:cNvSpPr>
          <p:nvPr/>
        </p:nvSpPr>
        <p:spPr>
          <a:xfrm>
            <a:off x="5993835" y="3184561"/>
            <a:ext cx="3007441" cy="106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zh-TW" altLang="en-US" sz="6600" b="1" dirty="0">
                <a:solidFill>
                  <a:schemeClr val="bg1"/>
                </a:solidFill>
                <a:latin typeface="華康儷金黑" panose="020B0809000000000000" pitchFamily="49" charset="-120"/>
                <a:ea typeface="全真特黑體" panose="02010609000101010101" pitchFamily="49" charset="-120"/>
              </a:rPr>
              <a:t>日本篇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734109A-AB95-42BD-91D6-4FD9AC39DAB4}"/>
              </a:ext>
            </a:extLst>
          </p:cNvPr>
          <p:cNvSpPr/>
          <p:nvPr/>
        </p:nvSpPr>
        <p:spPr>
          <a:xfrm>
            <a:off x="112096" y="100208"/>
            <a:ext cx="5231701" cy="4768959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87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A081BD86-C9B3-49C1-8B32-3F8FE481DE48}"/>
              </a:ext>
            </a:extLst>
          </p:cNvPr>
          <p:cNvSpPr/>
          <p:nvPr/>
        </p:nvSpPr>
        <p:spPr>
          <a:xfrm>
            <a:off x="539809" y="257337"/>
            <a:ext cx="5224804" cy="546432"/>
          </a:xfrm>
          <a:prstGeom prst="roundRect">
            <a:avLst>
              <a:gd name="adj" fmla="val 50000"/>
            </a:avLst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9A80A5-3B91-43E8-82E1-FAE7EB8BAC03}"/>
              </a:ext>
            </a:extLst>
          </p:cNvPr>
          <p:cNvSpPr txBox="1"/>
          <p:nvPr/>
        </p:nvSpPr>
        <p:spPr>
          <a:xfrm>
            <a:off x="2407729" y="288555"/>
            <a:ext cx="3363238" cy="54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重要電影音樂作品：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7C53E7-73AE-4FF5-A3E2-DB3CF35D4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60" y="1130234"/>
            <a:ext cx="2166805" cy="306307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54FC6B8-650D-4037-A7C3-A9050DE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25" y="1109422"/>
            <a:ext cx="2039404" cy="30630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9D4FC88-A0B0-4C71-BDB0-9EBD27418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289" y="1109422"/>
            <a:ext cx="2173996" cy="3063074"/>
          </a:xfrm>
          <a:prstGeom prst="rect">
            <a:avLst/>
          </a:prstGeom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6">
            <a:alphaModFix/>
          </a:blip>
          <a:srcRect l="6029" r="5975"/>
          <a:stretch/>
        </p:blipFill>
        <p:spPr>
          <a:xfrm>
            <a:off x="130235" y="100092"/>
            <a:ext cx="2277494" cy="3455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46B80D34-89C1-4F46-BF43-C8224F346B49}"/>
              </a:ext>
            </a:extLst>
          </p:cNvPr>
          <p:cNvGrpSpPr/>
          <p:nvPr/>
        </p:nvGrpSpPr>
        <p:grpSpPr>
          <a:xfrm>
            <a:off x="2064784" y="4225259"/>
            <a:ext cx="2825596" cy="744802"/>
            <a:chOff x="3072222" y="4165791"/>
            <a:chExt cx="2825596" cy="744802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393973F4-4E26-46D0-B1BE-AA4426C6D187}"/>
                </a:ext>
              </a:extLst>
            </p:cNvPr>
            <p:cNvSpPr/>
            <p:nvPr/>
          </p:nvSpPr>
          <p:spPr>
            <a:xfrm>
              <a:off x="3301941" y="4209629"/>
              <a:ext cx="2277494" cy="698394"/>
            </a:xfrm>
            <a:prstGeom prst="roundRect">
              <a:avLst/>
            </a:prstGeom>
            <a:solidFill>
              <a:srgbClr val="D7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Picture 8">
              <a:hlinkClick r:id="rId7" action="ppaction://hlinkfile"/>
              <a:extLst>
                <a:ext uri="{FF2B5EF4-FFF2-40B4-BE49-F238E27FC236}">
                  <a16:creationId xmlns:a16="http://schemas.microsoft.com/office/drawing/2014/main" id="{0D7DC5C9-63DF-406D-B655-BD8D51C6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222" y="4165791"/>
              <a:ext cx="722121" cy="72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26">
              <a:extLst>
                <a:ext uri="{FF2B5EF4-FFF2-40B4-BE49-F238E27FC236}">
                  <a16:creationId xmlns:a16="http://schemas.microsoft.com/office/drawing/2014/main" id="{2D91E49B-7423-47D8-813A-A0D937AA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677" y="4264262"/>
              <a:ext cx="2518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kumimoji="0"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劇場版 </a:t>
              </a:r>
              <a:endParaRPr kumimoji="0"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kumimoji="0"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魔法少女小圓</a:t>
              </a:r>
              <a:r>
                <a:rPr kumimoji="0"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3EA9059-B3A3-4EEF-84FE-533D1967B25E}"/>
              </a:ext>
            </a:extLst>
          </p:cNvPr>
          <p:cNvGrpSpPr/>
          <p:nvPr/>
        </p:nvGrpSpPr>
        <p:grpSpPr>
          <a:xfrm>
            <a:off x="4934887" y="4237039"/>
            <a:ext cx="1630879" cy="721243"/>
            <a:chOff x="3072222" y="4165791"/>
            <a:chExt cx="1630879" cy="721243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58207AD1-884D-4979-AFE2-2E33A3671D16}"/>
                </a:ext>
              </a:extLst>
            </p:cNvPr>
            <p:cNvSpPr/>
            <p:nvPr/>
          </p:nvSpPr>
          <p:spPr>
            <a:xfrm>
              <a:off x="3301940" y="4209629"/>
              <a:ext cx="1232295" cy="469901"/>
            </a:xfrm>
            <a:prstGeom prst="roundRect">
              <a:avLst/>
            </a:prstGeom>
            <a:solidFill>
              <a:srgbClr val="D7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9" name="Picture 8">
              <a:hlinkClick r:id="rId7" action="ppaction://hlinkfile"/>
              <a:extLst>
                <a:ext uri="{FF2B5EF4-FFF2-40B4-BE49-F238E27FC236}">
                  <a16:creationId xmlns:a16="http://schemas.microsoft.com/office/drawing/2014/main" id="{92264007-E1E4-4DCC-A486-63F2F1BD6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222" y="4165791"/>
              <a:ext cx="722121" cy="72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26">
              <a:extLst>
                <a:ext uri="{FF2B5EF4-FFF2-40B4-BE49-F238E27FC236}">
                  <a16:creationId xmlns:a16="http://schemas.microsoft.com/office/drawing/2014/main" id="{D4FDC240-0CCF-44B3-BC6A-97EBBD86D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66" y="4270154"/>
              <a:ext cx="1160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kumimoji="0"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爵跡</a:t>
              </a:r>
              <a:r>
                <a:rPr kumimoji="0"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8C64BD2-5EEC-4CBA-94E7-AE9C0AA37195}"/>
              </a:ext>
            </a:extLst>
          </p:cNvPr>
          <p:cNvGrpSpPr/>
          <p:nvPr/>
        </p:nvGrpSpPr>
        <p:grpSpPr>
          <a:xfrm>
            <a:off x="6686511" y="4222313"/>
            <a:ext cx="2488515" cy="750694"/>
            <a:chOff x="3072222" y="4165791"/>
            <a:chExt cx="2488515" cy="750694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0702E477-F858-424C-BE7E-933175C3BAE8}"/>
                </a:ext>
              </a:extLst>
            </p:cNvPr>
            <p:cNvSpPr/>
            <p:nvPr/>
          </p:nvSpPr>
          <p:spPr>
            <a:xfrm>
              <a:off x="3301940" y="4209629"/>
              <a:ext cx="2173996" cy="706856"/>
            </a:xfrm>
            <a:prstGeom prst="roundRect">
              <a:avLst/>
            </a:prstGeom>
            <a:solidFill>
              <a:srgbClr val="D7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Picture 8">
              <a:hlinkClick r:id="rId7" action="ppaction://hlinkfile"/>
              <a:extLst>
                <a:ext uri="{FF2B5EF4-FFF2-40B4-BE49-F238E27FC236}">
                  <a16:creationId xmlns:a16="http://schemas.microsoft.com/office/drawing/2014/main" id="{406920C5-035D-4FC6-9525-21A86E7D0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222" y="4165791"/>
              <a:ext cx="722121" cy="72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6">
              <a:extLst>
                <a:ext uri="{FF2B5EF4-FFF2-40B4-BE49-F238E27FC236}">
                  <a16:creationId xmlns:a16="http://schemas.microsoft.com/office/drawing/2014/main" id="{E110B6D4-737E-4759-95F9-54C43DAA3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163" y="4233100"/>
              <a:ext cx="20475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kumimoji="0"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鬼滅之刃劇場版</a:t>
              </a:r>
              <a:endParaRPr kumimoji="0"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kumimoji="0"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無限列車篇</a:t>
              </a:r>
              <a:r>
                <a:rPr kumimoji="0"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1E528A-E42A-433E-A472-B2C37B58984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E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1CCFB2-DD55-4375-A43B-438B2A193559}"/>
              </a:ext>
            </a:extLst>
          </p:cNvPr>
          <p:cNvSpPr/>
          <p:nvPr/>
        </p:nvSpPr>
        <p:spPr>
          <a:xfrm>
            <a:off x="1740750" y="1147813"/>
            <a:ext cx="5235880" cy="2847874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204E2A-D0B3-4678-8216-7D8019324EEE}"/>
              </a:ext>
            </a:extLst>
          </p:cNvPr>
          <p:cNvSpPr/>
          <p:nvPr/>
        </p:nvSpPr>
        <p:spPr>
          <a:xfrm>
            <a:off x="1552589" y="980655"/>
            <a:ext cx="5231701" cy="2877529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EE3A978C-7383-4FE9-AF75-B17451F1DCF9}"/>
              </a:ext>
            </a:extLst>
          </p:cNvPr>
          <p:cNvSpPr txBox="1">
            <a:spLocks/>
          </p:cNvSpPr>
          <p:nvPr/>
        </p:nvSpPr>
        <p:spPr>
          <a:xfrm>
            <a:off x="2304943" y="1449451"/>
            <a:ext cx="4070956" cy="169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zh-TW" altLang="en-US" sz="6600" dirty="0">
                <a:solidFill>
                  <a:schemeClr val="bg1"/>
                </a:solidFill>
                <a:ea typeface="全真特黑體" panose="02010609000101010101" pitchFamily="49" charset="-120"/>
              </a:rPr>
              <a:t>日本電影配樂發展</a:t>
            </a:r>
          </a:p>
        </p:txBody>
      </p:sp>
    </p:spTree>
    <p:extLst>
      <p:ext uri="{BB962C8B-B14F-4D97-AF65-F5344CB8AC3E}">
        <p14:creationId xmlns:p14="http://schemas.microsoft.com/office/powerpoint/2010/main" val="174830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0" y="814175"/>
            <a:ext cx="8520600" cy="30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1745587"/>
            <a:ext cx="4844467" cy="165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1924年，日本交響樂團的創始人山田耕筰為《靈樂堂》電影創作配樂，自此之後，日本電影開始有了配樂。</a:t>
            </a:r>
            <a:endParaRPr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50D183-9342-4DBB-B171-A674686FBE7A}"/>
              </a:ext>
            </a:extLst>
          </p:cNvPr>
          <p:cNvSpPr/>
          <p:nvPr/>
        </p:nvSpPr>
        <p:spPr>
          <a:xfrm>
            <a:off x="5724027" y="0"/>
            <a:ext cx="3419973" cy="5143500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EB5B76-E3EC-4979-B3A8-808E7A852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09" y="263047"/>
            <a:ext cx="3308891" cy="45497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2D07249-15EF-474A-ABCD-222CC03D94EE}"/>
              </a:ext>
            </a:extLst>
          </p:cNvPr>
          <p:cNvSpPr/>
          <p:nvPr/>
        </p:nvSpPr>
        <p:spPr>
          <a:xfrm>
            <a:off x="5467867" y="863030"/>
            <a:ext cx="3419973" cy="4054952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0" y="814175"/>
            <a:ext cx="8520600" cy="30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311700" y="470150"/>
            <a:ext cx="8520600" cy="4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zh-TW" altLang="en-US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無聲電影時期的日本配樂一直處於摸索的階段，</a:t>
            </a:r>
            <a:r>
              <a:rPr lang="en-US" altLang="zh-TW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1930</a:t>
            </a:r>
            <a:r>
              <a:rPr lang="zh-TW" altLang="en-US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年，作曲家松平信博提出，要探詢日本化的電影音樂，將日本音樂的元素融入到配樂中，創造屬於自己的新音樂。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於是一場關乎創造「新音樂」的實踐，就這樣展開了。此一時期，伊福部昭、</a:t>
            </a:r>
            <a:r>
              <a:rPr 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早坂文雄</a:t>
            </a:r>
            <a:r>
              <a:rPr lang="zh-TW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等作曲家等作曲家，對日本電影配樂的的發展起了重要作用。</a:t>
            </a:r>
            <a:endParaRPr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4DF78D7-51DC-4F64-9810-F9CE18657BD8}"/>
              </a:ext>
            </a:extLst>
          </p:cNvPr>
          <p:cNvGrpSpPr/>
          <p:nvPr/>
        </p:nvGrpSpPr>
        <p:grpSpPr>
          <a:xfrm>
            <a:off x="2804500" y="4066871"/>
            <a:ext cx="6072297" cy="993668"/>
            <a:chOff x="2804500" y="4066871"/>
            <a:chExt cx="6072297" cy="993668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86947120-15CB-4A3E-A910-9BB2290AEBBC}"/>
                </a:ext>
              </a:extLst>
            </p:cNvPr>
            <p:cNvSpPr/>
            <p:nvPr/>
          </p:nvSpPr>
          <p:spPr>
            <a:xfrm>
              <a:off x="3301939" y="4209629"/>
              <a:ext cx="5530361" cy="601249"/>
            </a:xfrm>
            <a:prstGeom prst="roundRect">
              <a:avLst/>
            </a:prstGeom>
            <a:solidFill>
              <a:srgbClr val="D7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Picture 8">
              <a:hlinkClick r:id="rId3" action="ppaction://hlinkfile"/>
              <a:extLst>
                <a:ext uri="{FF2B5EF4-FFF2-40B4-BE49-F238E27FC236}">
                  <a16:creationId xmlns:a16="http://schemas.microsoft.com/office/drawing/2014/main" id="{1A1681B7-2512-4C41-9BC6-92A8995C6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500" y="4066871"/>
              <a:ext cx="994878" cy="99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26">
              <a:extLst>
                <a:ext uri="{FF2B5EF4-FFF2-40B4-BE49-F238E27FC236}">
                  <a16:creationId xmlns:a16="http://schemas.microsoft.com/office/drawing/2014/main" id="{6E8F55D5-A378-4A67-AF22-0B0D727E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882" y="4310198"/>
              <a:ext cx="51219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黑澤明十大經典全新數位修復 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羅生門篇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F27E74C-647E-472C-A84A-026A2BC48381}"/>
              </a:ext>
            </a:extLst>
          </p:cNvPr>
          <p:cNvSpPr/>
          <p:nvPr/>
        </p:nvSpPr>
        <p:spPr>
          <a:xfrm>
            <a:off x="613145" y="1147813"/>
            <a:ext cx="8192651" cy="2847874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80A345-9761-4644-AADE-B52F633E8549}"/>
              </a:ext>
            </a:extLst>
          </p:cNvPr>
          <p:cNvSpPr/>
          <p:nvPr/>
        </p:nvSpPr>
        <p:spPr>
          <a:xfrm>
            <a:off x="425885" y="980655"/>
            <a:ext cx="8186112" cy="2877529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6081703-FF09-4B4D-AB1F-2A0821F73342}"/>
              </a:ext>
            </a:extLst>
          </p:cNvPr>
          <p:cNvSpPr txBox="1"/>
          <p:nvPr/>
        </p:nvSpPr>
        <p:spPr>
          <a:xfrm>
            <a:off x="976137" y="1663809"/>
            <a:ext cx="71917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　配樂的探索與發展一直持續到二戰以前，二戰的爆發使得日本電影、音樂等文化停滯不前，日本的作曲家們也失去了發揮自己才能的平台，如同進入發展的「冰河期」。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7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311700" y="814175"/>
            <a:ext cx="8520600" cy="30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699" y="470150"/>
            <a:ext cx="8293682" cy="1959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電影發展的復甦，直到1952年，日本結束了戰後七年的「文化審核監管期」，藝術家終於迎來自由創作時代。蟄伏許久的日本電影人紛紛重返舞台，國際電影節紛紛出現了黑澤明、溝口健二等日本導演的身影。</a:t>
            </a:r>
            <a:endParaRPr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5706A5-DC3C-4521-A507-9B2EC19C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35" y="2310943"/>
            <a:ext cx="3339645" cy="22264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5BAF7B7-58E2-49CB-A276-6A87CED46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76" y="2310943"/>
            <a:ext cx="3311189" cy="22264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696887F-76E3-47CD-B809-F9EA81D20EF9}"/>
              </a:ext>
            </a:extLst>
          </p:cNvPr>
          <p:cNvSpPr/>
          <p:nvPr/>
        </p:nvSpPr>
        <p:spPr>
          <a:xfrm>
            <a:off x="4586709" y="4537372"/>
            <a:ext cx="4259575" cy="606127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FC1685-BC84-405D-970B-F0E1747AFA9E}"/>
              </a:ext>
            </a:extLst>
          </p:cNvPr>
          <p:cNvSpPr/>
          <p:nvPr/>
        </p:nvSpPr>
        <p:spPr>
          <a:xfrm>
            <a:off x="127166" y="4537372"/>
            <a:ext cx="4259575" cy="606127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5CBBCB-ACD2-4E6E-983A-961DF448418E}"/>
              </a:ext>
            </a:extLst>
          </p:cNvPr>
          <p:cNvSpPr/>
          <p:nvPr/>
        </p:nvSpPr>
        <p:spPr>
          <a:xfrm>
            <a:off x="369517" y="2430049"/>
            <a:ext cx="3921192" cy="2617940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7C3C1C-D98F-4865-9C69-0DE14F4E5869}"/>
              </a:ext>
            </a:extLst>
          </p:cNvPr>
          <p:cNvSpPr/>
          <p:nvPr/>
        </p:nvSpPr>
        <p:spPr>
          <a:xfrm>
            <a:off x="4757261" y="2430049"/>
            <a:ext cx="3921192" cy="2617940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00C5002-F1A3-427B-AB05-5B02628582A6}"/>
              </a:ext>
            </a:extLst>
          </p:cNvPr>
          <p:cNvSpPr txBox="1"/>
          <p:nvPr/>
        </p:nvSpPr>
        <p:spPr>
          <a:xfrm>
            <a:off x="1671036" y="4524769"/>
            <a:ext cx="1350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黑澤明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DA768D2-EE94-4AEC-B7F8-45A75D873F0B}"/>
              </a:ext>
            </a:extLst>
          </p:cNvPr>
          <p:cNvSpPr txBox="1"/>
          <p:nvPr/>
        </p:nvSpPr>
        <p:spPr>
          <a:xfrm>
            <a:off x="5824603" y="4500859"/>
            <a:ext cx="1648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溝口健二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5A103488-2E93-487C-9544-A232F7173D5D}"/>
              </a:ext>
            </a:extLst>
          </p:cNvPr>
          <p:cNvSpPr txBox="1"/>
          <p:nvPr/>
        </p:nvSpPr>
        <p:spPr>
          <a:xfrm>
            <a:off x="259132" y="1220883"/>
            <a:ext cx="431286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東映、東寶、松竹等電影公司，為這個時期的重要推手。自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D73D2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1954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73D2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年電影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D73D2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《</a:t>
            </a:r>
            <a:r>
              <a:rPr kumimoji="0" lang="zh-TW" altLang="en-US" sz="2600" b="0" i="0" strike="noStrike" kern="0" cap="none" spc="0" normalizeH="0" baseline="0" noProof="0" dirty="0">
                <a:ln>
                  <a:noFill/>
                </a:ln>
                <a:solidFill>
                  <a:srgbClr val="D73D2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哥吉拉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D73D2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》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獲得巨大成功以來，觀影人數、票房、國際獲獎俱多，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73D2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日本「第二次電影黃金時代」已然到來。</a:t>
            </a:r>
            <a:endParaRPr lang="zh-TW" altLang="en-US" sz="2600" dirty="0">
              <a:solidFill>
                <a:srgbClr val="D73D2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CB076C-3B82-4CB6-B5D8-640F44BD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132" y="472655"/>
            <a:ext cx="4198189" cy="4198189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4E070E92-9796-4809-9054-D5554E688EB8}"/>
              </a:ext>
            </a:extLst>
          </p:cNvPr>
          <p:cNvGrpSpPr/>
          <p:nvPr/>
        </p:nvGrpSpPr>
        <p:grpSpPr>
          <a:xfrm>
            <a:off x="3071703" y="4174010"/>
            <a:ext cx="6094741" cy="993668"/>
            <a:chOff x="2804500" y="4066871"/>
            <a:chExt cx="6094741" cy="993668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6A489275-BEDC-4EDF-B6AE-457D6D7782DA}"/>
                </a:ext>
              </a:extLst>
            </p:cNvPr>
            <p:cNvSpPr/>
            <p:nvPr/>
          </p:nvSpPr>
          <p:spPr>
            <a:xfrm>
              <a:off x="3301939" y="4209629"/>
              <a:ext cx="5530361" cy="601249"/>
            </a:xfrm>
            <a:prstGeom prst="roundRect">
              <a:avLst/>
            </a:prstGeom>
            <a:solidFill>
              <a:srgbClr val="D7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Picture 8">
              <a:hlinkClick r:id="rId3" action="ppaction://hlinkfile"/>
              <a:extLst>
                <a:ext uri="{FF2B5EF4-FFF2-40B4-BE49-F238E27FC236}">
                  <a16:creationId xmlns:a16="http://schemas.microsoft.com/office/drawing/2014/main" id="{72588DF1-852B-4A03-8D14-12A76455A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500" y="4066871"/>
              <a:ext cx="994878" cy="99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26">
              <a:extLst>
                <a:ext uri="{FF2B5EF4-FFF2-40B4-BE49-F238E27FC236}">
                  <a16:creationId xmlns:a16="http://schemas.microsoft.com/office/drawing/2014/main" id="{8EF1798F-9DD8-4E15-A9A4-7393D0BC3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442" y="4310198"/>
              <a:ext cx="51667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1954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哥吉拉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》- Tanks Attack Godzilla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99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t="85" b="85"/>
          <a:stretch/>
        </p:blipFill>
        <p:spPr>
          <a:xfrm>
            <a:off x="0" y="1143843"/>
            <a:ext cx="2240477" cy="336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311700" y="814175"/>
            <a:ext cx="8520600" cy="30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4">
            <a:alphaModFix/>
          </a:blip>
          <a:srcRect l="3463" r="11648"/>
          <a:stretch/>
        </p:blipFill>
        <p:spPr>
          <a:xfrm>
            <a:off x="2297631" y="1140971"/>
            <a:ext cx="2244307" cy="336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5">
            <a:alphaModFix/>
          </a:blip>
          <a:srcRect l="5498" r="5498"/>
          <a:stretch/>
        </p:blipFill>
        <p:spPr>
          <a:xfrm>
            <a:off x="4599092" y="1140971"/>
            <a:ext cx="2244307" cy="336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6">
            <a:alphaModFix/>
          </a:blip>
          <a:srcRect l="16667" r="16667"/>
          <a:stretch/>
        </p:blipFill>
        <p:spPr>
          <a:xfrm>
            <a:off x="6900552" y="1140971"/>
            <a:ext cx="2244306" cy="336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9;p15">
            <a:extLst>
              <a:ext uri="{FF2B5EF4-FFF2-40B4-BE49-F238E27FC236}">
                <a16:creationId xmlns:a16="http://schemas.microsoft.com/office/drawing/2014/main" id="{ECA0EA4B-2CBC-4720-A933-969E6E5EF65B}"/>
              </a:ext>
            </a:extLst>
          </p:cNvPr>
          <p:cNvSpPr txBox="1">
            <a:spLocks/>
          </p:cNvSpPr>
          <p:nvPr/>
        </p:nvSpPr>
        <p:spPr>
          <a:xfrm>
            <a:off x="2291692" y="275924"/>
            <a:ext cx="4500492" cy="72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zh-TW" altLang="en-US" sz="3600" b="1" dirty="0">
                <a:solidFill>
                  <a:srgbClr val="D73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日本電影配樂家介紹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B36403-93C6-44E7-BDFC-CA3236FB71F6}"/>
              </a:ext>
            </a:extLst>
          </p:cNvPr>
          <p:cNvSpPr/>
          <p:nvPr/>
        </p:nvSpPr>
        <p:spPr>
          <a:xfrm>
            <a:off x="1653436" y="0"/>
            <a:ext cx="5411244" cy="257285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D7D6CE-AD35-4BA8-9D10-6856C951C535}"/>
              </a:ext>
            </a:extLst>
          </p:cNvPr>
          <p:cNvSpPr/>
          <p:nvPr/>
        </p:nvSpPr>
        <p:spPr>
          <a:xfrm>
            <a:off x="311700" y="125260"/>
            <a:ext cx="8631884" cy="4847573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3E2E75-94DC-4C9F-9190-69B4B4A084FF}"/>
              </a:ext>
            </a:extLst>
          </p:cNvPr>
          <p:cNvSpPr/>
          <p:nvPr/>
        </p:nvSpPr>
        <p:spPr>
          <a:xfrm>
            <a:off x="2617940" y="538619"/>
            <a:ext cx="5624186" cy="726510"/>
          </a:xfrm>
          <a:prstGeom prst="rect">
            <a:avLst/>
          </a:prstGeom>
          <a:solidFill>
            <a:srgbClr val="D73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Google Shape;146;p27">
            <a:extLst>
              <a:ext uri="{FF2B5EF4-FFF2-40B4-BE49-F238E27FC236}">
                <a16:creationId xmlns:a16="http://schemas.microsoft.com/office/drawing/2014/main" id="{1FFD4401-0326-4CBE-8840-6BF6ED560867}"/>
              </a:ext>
            </a:extLst>
          </p:cNvPr>
          <p:cNvSpPr txBox="1">
            <a:spLocks/>
          </p:cNvSpPr>
          <p:nvPr/>
        </p:nvSpPr>
        <p:spPr>
          <a:xfrm>
            <a:off x="3198205" y="638729"/>
            <a:ext cx="3340381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15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梶浦由記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1965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年－）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1"/>
          </p:nvPr>
        </p:nvSpPr>
        <p:spPr>
          <a:xfrm>
            <a:off x="3238791" y="1496793"/>
            <a:ext cx="5624186" cy="193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日本作曲家及編曲家，出生於日本東京都，現居於日本東京都西部。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梶浦現以製作動畫及遊戲配樂為主，她亦活躍於電視廣告界及電影界。其風格相當有辨識度，以調式特色的旋律轉折為特徵。</a:t>
            </a:r>
            <a:br>
              <a:rPr lang="zh-TW" altLang="en-US" sz="2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36F3A9-AFCC-4391-BF08-EC1D743EFAB4}"/>
              </a:ext>
            </a:extLst>
          </p:cNvPr>
          <p:cNvSpPr/>
          <p:nvPr/>
        </p:nvSpPr>
        <p:spPr>
          <a:xfrm>
            <a:off x="100209" y="125261"/>
            <a:ext cx="1766765" cy="4828846"/>
          </a:xfrm>
          <a:prstGeom prst="rect">
            <a:avLst/>
          </a:prstGeom>
          <a:noFill/>
          <a:ln>
            <a:solidFill>
              <a:srgbClr val="22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585A4AB8-593A-45BF-AC9A-17247C23DA94}"/>
              </a:ext>
            </a:extLst>
          </p:cNvPr>
          <p:cNvGrpSpPr/>
          <p:nvPr/>
        </p:nvGrpSpPr>
        <p:grpSpPr>
          <a:xfrm>
            <a:off x="3015047" y="4195663"/>
            <a:ext cx="6576820" cy="993668"/>
            <a:chOff x="2804500" y="4066871"/>
            <a:chExt cx="6576820" cy="99366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B3438954-FBBE-408D-88F1-78900FE8EF86}"/>
                </a:ext>
              </a:extLst>
            </p:cNvPr>
            <p:cNvSpPr/>
            <p:nvPr/>
          </p:nvSpPr>
          <p:spPr>
            <a:xfrm>
              <a:off x="3301939" y="4209629"/>
              <a:ext cx="5421449" cy="601249"/>
            </a:xfrm>
            <a:prstGeom prst="roundRect">
              <a:avLst/>
            </a:prstGeom>
            <a:solidFill>
              <a:srgbClr val="D73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Picture 8">
              <a:hlinkClick r:id="rId3" action="ppaction://hlinkfile"/>
              <a:extLst>
                <a:ext uri="{FF2B5EF4-FFF2-40B4-BE49-F238E27FC236}">
                  <a16:creationId xmlns:a16="http://schemas.microsoft.com/office/drawing/2014/main" id="{8328EFAB-16FE-485B-9730-F4D5FCA94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500" y="4066871"/>
              <a:ext cx="994878" cy="99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26">
              <a:extLst>
                <a:ext uri="{FF2B5EF4-FFF2-40B4-BE49-F238E27FC236}">
                  <a16:creationId xmlns:a16="http://schemas.microsoft.com/office/drawing/2014/main" id="{918875C2-FCE7-49B1-9935-F0E181409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215" y="4310198"/>
              <a:ext cx="6385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梶浦由記：從普通上班族蛻變為知名作曲家</a:t>
              </a:r>
              <a:endPara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Google Shape;158;p29">
            <a:extLst>
              <a:ext uri="{FF2B5EF4-FFF2-40B4-BE49-F238E27FC236}">
                <a16:creationId xmlns:a16="http://schemas.microsoft.com/office/drawing/2014/main" id="{F47B9923-3E4E-4712-B9F8-0D163152035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575" y="342905"/>
            <a:ext cx="2885850" cy="3852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1911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445</Words>
  <Application>Microsoft Office PowerPoint</Application>
  <PresentationFormat>如螢幕大小 (16:9)</PresentationFormat>
  <Paragraphs>33</Paragraphs>
  <Slides>10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華康儷金黑</vt:lpstr>
      <vt:lpstr>微軟正黑體</vt:lpstr>
      <vt:lpstr>Arial</vt:lpstr>
      <vt:lpstr>Simple Light</vt:lpstr>
      <vt:lpstr>電影配樂與 它們的產地</vt:lpstr>
      <vt:lpstr>PowerPoint 簡報</vt:lpstr>
      <vt:lpstr>   </vt:lpstr>
      <vt:lpstr>   </vt:lpstr>
      <vt:lpstr>PowerPoint 簡報</vt:lpstr>
      <vt:lpstr>   </vt:lpstr>
      <vt:lpstr>PowerPoint 簡報</vt:lpstr>
      <vt:lpstr>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電影配樂 與 它們的產地</dc:title>
  <dc:creator>User</dc:creator>
  <cp:lastModifiedBy>蔡欣穎</cp:lastModifiedBy>
  <cp:revision>42</cp:revision>
  <dcterms:modified xsi:type="dcterms:W3CDTF">2021-03-31T02:05:15Z</dcterms:modified>
</cp:coreProperties>
</file>