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02" r:id="rId2"/>
  </p:sldMasterIdLst>
  <p:notesMasterIdLst>
    <p:notesMasterId r:id="rId23"/>
  </p:notesMasterIdLst>
  <p:sldIdLst>
    <p:sldId id="312" r:id="rId3"/>
    <p:sldId id="313" r:id="rId4"/>
    <p:sldId id="315" r:id="rId5"/>
    <p:sldId id="316" r:id="rId6"/>
    <p:sldId id="317" r:id="rId7"/>
    <p:sldId id="318" r:id="rId8"/>
    <p:sldId id="320" r:id="rId9"/>
    <p:sldId id="319" r:id="rId10"/>
    <p:sldId id="324" r:id="rId11"/>
    <p:sldId id="323" r:id="rId12"/>
    <p:sldId id="325" r:id="rId13"/>
    <p:sldId id="326" r:id="rId14"/>
    <p:sldId id="327" r:id="rId15"/>
    <p:sldId id="330" r:id="rId16"/>
    <p:sldId id="328" r:id="rId17"/>
    <p:sldId id="329" r:id="rId18"/>
    <p:sldId id="304" r:id="rId19"/>
    <p:sldId id="303" r:id="rId20"/>
    <p:sldId id="302" r:id="rId21"/>
    <p:sldId id="322" r:id="rId22"/>
  </p:sldIdLst>
  <p:sldSz cx="9144000" cy="5715000" type="screen16x10"/>
  <p:notesSz cx="6858000" cy="9144000"/>
  <p:defaultTextStyle>
    <a:defPPr>
      <a:defRPr lang="zh-TW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ey Liu" initials="V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37C"/>
    <a:srgbClr val="FA7E93"/>
    <a:srgbClr val="4F93D1"/>
    <a:srgbClr val="EB6E19"/>
    <a:srgbClr val="F6BB00"/>
    <a:srgbClr val="5597D3"/>
    <a:srgbClr val="EC7728"/>
    <a:srgbClr val="9D9D9D"/>
    <a:srgbClr val="3A67B8"/>
    <a:srgbClr val="D2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295" autoAdjust="0"/>
  </p:normalViewPr>
  <p:slideViewPr>
    <p:cSldViewPr snapToGrid="0">
      <p:cViewPr varScale="1">
        <p:scale>
          <a:sx n="88" d="100"/>
          <a:sy n="88" d="100"/>
        </p:scale>
        <p:origin x="-222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2B3FB-29D4-48DD-924B-E5800731654F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22E64-0800-4E21-95C8-FF599A2647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11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x2hr3hkk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6p5Me4c4I&amp;list=PLSvlaHgLTbCcNSQLHq8H0CN0Cnyo80tD7&amp;index=1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9Lj80bFjA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aQUN5c4U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aQUN5c4U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H2UwWxCS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H2UwWxCS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失智醫生／救別人卻救不了自己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他過勞倒下　從此忘了妻兒｜三立新聞網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SETN.com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取自</a:t>
            </a:r>
            <a:r>
              <a:rPr lang="en-US" altLang="zh-TW" sz="1200" dirty="0" err="1" smtClean="0"/>
              <a:t>YOUTUBESETN</a:t>
            </a:r>
            <a:r>
              <a:rPr lang="zh-TW" altLang="en-US" sz="1200" dirty="0" smtClean="0"/>
              <a:t>三立新聞網</a:t>
            </a:r>
            <a:endParaRPr lang="en-US" altLang="zh-TW" sz="1200" dirty="0" smtClean="0">
              <a:hlinkClick r:id="rId3"/>
            </a:endParaRPr>
          </a:p>
          <a:p>
            <a:r>
              <a:rPr lang="en-US" altLang="zh-TW" sz="1200" dirty="0" smtClean="0">
                <a:hlinkClick r:id="rId3"/>
              </a:rPr>
              <a:t>https://</a:t>
            </a:r>
            <a:r>
              <a:rPr lang="en-US" altLang="zh-TW" sz="1200" dirty="0" err="1" smtClean="0">
                <a:hlinkClick r:id="rId3"/>
              </a:rPr>
              <a:t>www.youtube.com</a:t>
            </a:r>
            <a:r>
              <a:rPr lang="en-US" altLang="zh-TW" sz="1200" dirty="0" smtClean="0">
                <a:hlinkClick r:id="rId3"/>
              </a:rPr>
              <a:t>/</a:t>
            </a:r>
            <a:r>
              <a:rPr lang="en-US" altLang="zh-TW" sz="1200" dirty="0" err="1" smtClean="0">
                <a:hlinkClick r:id="rId3"/>
              </a:rPr>
              <a:t>watch?v</a:t>
            </a:r>
            <a:r>
              <a:rPr lang="en-US" altLang="zh-TW" sz="1200" dirty="0" smtClean="0">
                <a:hlinkClick r:id="rId3"/>
              </a:rPr>
              <a:t>=</a:t>
            </a:r>
            <a:r>
              <a:rPr lang="en-US" altLang="zh-TW" sz="1200" dirty="0" err="1" smtClean="0">
                <a:hlinkClick r:id="rId3"/>
              </a:rPr>
              <a:t>Ehx2hr3hkkg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75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影片取自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YOUTUBE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實證健康管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r:id="rId3"/>
            </a:endParaRP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www.youtube.com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</a:t>
            </a:r>
            <a:r>
              <a:rPr lang="en-US" altLang="zh-TW" sz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watch?v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=</a:t>
            </a:r>
            <a:r>
              <a:rPr lang="en-US" altLang="zh-TW" sz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LM6p5Me4c4I&amp;list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=</a:t>
            </a:r>
            <a:r>
              <a:rPr lang="en-US" altLang="zh-TW" sz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PLSvlaHgLTbCcNSQLHq8H0CN0Cnyo80tD7&amp;index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=14</a:t>
            </a: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757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年輕型失智症 退化快過老人</a:t>
            </a:r>
          </a:p>
          <a:p>
            <a:r>
              <a:rPr lang="zh-TW" altLang="en-US" dirty="0" smtClean="0">
                <a:hlinkClick r:id="rId3"/>
              </a:rPr>
              <a:t>取自</a:t>
            </a:r>
            <a:r>
              <a:rPr lang="en-US" altLang="zh-TW" dirty="0" smtClean="0">
                <a:hlinkClick r:id="rId3"/>
              </a:rPr>
              <a:t>YOUTUBE</a:t>
            </a:r>
            <a:r>
              <a:rPr lang="zh-TW" altLang="en-US" dirty="0" smtClean="0">
                <a:hlinkClick r:id="rId3"/>
              </a:rPr>
              <a:t>中華電視公司新聞</a:t>
            </a:r>
            <a:endParaRPr lang="en-US" altLang="zh-TW" dirty="0" smtClean="0">
              <a:hlinkClick r:id="rId3"/>
            </a:endParaRPr>
          </a:p>
          <a:p>
            <a:r>
              <a:rPr lang="en-US" altLang="zh-TW" dirty="0" smtClean="0">
                <a:hlinkClick r:id="rId3"/>
              </a:rPr>
              <a:t>https://</a:t>
            </a:r>
            <a:r>
              <a:rPr lang="en-US" altLang="zh-TW" dirty="0" err="1" smtClean="0">
                <a:hlinkClick r:id="rId3"/>
              </a:rPr>
              <a:t>www.youtube.com</a:t>
            </a:r>
            <a:r>
              <a:rPr lang="en-US" altLang="zh-TW" dirty="0" smtClean="0">
                <a:hlinkClick r:id="rId3"/>
              </a:rPr>
              <a:t>/</a:t>
            </a:r>
            <a:r>
              <a:rPr lang="en-US" altLang="zh-TW" dirty="0" err="1" smtClean="0">
                <a:hlinkClick r:id="rId3"/>
              </a:rPr>
              <a:t>watch?v</a:t>
            </a:r>
            <a:r>
              <a:rPr lang="en-US" altLang="zh-TW" dirty="0" smtClean="0">
                <a:hlinkClick r:id="rId3"/>
              </a:rPr>
              <a:t>=</a:t>
            </a:r>
            <a:r>
              <a:rPr lang="en-US" altLang="zh-TW" dirty="0" err="1" smtClean="0">
                <a:hlinkClick r:id="rId3"/>
              </a:rPr>
              <a:t>L9Lj80bFjAM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hlinkClick r:id="rId3"/>
              </a:rPr>
              <a:t>衛生福利部國民健康署</a:t>
            </a: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健康署 失智症預防篇</a:t>
            </a:r>
            <a:r>
              <a:rPr lang="en-US" altLang="zh-TW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0415</a:t>
            </a:r>
            <a:endParaRPr lang="en-US" altLang="zh-TW" dirty="0" smtClean="0">
              <a:hlinkClick r:id="rId3"/>
            </a:endParaRPr>
          </a:p>
          <a:p>
            <a:r>
              <a:rPr lang="en-US" altLang="zh-TW" dirty="0" smtClean="0">
                <a:hlinkClick r:id="rId3"/>
              </a:rPr>
              <a:t>https://www.youtube.com/watch?v=U5aQUN5c4U8</a:t>
            </a:r>
            <a:endParaRPr lang="en-US" altLang="zh-TW" dirty="0" smtClean="0"/>
          </a:p>
          <a:p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預防失智趨吉五招：多動腦、多運動、多參與、營養充足、維持體重。 遠離失智避凶四原則：不抽菸、控制三高、遠離憂鬱、避免頭部外傷。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757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hlinkClick r:id="rId3"/>
              </a:rPr>
              <a:t>衛生福利部國民健康署</a:t>
            </a: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健康署 失智症預防篇</a:t>
            </a:r>
            <a:r>
              <a:rPr lang="en-US" altLang="zh-TW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0415</a:t>
            </a:r>
            <a:endParaRPr lang="en-US" altLang="zh-TW" dirty="0" smtClean="0">
              <a:hlinkClick r:id="rId3"/>
            </a:endParaRPr>
          </a:p>
          <a:p>
            <a:r>
              <a:rPr lang="en-US" altLang="zh-TW" dirty="0" smtClean="0">
                <a:hlinkClick r:id="rId3"/>
              </a:rPr>
              <a:t>https://</a:t>
            </a:r>
            <a:r>
              <a:rPr lang="en-US" altLang="zh-TW" dirty="0" err="1" smtClean="0">
                <a:hlinkClick r:id="rId3"/>
              </a:rPr>
              <a:t>www.youtube.com</a:t>
            </a:r>
            <a:r>
              <a:rPr lang="en-US" altLang="zh-TW" dirty="0" smtClean="0">
                <a:hlinkClick r:id="rId3"/>
              </a:rPr>
              <a:t>/</a:t>
            </a:r>
            <a:r>
              <a:rPr lang="en-US" altLang="zh-TW" dirty="0" err="1" smtClean="0">
                <a:hlinkClick r:id="rId3"/>
              </a:rPr>
              <a:t>watch?v</a:t>
            </a:r>
            <a:r>
              <a:rPr lang="en-US" altLang="zh-TW" dirty="0" smtClean="0">
                <a:hlinkClick r:id="rId3"/>
              </a:rPr>
              <a:t>=</a:t>
            </a:r>
            <a:r>
              <a:rPr lang="en-US" altLang="zh-TW" dirty="0" err="1" smtClean="0">
                <a:hlinkClick r:id="rId3"/>
              </a:rPr>
              <a:t>U5aQUN5c4U8</a:t>
            </a:r>
            <a:endParaRPr lang="en-US" altLang="zh-TW" dirty="0" smtClean="0"/>
          </a:p>
          <a:p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預防失智趨吉五招：多動腦、多運動、多參與、營養充足、維持體重。 遠離失智避凶四原則：不抽菸、控制三高、遠離憂鬱、避免頭部外傷。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42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熟年優雅學院</a:t>
            </a:r>
            <a:r>
              <a:rPr lang="en-US" altLang="zh-TW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會上錯菜的餐廳</a:t>
            </a:r>
            <a:r>
              <a:rPr lang="en-US" altLang="zh-TW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精華紀錄影片（中文字幕版）</a:t>
            </a:r>
            <a:endParaRPr lang="en-US" altLang="zh-TW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取自</a:t>
            </a:r>
            <a:r>
              <a:rPr lang="en-US" altLang="zh-TW" dirty="0" smtClean="0"/>
              <a:t>YOUTUBE</a:t>
            </a:r>
            <a:r>
              <a:rPr lang="zh-TW" altLang="en-US" dirty="0" smtClean="0"/>
              <a:t>熟年優雅學院</a:t>
            </a:r>
            <a:endParaRPr lang="zh-TW" altLang="en-US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dirty="0" smtClean="0">
                <a:hlinkClick r:id="rId3"/>
              </a:rPr>
              <a:t>https://</a:t>
            </a:r>
            <a:r>
              <a:rPr lang="en-US" altLang="zh-TW" sz="1200" dirty="0" err="1" smtClean="0">
                <a:hlinkClick r:id="rId3"/>
              </a:rPr>
              <a:t>www.youtube.com</a:t>
            </a:r>
            <a:r>
              <a:rPr lang="en-US" altLang="zh-TW" sz="1200" dirty="0" smtClean="0">
                <a:hlinkClick r:id="rId3"/>
              </a:rPr>
              <a:t>/</a:t>
            </a:r>
            <a:r>
              <a:rPr lang="en-US" altLang="zh-TW" sz="1200" dirty="0" err="1" smtClean="0">
                <a:hlinkClick r:id="rId3"/>
              </a:rPr>
              <a:t>watch?v</a:t>
            </a:r>
            <a:r>
              <a:rPr lang="en-US" altLang="zh-TW" sz="1200" dirty="0" smtClean="0">
                <a:hlinkClick r:id="rId3"/>
              </a:rPr>
              <a:t>=</a:t>
            </a:r>
            <a:r>
              <a:rPr lang="en-US" altLang="zh-TW" sz="1200" dirty="0" err="1" smtClean="0">
                <a:hlinkClick r:id="rId3"/>
              </a:rPr>
              <a:t>QMH2UwWxCS8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75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熟年優雅學院</a:t>
            </a:r>
            <a:r>
              <a:rPr lang="en-US" altLang="zh-TW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會上錯菜的餐廳</a:t>
            </a:r>
            <a:r>
              <a:rPr lang="en-US" altLang="zh-TW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精華紀錄影片（中文字幕版）</a:t>
            </a:r>
            <a:endParaRPr lang="en-US" altLang="zh-TW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取自</a:t>
            </a:r>
            <a:r>
              <a:rPr lang="en-US" altLang="zh-TW" dirty="0" smtClean="0"/>
              <a:t>YOUTUBE</a:t>
            </a:r>
            <a:r>
              <a:rPr lang="zh-TW" altLang="en-US" dirty="0" smtClean="0"/>
              <a:t>熟年優雅學院</a:t>
            </a:r>
            <a:endParaRPr lang="zh-TW" altLang="en-US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dirty="0" smtClean="0">
                <a:hlinkClick r:id="rId3"/>
              </a:rPr>
              <a:t>https://</a:t>
            </a:r>
            <a:r>
              <a:rPr lang="en-US" altLang="zh-TW" sz="1200" dirty="0" err="1" smtClean="0">
                <a:hlinkClick r:id="rId3"/>
              </a:rPr>
              <a:t>www.youtube.com</a:t>
            </a:r>
            <a:r>
              <a:rPr lang="en-US" altLang="zh-TW" sz="1200" dirty="0" smtClean="0">
                <a:hlinkClick r:id="rId3"/>
              </a:rPr>
              <a:t>/</a:t>
            </a:r>
            <a:r>
              <a:rPr lang="en-US" altLang="zh-TW" sz="1200" dirty="0" err="1" smtClean="0">
                <a:hlinkClick r:id="rId3"/>
              </a:rPr>
              <a:t>watch?v</a:t>
            </a:r>
            <a:r>
              <a:rPr lang="en-US" altLang="zh-TW" sz="1200" dirty="0" smtClean="0">
                <a:hlinkClick r:id="rId3"/>
              </a:rPr>
              <a:t>=</a:t>
            </a:r>
            <a:r>
              <a:rPr lang="en-US" altLang="zh-TW" sz="1200" dirty="0" err="1" smtClean="0">
                <a:hlinkClick r:id="rId3"/>
              </a:rPr>
              <a:t>QMH2UwWxCS8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75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2E64-0800-4E21-95C8-FF599A26474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3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3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92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0302"/>
            <a:ext cx="1971675" cy="48431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0302"/>
            <a:ext cx="5800725" cy="484319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78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35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88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7019"/>
            <a:ext cx="7886700" cy="2376007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93861"/>
            <a:ext cx="78867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09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524001"/>
            <a:ext cx="3886200" cy="36261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1"/>
            <a:ext cx="3886200" cy="36261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85176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401542"/>
            <a:ext cx="3867150" cy="68808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089626"/>
            <a:ext cx="3867150" cy="30671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542"/>
            <a:ext cx="3886201" cy="68808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9626"/>
            <a:ext cx="3886201" cy="30671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1571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1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741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49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499"/>
            <a:ext cx="2948940" cy="3175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130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332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5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500"/>
            <a:ext cx="2948940" cy="317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97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279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0302"/>
            <a:ext cx="1971675" cy="48431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0302"/>
            <a:ext cx="5800725" cy="484319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70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7019"/>
            <a:ext cx="7886700" cy="2376007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93861"/>
            <a:ext cx="78867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04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524001"/>
            <a:ext cx="3886200" cy="36261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1"/>
            <a:ext cx="3886200" cy="36261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2599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401542"/>
            <a:ext cx="3867150" cy="68808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089626"/>
            <a:ext cx="3867150" cy="30671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542"/>
            <a:ext cx="3886201" cy="68808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9626"/>
            <a:ext cx="3886201" cy="30671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4713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01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49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499"/>
            <a:ext cx="2948940" cy="3175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74009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5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500"/>
            <a:ext cx="2948940" cy="317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95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04800"/>
            <a:ext cx="7886700" cy="110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524001"/>
            <a:ext cx="7886700" cy="362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00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04800"/>
            <a:ext cx="7886700" cy="110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524001"/>
            <a:ext cx="7886700" cy="362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C8477D-16AE-4184-A6B7-4D04D29F3F63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DFE6-CA3A-4835-B06A-83C19E610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2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04.&#22833;&#26234;&#21654;&#21857;&#24307;&#65295;&#36865;&#37679;&#21654;&#21857;&#25105;&#25307;&#24453;&#65281;(05'41)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01.&#22833;&#26234;&#30151;&#21205;&#30059;(01'03)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02.&#24180;&#36629;&#22411;&#22833;&#26234;&#30151;%20&#36864;&#21270;&#24555;&#36942;&#32769;&#20154;(01'53)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06.&#20581;&#24247;&#32626;%20&#22833;&#26234;&#30151;&#38928;&#38450;&#31687;(00'30)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03.&#26085;&#26412;&#26481;&#20140;&#12304;&#26371;&#19978;&#37679;&#33756;&#30340;&#39184;&#24307;&#12305;(05'58)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04.&#22833;&#26234;&#21654;&#21857;&#24307;&#65295;&#36865;&#37679;&#21654;&#21857;&#25105;&#25307;&#24453;&#65281;(05'41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9144000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866467" y="2068999"/>
            <a:ext cx="5411066" cy="1577003"/>
            <a:chOff x="1866467" y="2165003"/>
            <a:chExt cx="5411066" cy="1577003"/>
          </a:xfrm>
        </p:grpSpPr>
        <p:sp>
          <p:nvSpPr>
            <p:cNvPr id="51" name="矩形 50"/>
            <p:cNvSpPr/>
            <p:nvPr/>
          </p:nvSpPr>
          <p:spPr>
            <a:xfrm>
              <a:off x="2190579" y="2165003"/>
              <a:ext cx="4762842" cy="138499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lang="en-US" altLang="zh-TW" sz="4800" b="1" spc="3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4800" b="1" spc="3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失智咖啡廳</a:t>
              </a:r>
              <a:r>
                <a:rPr lang="en-US" altLang="zh-TW" sz="4800" b="1" spc="3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</a:p>
            <a:p>
              <a:pPr algn="ctr"/>
              <a:r>
                <a:rPr lang="en-US" altLang="zh-TW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老人照</a:t>
              </a:r>
              <a:r>
                <a:rPr lang="zh-TW" altLang="en-US" sz="3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護時事專題</a:t>
              </a:r>
              <a:r>
                <a:rPr lang="en-US" altLang="zh-TW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1866467" y="3742006"/>
              <a:ext cx="541106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88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90913" y="4604987"/>
            <a:ext cx="3822009" cy="4898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輕型失智症 退化快過老人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(01'53)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2 Grupo"/>
          <p:cNvGrpSpPr/>
          <p:nvPr/>
        </p:nvGrpSpPr>
        <p:grpSpPr>
          <a:xfrm>
            <a:off x="370053" y="-39606"/>
            <a:ext cx="1741775" cy="804465"/>
            <a:chOff x="13722964" y="1827384"/>
            <a:chExt cx="3483951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1" name="82 Pentágono"/>
            <p:cNvSpPr/>
            <p:nvPr/>
          </p:nvSpPr>
          <p:spPr bwMode="auto">
            <a:xfrm>
              <a:off x="13722966" y="2365172"/>
              <a:ext cx="3483949" cy="1071328"/>
            </a:xfrm>
            <a:prstGeom prst="homePlate">
              <a:avLst>
                <a:gd name="adj" fmla="val 22754"/>
              </a:avLst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2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3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06164" y="297262"/>
            <a:ext cx="1415772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失智案例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13550" r="17010" b="20570"/>
          <a:stretch/>
        </p:blipFill>
        <p:spPr bwMode="auto">
          <a:xfrm>
            <a:off x="1623756" y="1141414"/>
            <a:ext cx="6156325" cy="3464104"/>
          </a:xfrm>
          <a:prstGeom prst="rect">
            <a:avLst/>
          </a:prstGeom>
          <a:noFill/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22" y="2159445"/>
            <a:ext cx="1422791" cy="1428041"/>
          </a:xfrm>
          <a:prstGeom prst="rect">
            <a:avLst/>
          </a:prstGeom>
        </p:spPr>
      </p:pic>
      <p:sp>
        <p:nvSpPr>
          <p:cNvPr id="18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7044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10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111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2 Grupo"/>
          <p:cNvGrpSpPr/>
          <p:nvPr/>
        </p:nvGrpSpPr>
        <p:grpSpPr>
          <a:xfrm>
            <a:off x="370053" y="-39606"/>
            <a:ext cx="1741775" cy="804465"/>
            <a:chOff x="13722964" y="1827384"/>
            <a:chExt cx="3483951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3" name="82 Pentágono"/>
            <p:cNvSpPr/>
            <p:nvPr/>
          </p:nvSpPr>
          <p:spPr bwMode="auto">
            <a:xfrm>
              <a:off x="13722966" y="2365172"/>
              <a:ext cx="3483949" cy="1071328"/>
            </a:xfrm>
            <a:prstGeom prst="homePlate">
              <a:avLst>
                <a:gd name="adj" fmla="val 22754"/>
              </a:avLst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06164" y="297262"/>
            <a:ext cx="1415772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關於失智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388824" y="1946313"/>
            <a:ext cx="6947736" cy="1822374"/>
            <a:chOff x="1335496" y="1887898"/>
            <a:chExt cx="6947736" cy="1822374"/>
          </a:xfrm>
        </p:grpSpPr>
        <p:cxnSp>
          <p:nvCxnSpPr>
            <p:cNvPr id="7" name="直線接點 6"/>
            <p:cNvCxnSpPr/>
            <p:nvPr/>
          </p:nvCxnSpPr>
          <p:spPr>
            <a:xfrm>
              <a:off x="1350766" y="3084805"/>
              <a:ext cx="59620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/>
          </p:nvSpPr>
          <p:spPr>
            <a:xfrm>
              <a:off x="1335496" y="1887898"/>
              <a:ext cx="694773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在現今的社會</a:t>
              </a:r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我們</a:t>
              </a:r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該如何</a:t>
              </a:r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幫助罹</a:t>
              </a:r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患失智症的患者呢</a:t>
              </a:r>
              <a:r>
                <a:rPr lang="en-US" altLang="zh-TW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393607" y="3248607"/>
              <a:ext cx="41857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首先你知道失智症是什麼嗎－</a:t>
              </a:r>
              <a:endPara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7270395" y="2937832"/>
            <a:ext cx="1452917" cy="2417194"/>
            <a:chOff x="7194193" y="2926946"/>
            <a:chExt cx="1452917" cy="2417194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86" t="16068" r="6773" b="7838"/>
            <a:stretch/>
          </p:blipFill>
          <p:spPr>
            <a:xfrm rot="21428207">
              <a:off x="7194193" y="3532924"/>
              <a:ext cx="1452917" cy="1811216"/>
            </a:xfrm>
            <a:prstGeom prst="rect">
              <a:avLst/>
            </a:prstGeom>
          </p:spPr>
        </p:pic>
        <p:grpSp>
          <p:nvGrpSpPr>
            <p:cNvPr id="3" name="群組 2"/>
            <p:cNvGrpSpPr/>
            <p:nvPr/>
          </p:nvGrpSpPr>
          <p:grpSpPr>
            <a:xfrm>
              <a:off x="7375849" y="2926946"/>
              <a:ext cx="1200756" cy="726098"/>
              <a:chOff x="5736618" y="217979"/>
              <a:chExt cx="2993504" cy="1810175"/>
            </a:xfrm>
          </p:grpSpPr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44567">
                <a:off x="5736618" y="690676"/>
                <a:ext cx="757301" cy="1157829"/>
              </a:xfrm>
              <a:prstGeom prst="rect">
                <a:avLst/>
              </a:prstGeom>
            </p:spPr>
          </p:pic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42643">
                <a:off x="7546141" y="217979"/>
                <a:ext cx="1183981" cy="1810175"/>
              </a:xfrm>
              <a:prstGeom prst="rect">
                <a:avLst/>
              </a:prstGeom>
            </p:spPr>
          </p:pic>
          <p:pic>
            <p:nvPicPr>
              <p:cNvPr id="31" name="圖片 3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14734">
                <a:off x="6562204" y="317883"/>
                <a:ext cx="821972" cy="1256704"/>
              </a:xfrm>
              <a:prstGeom prst="rect">
                <a:avLst/>
              </a:prstGeom>
            </p:spPr>
          </p:pic>
        </p:grpSp>
      </p:grpSp>
      <p:sp>
        <p:nvSpPr>
          <p:cNvPr id="33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7044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11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86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2 Grupo"/>
          <p:cNvGrpSpPr/>
          <p:nvPr/>
        </p:nvGrpSpPr>
        <p:grpSpPr>
          <a:xfrm>
            <a:off x="370053" y="-39606"/>
            <a:ext cx="2166317" cy="804465"/>
            <a:chOff x="13722964" y="1827384"/>
            <a:chExt cx="4333133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3" name="82 Pentágono"/>
            <p:cNvSpPr/>
            <p:nvPr/>
          </p:nvSpPr>
          <p:spPr bwMode="auto">
            <a:xfrm>
              <a:off x="13722964" y="2365172"/>
              <a:ext cx="4333133" cy="1071328"/>
            </a:xfrm>
            <a:prstGeom prst="homePlate">
              <a:avLst>
                <a:gd name="adj" fmla="val 22754"/>
              </a:avLst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62620" y="297262"/>
            <a:ext cx="1947969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</a:t>
            </a: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 </a:t>
            </a:r>
            <a:r>
              <a:rPr lang="en-US" altLang="zh-TW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380304" y="2419716"/>
            <a:ext cx="59620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386806" y="1682048"/>
            <a:ext cx="4668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失智症（</a:t>
            </a:r>
            <a:r>
              <a:rPr lang="en-US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Dementia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7" name="矩形 26"/>
          <p:cNvSpPr/>
          <p:nvPr/>
        </p:nvSpPr>
        <p:spPr>
          <a:xfrm>
            <a:off x="1384817" y="2572633"/>
            <a:ext cx="6955750" cy="1865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是一種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疾病現象而不是正常的老化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很多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家屬都以為患者是老番癲、老頑固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以為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人老了都是這樣，因而忽略了就醫的重要性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事實上他已經生病了，應該要接受治療。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7044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12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33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90913" y="4637645"/>
            <a:ext cx="3822009" cy="4898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智症動畫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(01'03)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2 Grupo"/>
          <p:cNvGrpSpPr/>
          <p:nvPr/>
        </p:nvGrpSpPr>
        <p:grpSpPr>
          <a:xfrm>
            <a:off x="370053" y="-39606"/>
            <a:ext cx="1741775" cy="804465"/>
            <a:chOff x="13722964" y="1827384"/>
            <a:chExt cx="3483951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1" name="82 Pentágono"/>
            <p:cNvSpPr/>
            <p:nvPr/>
          </p:nvSpPr>
          <p:spPr bwMode="auto">
            <a:xfrm>
              <a:off x="13722966" y="2365172"/>
              <a:ext cx="3483949" cy="1071328"/>
            </a:xfrm>
            <a:prstGeom prst="homePlate">
              <a:avLst>
                <a:gd name="adj" fmla="val 22754"/>
              </a:avLst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2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3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06164" y="297262"/>
            <a:ext cx="1415772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</a:t>
            </a: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13804" r="17431" b="20097"/>
          <a:stretch/>
        </p:blipFill>
        <p:spPr bwMode="auto">
          <a:xfrm>
            <a:off x="1642753" y="1158120"/>
            <a:ext cx="6118328" cy="3473243"/>
          </a:xfrm>
          <a:prstGeom prst="rect">
            <a:avLst/>
          </a:prstGeom>
          <a:noFill/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22" y="2180720"/>
            <a:ext cx="1422791" cy="1428041"/>
          </a:xfrm>
          <a:prstGeom prst="rect">
            <a:avLst/>
          </a:prstGeom>
        </p:spPr>
      </p:pic>
      <p:sp>
        <p:nvSpPr>
          <p:cNvPr id="18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7044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13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11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2 Grupo"/>
          <p:cNvGrpSpPr/>
          <p:nvPr/>
        </p:nvGrpSpPr>
        <p:grpSpPr>
          <a:xfrm>
            <a:off x="370053" y="-39606"/>
            <a:ext cx="2166317" cy="804465"/>
            <a:chOff x="13722964" y="1827384"/>
            <a:chExt cx="4333133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3" name="82 Pentágono"/>
            <p:cNvSpPr/>
            <p:nvPr/>
          </p:nvSpPr>
          <p:spPr bwMode="auto">
            <a:xfrm>
              <a:off x="13722964" y="2365172"/>
              <a:ext cx="4333133" cy="1071328"/>
            </a:xfrm>
            <a:prstGeom prst="homePlate">
              <a:avLst>
                <a:gd name="adj" fmla="val 22754"/>
              </a:avLst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62620" y="297262"/>
            <a:ext cx="2031325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年輕型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失智症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7044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14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90913" y="4572329"/>
            <a:ext cx="3822009" cy="4898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輕型失智症 退化快過老人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(01'53)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"/>
          <a:stretch/>
        </p:blipFill>
        <p:spPr bwMode="auto">
          <a:xfrm>
            <a:off x="1623756" y="1141414"/>
            <a:ext cx="6156325" cy="341162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1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22" y="2158858"/>
            <a:ext cx="1422791" cy="14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2 Grupo"/>
          <p:cNvGrpSpPr/>
          <p:nvPr/>
        </p:nvGrpSpPr>
        <p:grpSpPr>
          <a:xfrm>
            <a:off x="370052" y="-39606"/>
            <a:ext cx="1622033" cy="804465"/>
            <a:chOff x="13722964" y="1827384"/>
            <a:chExt cx="3244440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3" name="82 Pentágono"/>
            <p:cNvSpPr/>
            <p:nvPr/>
          </p:nvSpPr>
          <p:spPr bwMode="auto">
            <a:xfrm>
              <a:off x="13722964" y="2365172"/>
              <a:ext cx="3244440" cy="1071328"/>
            </a:xfrm>
            <a:prstGeom prst="homePlate">
              <a:avLst>
                <a:gd name="adj" fmla="val 22754"/>
              </a:avLst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62620" y="297262"/>
            <a:ext cx="1415772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</a:t>
            </a: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人口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845056" y="2419716"/>
            <a:ext cx="59620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51558" y="1682048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全球失智症人口快速增加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49570" y="2572633"/>
            <a:ext cx="82386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國際失智症協會推估全球新增一萬名失智症患者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>
              <a:lnSpc>
                <a:spcPct val="120000"/>
              </a:lnSpc>
              <a:buNone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等於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平於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就有一人罹患失智症。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7044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15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9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703538" y="1657696"/>
            <a:ext cx="59620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10040" y="920028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目前失智症的人口有多少？</a:t>
            </a:r>
          </a:p>
        </p:txBody>
      </p:sp>
      <p:sp>
        <p:nvSpPr>
          <p:cNvPr id="27" name="矩形 26"/>
          <p:cNvSpPr/>
          <p:nvPr/>
        </p:nvSpPr>
        <p:spPr>
          <a:xfrm>
            <a:off x="708052" y="1810613"/>
            <a:ext cx="8238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依衛生福利部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委託台灣失智症協會進行之失智症流行病學調查結</a:t>
            </a:r>
            <a:r>
              <a:rPr lang="zh-TW" altLang="en-US" sz="24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果，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以及內政部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月底人口統計資料估算：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歲以上老人共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3,433,517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全人口的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14.56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其中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en-US" altLang="zh-TW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歲以上的老人約每</a:t>
            </a:r>
            <a:r>
              <a:rPr lang="en-US" altLang="zh-TW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人即有</a:t>
            </a:r>
            <a:r>
              <a:rPr lang="en-US" altLang="zh-TW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位失智者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en-US" altLang="zh-TW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歲以上的老人則每</a:t>
            </a:r>
            <a:r>
              <a:rPr lang="en-US" altLang="zh-TW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人即有</a:t>
            </a:r>
            <a:r>
              <a:rPr lang="en-US" altLang="zh-TW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位失智者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2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7044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16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039883" y="4640042"/>
            <a:ext cx="4686236" cy="770670"/>
            <a:chOff x="1917985" y="4263926"/>
            <a:chExt cx="6866448" cy="1129214"/>
          </a:xfrm>
        </p:grpSpPr>
        <p:grpSp>
          <p:nvGrpSpPr>
            <p:cNvPr id="15" name="Group 23"/>
            <p:cNvGrpSpPr/>
            <p:nvPr/>
          </p:nvGrpSpPr>
          <p:grpSpPr>
            <a:xfrm>
              <a:off x="3650595" y="4614052"/>
              <a:ext cx="519193" cy="779088"/>
              <a:chOff x="1281455" y="4148278"/>
              <a:chExt cx="1169612" cy="1793958"/>
            </a:xfrm>
          </p:grpSpPr>
          <p:sp>
            <p:nvSpPr>
              <p:cNvPr id="16" name="Freeform 92"/>
              <p:cNvSpPr/>
              <p:nvPr/>
            </p:nvSpPr>
            <p:spPr bwMode="auto">
              <a:xfrm>
                <a:off x="1641991" y="4148278"/>
                <a:ext cx="445702" cy="461899"/>
              </a:xfrm>
              <a:custGeom>
                <a:avLst/>
                <a:gdLst/>
                <a:ahLst/>
                <a:cxnLst>
                  <a:cxn ang="0">
                    <a:pos x="55" y="121"/>
                  </a:cxn>
                  <a:cxn ang="0">
                    <a:pos x="111" y="61"/>
                  </a:cxn>
                  <a:cxn ang="0">
                    <a:pos x="55" y="0"/>
                  </a:cxn>
                  <a:cxn ang="0">
                    <a:pos x="0" y="61"/>
                  </a:cxn>
                  <a:cxn ang="0">
                    <a:pos x="55" y="121"/>
                  </a:cxn>
                </a:cxnLst>
                <a:rect l="0" t="0" r="r" b="b"/>
                <a:pathLst>
                  <a:path w="111" h="121">
                    <a:moveTo>
                      <a:pt x="55" y="121"/>
                    </a:moveTo>
                    <a:cubicBezTo>
                      <a:pt x="87" y="121"/>
                      <a:pt x="111" y="95"/>
                      <a:pt x="111" y="61"/>
                    </a:cubicBezTo>
                    <a:cubicBezTo>
                      <a:pt x="111" y="29"/>
                      <a:pt x="87" y="0"/>
                      <a:pt x="55" y="0"/>
                    </a:cubicBezTo>
                    <a:cubicBezTo>
                      <a:pt x="25" y="0"/>
                      <a:pt x="0" y="29"/>
                      <a:pt x="0" y="61"/>
                    </a:cubicBezTo>
                    <a:cubicBezTo>
                      <a:pt x="0" y="95"/>
                      <a:pt x="25" y="121"/>
                      <a:pt x="55" y="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Freeform 93"/>
              <p:cNvSpPr/>
              <p:nvPr/>
            </p:nvSpPr>
            <p:spPr bwMode="auto">
              <a:xfrm>
                <a:off x="2019560" y="5322396"/>
                <a:ext cx="227109" cy="619840"/>
              </a:xfrm>
              <a:custGeom>
                <a:avLst/>
                <a:gdLst/>
                <a:ahLst/>
                <a:cxnLst>
                  <a:cxn ang="0">
                    <a:pos x="31" y="18"/>
                  </a:cxn>
                  <a:cxn ang="0">
                    <a:pos x="15" y="0"/>
                  </a:cxn>
                  <a:cxn ang="0">
                    <a:pos x="0" y="26"/>
                  </a:cxn>
                  <a:cxn ang="0">
                    <a:pos x="0" y="135"/>
                  </a:cxn>
                  <a:cxn ang="0">
                    <a:pos x="26" y="162"/>
                  </a:cxn>
                  <a:cxn ang="0">
                    <a:pos x="33" y="162"/>
                  </a:cxn>
                  <a:cxn ang="0">
                    <a:pos x="57" y="135"/>
                  </a:cxn>
                  <a:cxn ang="0">
                    <a:pos x="57" y="26"/>
                  </a:cxn>
                  <a:cxn ang="0">
                    <a:pos x="57" y="18"/>
                  </a:cxn>
                  <a:cxn ang="0">
                    <a:pos x="31" y="18"/>
                  </a:cxn>
                </a:cxnLst>
                <a:rect l="0" t="0" r="r" b="b"/>
                <a:pathLst>
                  <a:path w="57" h="162">
                    <a:moveTo>
                      <a:pt x="31" y="18"/>
                    </a:moveTo>
                    <a:cubicBezTo>
                      <a:pt x="24" y="15"/>
                      <a:pt x="19" y="8"/>
                      <a:pt x="15" y="0"/>
                    </a:cubicBezTo>
                    <a:cubicBezTo>
                      <a:pt x="5" y="4"/>
                      <a:pt x="0" y="15"/>
                      <a:pt x="0" y="26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9"/>
                      <a:pt x="11" y="162"/>
                      <a:pt x="26" y="162"/>
                    </a:cubicBezTo>
                    <a:cubicBezTo>
                      <a:pt x="33" y="162"/>
                      <a:pt x="33" y="162"/>
                      <a:pt x="33" y="162"/>
                    </a:cubicBezTo>
                    <a:cubicBezTo>
                      <a:pt x="47" y="162"/>
                      <a:pt x="57" y="149"/>
                      <a:pt x="57" y="135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3"/>
                      <a:pt x="57" y="18"/>
                    </a:cubicBezTo>
                    <a:cubicBezTo>
                      <a:pt x="49" y="23"/>
                      <a:pt x="40" y="23"/>
                      <a:pt x="31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Freeform 94"/>
              <p:cNvSpPr/>
              <p:nvPr/>
            </p:nvSpPr>
            <p:spPr bwMode="auto">
              <a:xfrm>
                <a:off x="1460303" y="5337296"/>
                <a:ext cx="238464" cy="6049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33" y="16"/>
                  </a:cxn>
                  <a:cxn ang="0">
                    <a:pos x="2" y="14"/>
                  </a:cxn>
                  <a:cxn ang="0">
                    <a:pos x="0" y="22"/>
                  </a:cxn>
                  <a:cxn ang="0">
                    <a:pos x="0" y="131"/>
                  </a:cxn>
                  <a:cxn ang="0">
                    <a:pos x="26" y="158"/>
                  </a:cxn>
                  <a:cxn ang="0">
                    <a:pos x="33" y="158"/>
                  </a:cxn>
                  <a:cxn ang="0">
                    <a:pos x="59" y="131"/>
                  </a:cxn>
                  <a:cxn ang="0">
                    <a:pos x="59" y="22"/>
                  </a:cxn>
                  <a:cxn ang="0">
                    <a:pos x="48" y="0"/>
                  </a:cxn>
                </a:cxnLst>
                <a:rect l="0" t="0" r="r" b="b"/>
                <a:pathLst>
                  <a:path w="59" h="158">
                    <a:moveTo>
                      <a:pt x="48" y="0"/>
                    </a:moveTo>
                    <a:cubicBezTo>
                      <a:pt x="45" y="6"/>
                      <a:pt x="41" y="12"/>
                      <a:pt x="33" y="16"/>
                    </a:cubicBezTo>
                    <a:cubicBezTo>
                      <a:pt x="22" y="21"/>
                      <a:pt x="10" y="21"/>
                      <a:pt x="2" y="14"/>
                    </a:cubicBezTo>
                    <a:cubicBezTo>
                      <a:pt x="0" y="16"/>
                      <a:pt x="0" y="19"/>
                      <a:pt x="0" y="2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5"/>
                      <a:pt x="10" y="158"/>
                      <a:pt x="26" y="158"/>
                    </a:cubicBezTo>
                    <a:cubicBezTo>
                      <a:pt x="33" y="158"/>
                      <a:pt x="33" y="158"/>
                      <a:pt x="33" y="158"/>
                    </a:cubicBezTo>
                    <a:cubicBezTo>
                      <a:pt x="48" y="158"/>
                      <a:pt x="59" y="145"/>
                      <a:pt x="59" y="131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14"/>
                      <a:pt x="56" y="6"/>
                      <a:pt x="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Freeform 95"/>
              <p:cNvSpPr/>
              <p:nvPr/>
            </p:nvSpPr>
            <p:spPr bwMode="auto">
              <a:xfrm>
                <a:off x="1281455" y="4380717"/>
                <a:ext cx="1169612" cy="1159219"/>
              </a:xfrm>
              <a:custGeom>
                <a:avLst/>
                <a:gdLst/>
                <a:ahLst/>
                <a:cxnLst>
                  <a:cxn ang="0">
                    <a:pos x="289" y="130"/>
                  </a:cxn>
                  <a:cxn ang="0">
                    <a:pos x="264" y="69"/>
                  </a:cxn>
                  <a:cxn ang="0">
                    <a:pos x="241" y="16"/>
                  </a:cxn>
                  <a:cxn ang="0">
                    <a:pos x="217" y="0"/>
                  </a:cxn>
                  <a:cxn ang="0">
                    <a:pos x="211" y="0"/>
                  </a:cxn>
                  <a:cxn ang="0">
                    <a:pos x="145" y="73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49" y="16"/>
                  </a:cxn>
                  <a:cxn ang="0">
                    <a:pos x="28" y="69"/>
                  </a:cxn>
                  <a:cxn ang="0">
                    <a:pos x="2" y="130"/>
                  </a:cxn>
                  <a:cxn ang="0">
                    <a:pos x="0" y="140"/>
                  </a:cxn>
                  <a:cxn ang="0">
                    <a:pos x="2" y="151"/>
                  </a:cxn>
                  <a:cxn ang="0">
                    <a:pos x="42" y="239"/>
                  </a:cxn>
                  <a:cxn ang="0">
                    <a:pos x="73" y="251"/>
                  </a:cxn>
                  <a:cxn ang="0">
                    <a:pos x="82" y="216"/>
                  </a:cxn>
                  <a:cxn ang="0">
                    <a:pos x="49" y="140"/>
                  </a:cxn>
                  <a:cxn ang="0">
                    <a:pos x="55" y="124"/>
                  </a:cxn>
                  <a:cxn ang="0">
                    <a:pos x="73" y="83"/>
                  </a:cxn>
                  <a:cxn ang="0">
                    <a:pos x="73" y="162"/>
                  </a:cxn>
                  <a:cxn ang="0">
                    <a:pos x="95" y="214"/>
                  </a:cxn>
                  <a:cxn ang="0">
                    <a:pos x="99" y="237"/>
                  </a:cxn>
                  <a:cxn ang="0">
                    <a:pos x="117" y="272"/>
                  </a:cxn>
                  <a:cxn ang="0">
                    <a:pos x="117" y="304"/>
                  </a:cxn>
                  <a:cxn ang="0">
                    <a:pos x="169" y="304"/>
                  </a:cxn>
                  <a:cxn ang="0">
                    <a:pos x="169" y="272"/>
                  </a:cxn>
                  <a:cxn ang="0">
                    <a:pos x="195" y="235"/>
                  </a:cxn>
                  <a:cxn ang="0">
                    <a:pos x="199" y="212"/>
                  </a:cxn>
                  <a:cxn ang="0">
                    <a:pos x="217" y="168"/>
                  </a:cxn>
                  <a:cxn ang="0">
                    <a:pos x="217" y="81"/>
                  </a:cxn>
                  <a:cxn ang="0">
                    <a:pos x="236" y="126"/>
                  </a:cxn>
                  <a:cxn ang="0">
                    <a:pos x="241" y="140"/>
                  </a:cxn>
                  <a:cxn ang="0">
                    <a:pos x="208" y="216"/>
                  </a:cxn>
                  <a:cxn ang="0">
                    <a:pos x="220" y="251"/>
                  </a:cxn>
                  <a:cxn ang="0">
                    <a:pos x="251" y="239"/>
                  </a:cxn>
                  <a:cxn ang="0">
                    <a:pos x="289" y="151"/>
                  </a:cxn>
                  <a:cxn ang="0">
                    <a:pos x="289" y="140"/>
                  </a:cxn>
                  <a:cxn ang="0">
                    <a:pos x="289" y="130"/>
                  </a:cxn>
                </a:cxnLst>
                <a:rect l="0" t="0" r="r" b="b"/>
                <a:pathLst>
                  <a:path w="292" h="304">
                    <a:moveTo>
                      <a:pt x="289" y="130"/>
                    </a:moveTo>
                    <a:cubicBezTo>
                      <a:pt x="264" y="69"/>
                      <a:pt x="264" y="69"/>
                      <a:pt x="264" y="69"/>
                    </a:cubicBezTo>
                    <a:cubicBezTo>
                      <a:pt x="241" y="16"/>
                      <a:pt x="241" y="16"/>
                      <a:pt x="241" y="16"/>
                    </a:cubicBezTo>
                    <a:cubicBezTo>
                      <a:pt x="238" y="7"/>
                      <a:pt x="229" y="0"/>
                      <a:pt x="217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11" y="40"/>
                      <a:pt x="183" y="73"/>
                      <a:pt x="145" y="73"/>
                    </a:cubicBezTo>
                    <a:cubicBezTo>
                      <a:pt x="108" y="73"/>
                      <a:pt x="78" y="40"/>
                      <a:pt x="78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4" y="0"/>
                      <a:pt x="55" y="7"/>
                      <a:pt x="49" y="16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" y="130"/>
                      <a:pt x="2" y="130"/>
                      <a:pt x="2" y="130"/>
                    </a:cubicBezTo>
                    <a:cubicBezTo>
                      <a:pt x="0" y="134"/>
                      <a:pt x="0" y="138"/>
                      <a:pt x="0" y="140"/>
                    </a:cubicBezTo>
                    <a:cubicBezTo>
                      <a:pt x="0" y="144"/>
                      <a:pt x="0" y="147"/>
                      <a:pt x="2" y="151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7" y="251"/>
                      <a:pt x="59" y="257"/>
                      <a:pt x="73" y="251"/>
                    </a:cubicBezTo>
                    <a:cubicBezTo>
                      <a:pt x="83" y="245"/>
                      <a:pt x="90" y="231"/>
                      <a:pt x="82" y="216"/>
                    </a:cubicBezTo>
                    <a:cubicBezTo>
                      <a:pt x="49" y="140"/>
                      <a:pt x="49" y="140"/>
                      <a:pt x="49" y="140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162"/>
                      <a:pt x="73" y="162"/>
                      <a:pt x="73" y="162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99" y="223"/>
                      <a:pt x="99" y="229"/>
                      <a:pt x="99" y="237"/>
                    </a:cubicBezTo>
                    <a:cubicBezTo>
                      <a:pt x="109" y="242"/>
                      <a:pt x="117" y="257"/>
                      <a:pt x="117" y="272"/>
                    </a:cubicBezTo>
                    <a:cubicBezTo>
                      <a:pt x="117" y="304"/>
                      <a:pt x="117" y="304"/>
                      <a:pt x="117" y="304"/>
                    </a:cubicBezTo>
                    <a:cubicBezTo>
                      <a:pt x="169" y="304"/>
                      <a:pt x="169" y="304"/>
                      <a:pt x="169" y="304"/>
                    </a:cubicBezTo>
                    <a:cubicBezTo>
                      <a:pt x="169" y="272"/>
                      <a:pt x="169" y="272"/>
                      <a:pt x="169" y="272"/>
                    </a:cubicBezTo>
                    <a:cubicBezTo>
                      <a:pt x="169" y="255"/>
                      <a:pt x="180" y="239"/>
                      <a:pt x="195" y="235"/>
                    </a:cubicBezTo>
                    <a:cubicBezTo>
                      <a:pt x="195" y="227"/>
                      <a:pt x="195" y="221"/>
                      <a:pt x="199" y="212"/>
                    </a:cubicBezTo>
                    <a:cubicBezTo>
                      <a:pt x="217" y="168"/>
                      <a:pt x="217" y="168"/>
                      <a:pt x="217" y="168"/>
                    </a:cubicBezTo>
                    <a:cubicBezTo>
                      <a:pt x="217" y="81"/>
                      <a:pt x="217" y="81"/>
                      <a:pt x="217" y="81"/>
                    </a:cubicBezTo>
                    <a:cubicBezTo>
                      <a:pt x="236" y="126"/>
                      <a:pt x="236" y="126"/>
                      <a:pt x="236" y="126"/>
                    </a:cubicBezTo>
                    <a:cubicBezTo>
                      <a:pt x="241" y="140"/>
                      <a:pt x="241" y="140"/>
                      <a:pt x="241" y="140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3" y="231"/>
                      <a:pt x="208" y="245"/>
                      <a:pt x="220" y="251"/>
                    </a:cubicBezTo>
                    <a:cubicBezTo>
                      <a:pt x="231" y="257"/>
                      <a:pt x="245" y="251"/>
                      <a:pt x="251" y="239"/>
                    </a:cubicBezTo>
                    <a:cubicBezTo>
                      <a:pt x="289" y="151"/>
                      <a:pt x="289" y="151"/>
                      <a:pt x="289" y="151"/>
                    </a:cubicBezTo>
                    <a:cubicBezTo>
                      <a:pt x="289" y="147"/>
                      <a:pt x="292" y="144"/>
                      <a:pt x="289" y="140"/>
                    </a:cubicBezTo>
                    <a:cubicBezTo>
                      <a:pt x="292" y="138"/>
                      <a:pt x="289" y="134"/>
                      <a:pt x="289" y="1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20" name="Group 28"/>
            <p:cNvGrpSpPr/>
            <p:nvPr/>
          </p:nvGrpSpPr>
          <p:grpSpPr>
            <a:xfrm>
              <a:off x="8306665" y="4263926"/>
              <a:ext cx="477768" cy="1129214"/>
              <a:chOff x="2496489" y="2205318"/>
              <a:chExt cx="1195161" cy="2899538"/>
            </a:xfrm>
            <a:solidFill>
              <a:schemeClr val="accent1"/>
            </a:solidFill>
          </p:grpSpPr>
          <p:sp>
            <p:nvSpPr>
              <p:cNvPr id="21" name="Freeform 96"/>
              <p:cNvSpPr/>
              <p:nvPr/>
            </p:nvSpPr>
            <p:spPr bwMode="auto">
              <a:xfrm>
                <a:off x="2496489" y="2205318"/>
                <a:ext cx="1195161" cy="2899538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53" y="25"/>
                  </a:cxn>
                  <a:cxn ang="0">
                    <a:pos x="253" y="114"/>
                  </a:cxn>
                  <a:cxn ang="0">
                    <a:pos x="193" y="205"/>
                  </a:cxn>
                  <a:cxn ang="0">
                    <a:pos x="106" y="205"/>
                  </a:cxn>
                  <a:cxn ang="0">
                    <a:pos x="48" y="117"/>
                  </a:cxn>
                  <a:cxn ang="0">
                    <a:pos x="48" y="25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32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72" y="243"/>
                  </a:cxn>
                  <a:cxn ang="0">
                    <a:pos x="77" y="248"/>
                  </a:cxn>
                  <a:cxn ang="0">
                    <a:pos x="77" y="503"/>
                  </a:cxn>
                  <a:cxn ang="0">
                    <a:pos x="77" y="511"/>
                  </a:cxn>
                  <a:cxn ang="0">
                    <a:pos x="77" y="614"/>
                  </a:cxn>
                  <a:cxn ang="0">
                    <a:pos x="78" y="618"/>
                  </a:cxn>
                  <a:cxn ang="0">
                    <a:pos x="77" y="622"/>
                  </a:cxn>
                  <a:cxn ang="0">
                    <a:pos x="77" y="732"/>
                  </a:cxn>
                  <a:cxn ang="0">
                    <a:pos x="102" y="760"/>
                  </a:cxn>
                  <a:cxn ang="0">
                    <a:pos x="110" y="760"/>
                  </a:cxn>
                  <a:cxn ang="0">
                    <a:pos x="136" y="732"/>
                  </a:cxn>
                  <a:cxn ang="0">
                    <a:pos x="136" y="622"/>
                  </a:cxn>
                  <a:cxn ang="0">
                    <a:pos x="136" y="618"/>
                  </a:cxn>
                  <a:cxn ang="0">
                    <a:pos x="136" y="614"/>
                  </a:cxn>
                  <a:cxn ang="0">
                    <a:pos x="136" y="511"/>
                  </a:cxn>
                  <a:cxn ang="0">
                    <a:pos x="166" y="511"/>
                  </a:cxn>
                  <a:cxn ang="0">
                    <a:pos x="166" y="614"/>
                  </a:cxn>
                  <a:cxn ang="0">
                    <a:pos x="166" y="618"/>
                  </a:cxn>
                  <a:cxn ang="0">
                    <a:pos x="166" y="622"/>
                  </a:cxn>
                  <a:cxn ang="0">
                    <a:pos x="166" y="732"/>
                  </a:cxn>
                  <a:cxn ang="0">
                    <a:pos x="191" y="760"/>
                  </a:cxn>
                  <a:cxn ang="0">
                    <a:pos x="198" y="760"/>
                  </a:cxn>
                  <a:cxn ang="0">
                    <a:pos x="224" y="732"/>
                  </a:cxn>
                  <a:cxn ang="0">
                    <a:pos x="224" y="622"/>
                  </a:cxn>
                  <a:cxn ang="0">
                    <a:pos x="224" y="618"/>
                  </a:cxn>
                  <a:cxn ang="0">
                    <a:pos x="224" y="614"/>
                  </a:cxn>
                  <a:cxn ang="0">
                    <a:pos x="224" y="511"/>
                  </a:cxn>
                  <a:cxn ang="0">
                    <a:pos x="224" y="503"/>
                  </a:cxn>
                  <a:cxn ang="0">
                    <a:pos x="224" y="243"/>
                  </a:cxn>
                  <a:cxn ang="0">
                    <a:pos x="228" y="243"/>
                  </a:cxn>
                  <a:cxn ang="0">
                    <a:pos x="295" y="139"/>
                  </a:cxn>
                  <a:cxn ang="0">
                    <a:pos x="297" y="132"/>
                  </a:cxn>
                  <a:cxn ang="0">
                    <a:pos x="298" y="124"/>
                  </a:cxn>
                  <a:cxn ang="0">
                    <a:pos x="298" y="122"/>
                  </a:cxn>
                  <a:cxn ang="0">
                    <a:pos x="298" y="25"/>
                  </a:cxn>
                  <a:cxn ang="0">
                    <a:pos x="276" y="0"/>
                  </a:cxn>
                </a:cxnLst>
                <a:rect l="0" t="0" r="r" b="b"/>
                <a:pathLst>
                  <a:path w="298" h="760">
                    <a:moveTo>
                      <a:pt x="276" y="0"/>
                    </a:moveTo>
                    <a:cubicBezTo>
                      <a:pt x="264" y="0"/>
                      <a:pt x="253" y="11"/>
                      <a:pt x="253" y="25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2" y="130"/>
                      <a:pt x="2" y="132"/>
                    </a:cubicBezTo>
                    <a:cubicBezTo>
                      <a:pt x="2" y="132"/>
                      <a:pt x="2" y="132"/>
                      <a:pt x="2" y="135"/>
                    </a:cubicBezTo>
                    <a:cubicBezTo>
                      <a:pt x="3" y="136"/>
                      <a:pt x="3" y="136"/>
                      <a:pt x="5" y="139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4" y="246"/>
                      <a:pt x="77" y="248"/>
                    </a:cubicBezTo>
                    <a:cubicBezTo>
                      <a:pt x="77" y="503"/>
                      <a:pt x="77" y="503"/>
                      <a:pt x="77" y="503"/>
                    </a:cubicBezTo>
                    <a:cubicBezTo>
                      <a:pt x="77" y="511"/>
                      <a:pt x="77" y="511"/>
                      <a:pt x="77" y="511"/>
                    </a:cubicBezTo>
                    <a:cubicBezTo>
                      <a:pt x="77" y="614"/>
                      <a:pt x="77" y="614"/>
                      <a:pt x="77" y="614"/>
                    </a:cubicBezTo>
                    <a:cubicBezTo>
                      <a:pt x="77" y="617"/>
                      <a:pt x="78" y="617"/>
                      <a:pt x="78" y="618"/>
                    </a:cubicBezTo>
                    <a:cubicBezTo>
                      <a:pt x="77" y="622"/>
                      <a:pt x="77" y="622"/>
                      <a:pt x="77" y="622"/>
                    </a:cubicBezTo>
                    <a:cubicBezTo>
                      <a:pt x="77" y="732"/>
                      <a:pt x="77" y="732"/>
                      <a:pt x="77" y="732"/>
                    </a:cubicBezTo>
                    <a:cubicBezTo>
                      <a:pt x="77" y="749"/>
                      <a:pt x="90" y="760"/>
                      <a:pt x="102" y="760"/>
                    </a:cubicBezTo>
                    <a:cubicBezTo>
                      <a:pt x="110" y="760"/>
                      <a:pt x="110" y="760"/>
                      <a:pt x="110" y="760"/>
                    </a:cubicBezTo>
                    <a:cubicBezTo>
                      <a:pt x="124" y="760"/>
                      <a:pt x="136" y="749"/>
                      <a:pt x="136" y="732"/>
                    </a:cubicBezTo>
                    <a:cubicBezTo>
                      <a:pt x="136" y="622"/>
                      <a:pt x="136" y="622"/>
                      <a:pt x="136" y="622"/>
                    </a:cubicBezTo>
                    <a:cubicBezTo>
                      <a:pt x="136" y="618"/>
                      <a:pt x="136" y="618"/>
                      <a:pt x="136" y="618"/>
                    </a:cubicBezTo>
                    <a:cubicBezTo>
                      <a:pt x="136" y="617"/>
                      <a:pt x="136" y="617"/>
                      <a:pt x="136" y="614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614"/>
                      <a:pt x="166" y="614"/>
                      <a:pt x="166" y="614"/>
                    </a:cubicBezTo>
                    <a:cubicBezTo>
                      <a:pt x="166" y="617"/>
                      <a:pt x="166" y="617"/>
                      <a:pt x="166" y="618"/>
                    </a:cubicBezTo>
                    <a:cubicBezTo>
                      <a:pt x="166" y="622"/>
                      <a:pt x="166" y="622"/>
                      <a:pt x="166" y="622"/>
                    </a:cubicBezTo>
                    <a:cubicBezTo>
                      <a:pt x="166" y="732"/>
                      <a:pt x="166" y="732"/>
                      <a:pt x="166" y="732"/>
                    </a:cubicBezTo>
                    <a:cubicBezTo>
                      <a:pt x="166" y="749"/>
                      <a:pt x="177" y="760"/>
                      <a:pt x="191" y="760"/>
                    </a:cubicBezTo>
                    <a:cubicBezTo>
                      <a:pt x="198" y="760"/>
                      <a:pt x="198" y="760"/>
                      <a:pt x="198" y="760"/>
                    </a:cubicBezTo>
                    <a:cubicBezTo>
                      <a:pt x="214" y="760"/>
                      <a:pt x="224" y="749"/>
                      <a:pt x="224" y="732"/>
                    </a:cubicBezTo>
                    <a:cubicBezTo>
                      <a:pt x="224" y="622"/>
                      <a:pt x="224" y="622"/>
                      <a:pt x="224" y="622"/>
                    </a:cubicBezTo>
                    <a:cubicBezTo>
                      <a:pt x="224" y="618"/>
                      <a:pt x="224" y="618"/>
                      <a:pt x="224" y="618"/>
                    </a:cubicBezTo>
                    <a:cubicBezTo>
                      <a:pt x="224" y="617"/>
                      <a:pt x="224" y="617"/>
                      <a:pt x="224" y="614"/>
                    </a:cubicBezTo>
                    <a:cubicBezTo>
                      <a:pt x="224" y="511"/>
                      <a:pt x="224" y="511"/>
                      <a:pt x="224" y="511"/>
                    </a:cubicBezTo>
                    <a:cubicBezTo>
                      <a:pt x="224" y="503"/>
                      <a:pt x="224" y="503"/>
                      <a:pt x="224" y="503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7" y="243"/>
                      <a:pt x="227" y="243"/>
                      <a:pt x="228" y="24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6"/>
                      <a:pt x="297" y="135"/>
                      <a:pt x="297" y="132"/>
                    </a:cubicBezTo>
                    <a:cubicBezTo>
                      <a:pt x="298" y="128"/>
                      <a:pt x="298" y="126"/>
                      <a:pt x="298" y="124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25"/>
                      <a:pt x="298" y="25"/>
                      <a:pt x="298" y="25"/>
                    </a:cubicBezTo>
                    <a:cubicBezTo>
                      <a:pt x="298" y="11"/>
                      <a:pt x="290" y="0"/>
                      <a:pt x="2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Oval 97"/>
              <p:cNvSpPr>
                <a:spLocks noChangeArrowheads="1"/>
              </p:cNvSpPr>
              <p:nvPr/>
            </p:nvSpPr>
            <p:spPr bwMode="auto">
              <a:xfrm>
                <a:off x="2876896" y="2452659"/>
                <a:ext cx="448540" cy="4648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726578" y="4263926"/>
              <a:ext cx="477768" cy="1129214"/>
              <a:chOff x="2496489" y="2205318"/>
              <a:chExt cx="1195161" cy="2899538"/>
            </a:xfrm>
            <a:solidFill>
              <a:schemeClr val="accent1"/>
            </a:solidFill>
          </p:grpSpPr>
          <p:sp>
            <p:nvSpPr>
              <p:cNvPr id="30" name="Freeform 96"/>
              <p:cNvSpPr/>
              <p:nvPr/>
            </p:nvSpPr>
            <p:spPr bwMode="auto">
              <a:xfrm>
                <a:off x="2496489" y="2205318"/>
                <a:ext cx="1195161" cy="2899538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53" y="25"/>
                  </a:cxn>
                  <a:cxn ang="0">
                    <a:pos x="253" y="114"/>
                  </a:cxn>
                  <a:cxn ang="0">
                    <a:pos x="193" y="205"/>
                  </a:cxn>
                  <a:cxn ang="0">
                    <a:pos x="106" y="205"/>
                  </a:cxn>
                  <a:cxn ang="0">
                    <a:pos x="48" y="117"/>
                  </a:cxn>
                  <a:cxn ang="0">
                    <a:pos x="48" y="25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32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72" y="243"/>
                  </a:cxn>
                  <a:cxn ang="0">
                    <a:pos x="77" y="248"/>
                  </a:cxn>
                  <a:cxn ang="0">
                    <a:pos x="77" y="503"/>
                  </a:cxn>
                  <a:cxn ang="0">
                    <a:pos x="77" y="511"/>
                  </a:cxn>
                  <a:cxn ang="0">
                    <a:pos x="77" y="614"/>
                  </a:cxn>
                  <a:cxn ang="0">
                    <a:pos x="78" y="618"/>
                  </a:cxn>
                  <a:cxn ang="0">
                    <a:pos x="77" y="622"/>
                  </a:cxn>
                  <a:cxn ang="0">
                    <a:pos x="77" y="732"/>
                  </a:cxn>
                  <a:cxn ang="0">
                    <a:pos x="102" y="760"/>
                  </a:cxn>
                  <a:cxn ang="0">
                    <a:pos x="110" y="760"/>
                  </a:cxn>
                  <a:cxn ang="0">
                    <a:pos x="136" y="732"/>
                  </a:cxn>
                  <a:cxn ang="0">
                    <a:pos x="136" y="622"/>
                  </a:cxn>
                  <a:cxn ang="0">
                    <a:pos x="136" y="618"/>
                  </a:cxn>
                  <a:cxn ang="0">
                    <a:pos x="136" y="614"/>
                  </a:cxn>
                  <a:cxn ang="0">
                    <a:pos x="136" y="511"/>
                  </a:cxn>
                  <a:cxn ang="0">
                    <a:pos x="166" y="511"/>
                  </a:cxn>
                  <a:cxn ang="0">
                    <a:pos x="166" y="614"/>
                  </a:cxn>
                  <a:cxn ang="0">
                    <a:pos x="166" y="618"/>
                  </a:cxn>
                  <a:cxn ang="0">
                    <a:pos x="166" y="622"/>
                  </a:cxn>
                  <a:cxn ang="0">
                    <a:pos x="166" y="732"/>
                  </a:cxn>
                  <a:cxn ang="0">
                    <a:pos x="191" y="760"/>
                  </a:cxn>
                  <a:cxn ang="0">
                    <a:pos x="198" y="760"/>
                  </a:cxn>
                  <a:cxn ang="0">
                    <a:pos x="224" y="732"/>
                  </a:cxn>
                  <a:cxn ang="0">
                    <a:pos x="224" y="622"/>
                  </a:cxn>
                  <a:cxn ang="0">
                    <a:pos x="224" y="618"/>
                  </a:cxn>
                  <a:cxn ang="0">
                    <a:pos x="224" y="614"/>
                  </a:cxn>
                  <a:cxn ang="0">
                    <a:pos x="224" y="511"/>
                  </a:cxn>
                  <a:cxn ang="0">
                    <a:pos x="224" y="503"/>
                  </a:cxn>
                  <a:cxn ang="0">
                    <a:pos x="224" y="243"/>
                  </a:cxn>
                  <a:cxn ang="0">
                    <a:pos x="228" y="243"/>
                  </a:cxn>
                  <a:cxn ang="0">
                    <a:pos x="295" y="139"/>
                  </a:cxn>
                  <a:cxn ang="0">
                    <a:pos x="297" y="132"/>
                  </a:cxn>
                  <a:cxn ang="0">
                    <a:pos x="298" y="124"/>
                  </a:cxn>
                  <a:cxn ang="0">
                    <a:pos x="298" y="122"/>
                  </a:cxn>
                  <a:cxn ang="0">
                    <a:pos x="298" y="25"/>
                  </a:cxn>
                  <a:cxn ang="0">
                    <a:pos x="276" y="0"/>
                  </a:cxn>
                </a:cxnLst>
                <a:rect l="0" t="0" r="r" b="b"/>
                <a:pathLst>
                  <a:path w="298" h="760">
                    <a:moveTo>
                      <a:pt x="276" y="0"/>
                    </a:moveTo>
                    <a:cubicBezTo>
                      <a:pt x="264" y="0"/>
                      <a:pt x="253" y="11"/>
                      <a:pt x="253" y="25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2" y="130"/>
                      <a:pt x="2" y="132"/>
                    </a:cubicBezTo>
                    <a:cubicBezTo>
                      <a:pt x="2" y="132"/>
                      <a:pt x="2" y="132"/>
                      <a:pt x="2" y="135"/>
                    </a:cubicBezTo>
                    <a:cubicBezTo>
                      <a:pt x="3" y="136"/>
                      <a:pt x="3" y="136"/>
                      <a:pt x="5" y="139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4" y="246"/>
                      <a:pt x="77" y="248"/>
                    </a:cubicBezTo>
                    <a:cubicBezTo>
                      <a:pt x="77" y="503"/>
                      <a:pt x="77" y="503"/>
                      <a:pt x="77" y="503"/>
                    </a:cubicBezTo>
                    <a:cubicBezTo>
                      <a:pt x="77" y="511"/>
                      <a:pt x="77" y="511"/>
                      <a:pt x="77" y="511"/>
                    </a:cubicBezTo>
                    <a:cubicBezTo>
                      <a:pt x="77" y="614"/>
                      <a:pt x="77" y="614"/>
                      <a:pt x="77" y="614"/>
                    </a:cubicBezTo>
                    <a:cubicBezTo>
                      <a:pt x="77" y="617"/>
                      <a:pt x="78" y="617"/>
                      <a:pt x="78" y="618"/>
                    </a:cubicBezTo>
                    <a:cubicBezTo>
                      <a:pt x="77" y="622"/>
                      <a:pt x="77" y="622"/>
                      <a:pt x="77" y="622"/>
                    </a:cubicBezTo>
                    <a:cubicBezTo>
                      <a:pt x="77" y="732"/>
                      <a:pt x="77" y="732"/>
                      <a:pt x="77" y="732"/>
                    </a:cubicBezTo>
                    <a:cubicBezTo>
                      <a:pt x="77" y="749"/>
                      <a:pt x="90" y="760"/>
                      <a:pt x="102" y="760"/>
                    </a:cubicBezTo>
                    <a:cubicBezTo>
                      <a:pt x="110" y="760"/>
                      <a:pt x="110" y="760"/>
                      <a:pt x="110" y="760"/>
                    </a:cubicBezTo>
                    <a:cubicBezTo>
                      <a:pt x="124" y="760"/>
                      <a:pt x="136" y="749"/>
                      <a:pt x="136" y="732"/>
                    </a:cubicBezTo>
                    <a:cubicBezTo>
                      <a:pt x="136" y="622"/>
                      <a:pt x="136" y="622"/>
                      <a:pt x="136" y="622"/>
                    </a:cubicBezTo>
                    <a:cubicBezTo>
                      <a:pt x="136" y="618"/>
                      <a:pt x="136" y="618"/>
                      <a:pt x="136" y="618"/>
                    </a:cubicBezTo>
                    <a:cubicBezTo>
                      <a:pt x="136" y="617"/>
                      <a:pt x="136" y="617"/>
                      <a:pt x="136" y="614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614"/>
                      <a:pt x="166" y="614"/>
                      <a:pt x="166" y="614"/>
                    </a:cubicBezTo>
                    <a:cubicBezTo>
                      <a:pt x="166" y="617"/>
                      <a:pt x="166" y="617"/>
                      <a:pt x="166" y="618"/>
                    </a:cubicBezTo>
                    <a:cubicBezTo>
                      <a:pt x="166" y="622"/>
                      <a:pt x="166" y="622"/>
                      <a:pt x="166" y="622"/>
                    </a:cubicBezTo>
                    <a:cubicBezTo>
                      <a:pt x="166" y="732"/>
                      <a:pt x="166" y="732"/>
                      <a:pt x="166" y="732"/>
                    </a:cubicBezTo>
                    <a:cubicBezTo>
                      <a:pt x="166" y="749"/>
                      <a:pt x="177" y="760"/>
                      <a:pt x="191" y="760"/>
                    </a:cubicBezTo>
                    <a:cubicBezTo>
                      <a:pt x="198" y="760"/>
                      <a:pt x="198" y="760"/>
                      <a:pt x="198" y="760"/>
                    </a:cubicBezTo>
                    <a:cubicBezTo>
                      <a:pt x="214" y="760"/>
                      <a:pt x="224" y="749"/>
                      <a:pt x="224" y="732"/>
                    </a:cubicBezTo>
                    <a:cubicBezTo>
                      <a:pt x="224" y="622"/>
                      <a:pt x="224" y="622"/>
                      <a:pt x="224" y="622"/>
                    </a:cubicBezTo>
                    <a:cubicBezTo>
                      <a:pt x="224" y="618"/>
                      <a:pt x="224" y="618"/>
                      <a:pt x="224" y="618"/>
                    </a:cubicBezTo>
                    <a:cubicBezTo>
                      <a:pt x="224" y="617"/>
                      <a:pt x="224" y="617"/>
                      <a:pt x="224" y="614"/>
                    </a:cubicBezTo>
                    <a:cubicBezTo>
                      <a:pt x="224" y="511"/>
                      <a:pt x="224" y="511"/>
                      <a:pt x="224" y="511"/>
                    </a:cubicBezTo>
                    <a:cubicBezTo>
                      <a:pt x="224" y="503"/>
                      <a:pt x="224" y="503"/>
                      <a:pt x="224" y="503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7" y="243"/>
                      <a:pt x="227" y="243"/>
                      <a:pt x="228" y="24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6"/>
                      <a:pt x="297" y="135"/>
                      <a:pt x="297" y="132"/>
                    </a:cubicBezTo>
                    <a:cubicBezTo>
                      <a:pt x="298" y="128"/>
                      <a:pt x="298" y="126"/>
                      <a:pt x="298" y="124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25"/>
                      <a:pt x="298" y="25"/>
                      <a:pt x="298" y="25"/>
                    </a:cubicBezTo>
                    <a:cubicBezTo>
                      <a:pt x="298" y="11"/>
                      <a:pt x="290" y="0"/>
                      <a:pt x="2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Oval 97"/>
              <p:cNvSpPr>
                <a:spLocks noChangeArrowheads="1"/>
              </p:cNvSpPr>
              <p:nvPr/>
            </p:nvSpPr>
            <p:spPr bwMode="auto">
              <a:xfrm>
                <a:off x="2876896" y="2452659"/>
                <a:ext cx="448540" cy="4648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Group 28"/>
            <p:cNvGrpSpPr/>
            <p:nvPr/>
          </p:nvGrpSpPr>
          <p:grpSpPr>
            <a:xfrm>
              <a:off x="7146493" y="4263926"/>
              <a:ext cx="477768" cy="1129214"/>
              <a:chOff x="2496489" y="2205318"/>
              <a:chExt cx="1195161" cy="2899538"/>
            </a:xfrm>
            <a:solidFill>
              <a:schemeClr val="accent1"/>
            </a:solidFill>
          </p:grpSpPr>
          <p:sp>
            <p:nvSpPr>
              <p:cNvPr id="34" name="Freeform 96"/>
              <p:cNvSpPr/>
              <p:nvPr/>
            </p:nvSpPr>
            <p:spPr bwMode="auto">
              <a:xfrm>
                <a:off x="2496489" y="2205318"/>
                <a:ext cx="1195161" cy="2899538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53" y="25"/>
                  </a:cxn>
                  <a:cxn ang="0">
                    <a:pos x="253" y="114"/>
                  </a:cxn>
                  <a:cxn ang="0">
                    <a:pos x="193" y="205"/>
                  </a:cxn>
                  <a:cxn ang="0">
                    <a:pos x="106" y="205"/>
                  </a:cxn>
                  <a:cxn ang="0">
                    <a:pos x="48" y="117"/>
                  </a:cxn>
                  <a:cxn ang="0">
                    <a:pos x="48" y="25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32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72" y="243"/>
                  </a:cxn>
                  <a:cxn ang="0">
                    <a:pos x="77" y="248"/>
                  </a:cxn>
                  <a:cxn ang="0">
                    <a:pos x="77" y="503"/>
                  </a:cxn>
                  <a:cxn ang="0">
                    <a:pos x="77" y="511"/>
                  </a:cxn>
                  <a:cxn ang="0">
                    <a:pos x="77" y="614"/>
                  </a:cxn>
                  <a:cxn ang="0">
                    <a:pos x="78" y="618"/>
                  </a:cxn>
                  <a:cxn ang="0">
                    <a:pos x="77" y="622"/>
                  </a:cxn>
                  <a:cxn ang="0">
                    <a:pos x="77" y="732"/>
                  </a:cxn>
                  <a:cxn ang="0">
                    <a:pos x="102" y="760"/>
                  </a:cxn>
                  <a:cxn ang="0">
                    <a:pos x="110" y="760"/>
                  </a:cxn>
                  <a:cxn ang="0">
                    <a:pos x="136" y="732"/>
                  </a:cxn>
                  <a:cxn ang="0">
                    <a:pos x="136" y="622"/>
                  </a:cxn>
                  <a:cxn ang="0">
                    <a:pos x="136" y="618"/>
                  </a:cxn>
                  <a:cxn ang="0">
                    <a:pos x="136" y="614"/>
                  </a:cxn>
                  <a:cxn ang="0">
                    <a:pos x="136" y="511"/>
                  </a:cxn>
                  <a:cxn ang="0">
                    <a:pos x="166" y="511"/>
                  </a:cxn>
                  <a:cxn ang="0">
                    <a:pos x="166" y="614"/>
                  </a:cxn>
                  <a:cxn ang="0">
                    <a:pos x="166" y="618"/>
                  </a:cxn>
                  <a:cxn ang="0">
                    <a:pos x="166" y="622"/>
                  </a:cxn>
                  <a:cxn ang="0">
                    <a:pos x="166" y="732"/>
                  </a:cxn>
                  <a:cxn ang="0">
                    <a:pos x="191" y="760"/>
                  </a:cxn>
                  <a:cxn ang="0">
                    <a:pos x="198" y="760"/>
                  </a:cxn>
                  <a:cxn ang="0">
                    <a:pos x="224" y="732"/>
                  </a:cxn>
                  <a:cxn ang="0">
                    <a:pos x="224" y="622"/>
                  </a:cxn>
                  <a:cxn ang="0">
                    <a:pos x="224" y="618"/>
                  </a:cxn>
                  <a:cxn ang="0">
                    <a:pos x="224" y="614"/>
                  </a:cxn>
                  <a:cxn ang="0">
                    <a:pos x="224" y="511"/>
                  </a:cxn>
                  <a:cxn ang="0">
                    <a:pos x="224" y="503"/>
                  </a:cxn>
                  <a:cxn ang="0">
                    <a:pos x="224" y="243"/>
                  </a:cxn>
                  <a:cxn ang="0">
                    <a:pos x="228" y="243"/>
                  </a:cxn>
                  <a:cxn ang="0">
                    <a:pos x="295" y="139"/>
                  </a:cxn>
                  <a:cxn ang="0">
                    <a:pos x="297" y="132"/>
                  </a:cxn>
                  <a:cxn ang="0">
                    <a:pos x="298" y="124"/>
                  </a:cxn>
                  <a:cxn ang="0">
                    <a:pos x="298" y="122"/>
                  </a:cxn>
                  <a:cxn ang="0">
                    <a:pos x="298" y="25"/>
                  </a:cxn>
                  <a:cxn ang="0">
                    <a:pos x="276" y="0"/>
                  </a:cxn>
                </a:cxnLst>
                <a:rect l="0" t="0" r="r" b="b"/>
                <a:pathLst>
                  <a:path w="298" h="760">
                    <a:moveTo>
                      <a:pt x="276" y="0"/>
                    </a:moveTo>
                    <a:cubicBezTo>
                      <a:pt x="264" y="0"/>
                      <a:pt x="253" y="11"/>
                      <a:pt x="253" y="25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2" y="130"/>
                      <a:pt x="2" y="132"/>
                    </a:cubicBezTo>
                    <a:cubicBezTo>
                      <a:pt x="2" y="132"/>
                      <a:pt x="2" y="132"/>
                      <a:pt x="2" y="135"/>
                    </a:cubicBezTo>
                    <a:cubicBezTo>
                      <a:pt x="3" y="136"/>
                      <a:pt x="3" y="136"/>
                      <a:pt x="5" y="139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4" y="246"/>
                      <a:pt x="77" y="248"/>
                    </a:cubicBezTo>
                    <a:cubicBezTo>
                      <a:pt x="77" y="503"/>
                      <a:pt x="77" y="503"/>
                      <a:pt x="77" y="503"/>
                    </a:cubicBezTo>
                    <a:cubicBezTo>
                      <a:pt x="77" y="511"/>
                      <a:pt x="77" y="511"/>
                      <a:pt x="77" y="511"/>
                    </a:cubicBezTo>
                    <a:cubicBezTo>
                      <a:pt x="77" y="614"/>
                      <a:pt x="77" y="614"/>
                      <a:pt x="77" y="614"/>
                    </a:cubicBezTo>
                    <a:cubicBezTo>
                      <a:pt x="77" y="617"/>
                      <a:pt x="78" y="617"/>
                      <a:pt x="78" y="618"/>
                    </a:cubicBezTo>
                    <a:cubicBezTo>
                      <a:pt x="77" y="622"/>
                      <a:pt x="77" y="622"/>
                      <a:pt x="77" y="622"/>
                    </a:cubicBezTo>
                    <a:cubicBezTo>
                      <a:pt x="77" y="732"/>
                      <a:pt x="77" y="732"/>
                      <a:pt x="77" y="732"/>
                    </a:cubicBezTo>
                    <a:cubicBezTo>
                      <a:pt x="77" y="749"/>
                      <a:pt x="90" y="760"/>
                      <a:pt x="102" y="760"/>
                    </a:cubicBezTo>
                    <a:cubicBezTo>
                      <a:pt x="110" y="760"/>
                      <a:pt x="110" y="760"/>
                      <a:pt x="110" y="760"/>
                    </a:cubicBezTo>
                    <a:cubicBezTo>
                      <a:pt x="124" y="760"/>
                      <a:pt x="136" y="749"/>
                      <a:pt x="136" y="732"/>
                    </a:cubicBezTo>
                    <a:cubicBezTo>
                      <a:pt x="136" y="622"/>
                      <a:pt x="136" y="622"/>
                      <a:pt x="136" y="622"/>
                    </a:cubicBezTo>
                    <a:cubicBezTo>
                      <a:pt x="136" y="618"/>
                      <a:pt x="136" y="618"/>
                      <a:pt x="136" y="618"/>
                    </a:cubicBezTo>
                    <a:cubicBezTo>
                      <a:pt x="136" y="617"/>
                      <a:pt x="136" y="617"/>
                      <a:pt x="136" y="614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614"/>
                      <a:pt x="166" y="614"/>
                      <a:pt x="166" y="614"/>
                    </a:cubicBezTo>
                    <a:cubicBezTo>
                      <a:pt x="166" y="617"/>
                      <a:pt x="166" y="617"/>
                      <a:pt x="166" y="618"/>
                    </a:cubicBezTo>
                    <a:cubicBezTo>
                      <a:pt x="166" y="622"/>
                      <a:pt x="166" y="622"/>
                      <a:pt x="166" y="622"/>
                    </a:cubicBezTo>
                    <a:cubicBezTo>
                      <a:pt x="166" y="732"/>
                      <a:pt x="166" y="732"/>
                      <a:pt x="166" y="732"/>
                    </a:cubicBezTo>
                    <a:cubicBezTo>
                      <a:pt x="166" y="749"/>
                      <a:pt x="177" y="760"/>
                      <a:pt x="191" y="760"/>
                    </a:cubicBezTo>
                    <a:cubicBezTo>
                      <a:pt x="198" y="760"/>
                      <a:pt x="198" y="760"/>
                      <a:pt x="198" y="760"/>
                    </a:cubicBezTo>
                    <a:cubicBezTo>
                      <a:pt x="214" y="760"/>
                      <a:pt x="224" y="749"/>
                      <a:pt x="224" y="732"/>
                    </a:cubicBezTo>
                    <a:cubicBezTo>
                      <a:pt x="224" y="622"/>
                      <a:pt x="224" y="622"/>
                      <a:pt x="224" y="622"/>
                    </a:cubicBezTo>
                    <a:cubicBezTo>
                      <a:pt x="224" y="618"/>
                      <a:pt x="224" y="618"/>
                      <a:pt x="224" y="618"/>
                    </a:cubicBezTo>
                    <a:cubicBezTo>
                      <a:pt x="224" y="617"/>
                      <a:pt x="224" y="617"/>
                      <a:pt x="224" y="614"/>
                    </a:cubicBezTo>
                    <a:cubicBezTo>
                      <a:pt x="224" y="511"/>
                      <a:pt x="224" y="511"/>
                      <a:pt x="224" y="511"/>
                    </a:cubicBezTo>
                    <a:cubicBezTo>
                      <a:pt x="224" y="503"/>
                      <a:pt x="224" y="503"/>
                      <a:pt x="224" y="503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7" y="243"/>
                      <a:pt x="227" y="243"/>
                      <a:pt x="228" y="24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6"/>
                      <a:pt x="297" y="135"/>
                      <a:pt x="297" y="132"/>
                    </a:cubicBezTo>
                    <a:cubicBezTo>
                      <a:pt x="298" y="128"/>
                      <a:pt x="298" y="126"/>
                      <a:pt x="298" y="124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25"/>
                      <a:pt x="298" y="25"/>
                      <a:pt x="298" y="25"/>
                    </a:cubicBezTo>
                    <a:cubicBezTo>
                      <a:pt x="298" y="11"/>
                      <a:pt x="290" y="0"/>
                      <a:pt x="2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5" name="Oval 97"/>
              <p:cNvSpPr>
                <a:spLocks noChangeArrowheads="1"/>
              </p:cNvSpPr>
              <p:nvPr/>
            </p:nvSpPr>
            <p:spPr bwMode="auto">
              <a:xfrm>
                <a:off x="2876896" y="2452659"/>
                <a:ext cx="448540" cy="4648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6" name="Group 28"/>
            <p:cNvGrpSpPr/>
            <p:nvPr/>
          </p:nvGrpSpPr>
          <p:grpSpPr>
            <a:xfrm>
              <a:off x="6566408" y="4263926"/>
              <a:ext cx="477768" cy="1129214"/>
              <a:chOff x="2496489" y="2205318"/>
              <a:chExt cx="1195161" cy="2899538"/>
            </a:xfrm>
            <a:solidFill>
              <a:schemeClr val="accent1"/>
            </a:solidFill>
          </p:grpSpPr>
          <p:sp>
            <p:nvSpPr>
              <p:cNvPr id="37" name="Freeform 96"/>
              <p:cNvSpPr/>
              <p:nvPr/>
            </p:nvSpPr>
            <p:spPr bwMode="auto">
              <a:xfrm>
                <a:off x="2496489" y="2205318"/>
                <a:ext cx="1195161" cy="2899538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53" y="25"/>
                  </a:cxn>
                  <a:cxn ang="0">
                    <a:pos x="253" y="114"/>
                  </a:cxn>
                  <a:cxn ang="0">
                    <a:pos x="193" y="205"/>
                  </a:cxn>
                  <a:cxn ang="0">
                    <a:pos x="106" y="205"/>
                  </a:cxn>
                  <a:cxn ang="0">
                    <a:pos x="48" y="117"/>
                  </a:cxn>
                  <a:cxn ang="0">
                    <a:pos x="48" y="25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32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72" y="243"/>
                  </a:cxn>
                  <a:cxn ang="0">
                    <a:pos x="77" y="248"/>
                  </a:cxn>
                  <a:cxn ang="0">
                    <a:pos x="77" y="503"/>
                  </a:cxn>
                  <a:cxn ang="0">
                    <a:pos x="77" y="511"/>
                  </a:cxn>
                  <a:cxn ang="0">
                    <a:pos x="77" y="614"/>
                  </a:cxn>
                  <a:cxn ang="0">
                    <a:pos x="78" y="618"/>
                  </a:cxn>
                  <a:cxn ang="0">
                    <a:pos x="77" y="622"/>
                  </a:cxn>
                  <a:cxn ang="0">
                    <a:pos x="77" y="732"/>
                  </a:cxn>
                  <a:cxn ang="0">
                    <a:pos x="102" y="760"/>
                  </a:cxn>
                  <a:cxn ang="0">
                    <a:pos x="110" y="760"/>
                  </a:cxn>
                  <a:cxn ang="0">
                    <a:pos x="136" y="732"/>
                  </a:cxn>
                  <a:cxn ang="0">
                    <a:pos x="136" y="622"/>
                  </a:cxn>
                  <a:cxn ang="0">
                    <a:pos x="136" y="618"/>
                  </a:cxn>
                  <a:cxn ang="0">
                    <a:pos x="136" y="614"/>
                  </a:cxn>
                  <a:cxn ang="0">
                    <a:pos x="136" y="511"/>
                  </a:cxn>
                  <a:cxn ang="0">
                    <a:pos x="166" y="511"/>
                  </a:cxn>
                  <a:cxn ang="0">
                    <a:pos x="166" y="614"/>
                  </a:cxn>
                  <a:cxn ang="0">
                    <a:pos x="166" y="618"/>
                  </a:cxn>
                  <a:cxn ang="0">
                    <a:pos x="166" y="622"/>
                  </a:cxn>
                  <a:cxn ang="0">
                    <a:pos x="166" y="732"/>
                  </a:cxn>
                  <a:cxn ang="0">
                    <a:pos x="191" y="760"/>
                  </a:cxn>
                  <a:cxn ang="0">
                    <a:pos x="198" y="760"/>
                  </a:cxn>
                  <a:cxn ang="0">
                    <a:pos x="224" y="732"/>
                  </a:cxn>
                  <a:cxn ang="0">
                    <a:pos x="224" y="622"/>
                  </a:cxn>
                  <a:cxn ang="0">
                    <a:pos x="224" y="618"/>
                  </a:cxn>
                  <a:cxn ang="0">
                    <a:pos x="224" y="614"/>
                  </a:cxn>
                  <a:cxn ang="0">
                    <a:pos x="224" y="511"/>
                  </a:cxn>
                  <a:cxn ang="0">
                    <a:pos x="224" y="503"/>
                  </a:cxn>
                  <a:cxn ang="0">
                    <a:pos x="224" y="243"/>
                  </a:cxn>
                  <a:cxn ang="0">
                    <a:pos x="228" y="243"/>
                  </a:cxn>
                  <a:cxn ang="0">
                    <a:pos x="295" y="139"/>
                  </a:cxn>
                  <a:cxn ang="0">
                    <a:pos x="297" y="132"/>
                  </a:cxn>
                  <a:cxn ang="0">
                    <a:pos x="298" y="124"/>
                  </a:cxn>
                  <a:cxn ang="0">
                    <a:pos x="298" y="122"/>
                  </a:cxn>
                  <a:cxn ang="0">
                    <a:pos x="298" y="25"/>
                  </a:cxn>
                  <a:cxn ang="0">
                    <a:pos x="276" y="0"/>
                  </a:cxn>
                </a:cxnLst>
                <a:rect l="0" t="0" r="r" b="b"/>
                <a:pathLst>
                  <a:path w="298" h="760">
                    <a:moveTo>
                      <a:pt x="276" y="0"/>
                    </a:moveTo>
                    <a:cubicBezTo>
                      <a:pt x="264" y="0"/>
                      <a:pt x="253" y="11"/>
                      <a:pt x="253" y="25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2" y="130"/>
                      <a:pt x="2" y="132"/>
                    </a:cubicBezTo>
                    <a:cubicBezTo>
                      <a:pt x="2" y="132"/>
                      <a:pt x="2" y="132"/>
                      <a:pt x="2" y="135"/>
                    </a:cubicBezTo>
                    <a:cubicBezTo>
                      <a:pt x="3" y="136"/>
                      <a:pt x="3" y="136"/>
                      <a:pt x="5" y="139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4" y="246"/>
                      <a:pt x="77" y="248"/>
                    </a:cubicBezTo>
                    <a:cubicBezTo>
                      <a:pt x="77" y="503"/>
                      <a:pt x="77" y="503"/>
                      <a:pt x="77" y="503"/>
                    </a:cubicBezTo>
                    <a:cubicBezTo>
                      <a:pt x="77" y="511"/>
                      <a:pt x="77" y="511"/>
                      <a:pt x="77" y="511"/>
                    </a:cubicBezTo>
                    <a:cubicBezTo>
                      <a:pt x="77" y="614"/>
                      <a:pt x="77" y="614"/>
                      <a:pt x="77" y="614"/>
                    </a:cubicBezTo>
                    <a:cubicBezTo>
                      <a:pt x="77" y="617"/>
                      <a:pt x="78" y="617"/>
                      <a:pt x="78" y="618"/>
                    </a:cubicBezTo>
                    <a:cubicBezTo>
                      <a:pt x="77" y="622"/>
                      <a:pt x="77" y="622"/>
                      <a:pt x="77" y="622"/>
                    </a:cubicBezTo>
                    <a:cubicBezTo>
                      <a:pt x="77" y="732"/>
                      <a:pt x="77" y="732"/>
                      <a:pt x="77" y="732"/>
                    </a:cubicBezTo>
                    <a:cubicBezTo>
                      <a:pt x="77" y="749"/>
                      <a:pt x="90" y="760"/>
                      <a:pt x="102" y="760"/>
                    </a:cubicBezTo>
                    <a:cubicBezTo>
                      <a:pt x="110" y="760"/>
                      <a:pt x="110" y="760"/>
                      <a:pt x="110" y="760"/>
                    </a:cubicBezTo>
                    <a:cubicBezTo>
                      <a:pt x="124" y="760"/>
                      <a:pt x="136" y="749"/>
                      <a:pt x="136" y="732"/>
                    </a:cubicBezTo>
                    <a:cubicBezTo>
                      <a:pt x="136" y="622"/>
                      <a:pt x="136" y="622"/>
                      <a:pt x="136" y="622"/>
                    </a:cubicBezTo>
                    <a:cubicBezTo>
                      <a:pt x="136" y="618"/>
                      <a:pt x="136" y="618"/>
                      <a:pt x="136" y="618"/>
                    </a:cubicBezTo>
                    <a:cubicBezTo>
                      <a:pt x="136" y="617"/>
                      <a:pt x="136" y="617"/>
                      <a:pt x="136" y="614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614"/>
                      <a:pt x="166" y="614"/>
                      <a:pt x="166" y="614"/>
                    </a:cubicBezTo>
                    <a:cubicBezTo>
                      <a:pt x="166" y="617"/>
                      <a:pt x="166" y="617"/>
                      <a:pt x="166" y="618"/>
                    </a:cubicBezTo>
                    <a:cubicBezTo>
                      <a:pt x="166" y="622"/>
                      <a:pt x="166" y="622"/>
                      <a:pt x="166" y="622"/>
                    </a:cubicBezTo>
                    <a:cubicBezTo>
                      <a:pt x="166" y="732"/>
                      <a:pt x="166" y="732"/>
                      <a:pt x="166" y="732"/>
                    </a:cubicBezTo>
                    <a:cubicBezTo>
                      <a:pt x="166" y="749"/>
                      <a:pt x="177" y="760"/>
                      <a:pt x="191" y="760"/>
                    </a:cubicBezTo>
                    <a:cubicBezTo>
                      <a:pt x="198" y="760"/>
                      <a:pt x="198" y="760"/>
                      <a:pt x="198" y="760"/>
                    </a:cubicBezTo>
                    <a:cubicBezTo>
                      <a:pt x="214" y="760"/>
                      <a:pt x="224" y="749"/>
                      <a:pt x="224" y="732"/>
                    </a:cubicBezTo>
                    <a:cubicBezTo>
                      <a:pt x="224" y="622"/>
                      <a:pt x="224" y="622"/>
                      <a:pt x="224" y="622"/>
                    </a:cubicBezTo>
                    <a:cubicBezTo>
                      <a:pt x="224" y="618"/>
                      <a:pt x="224" y="618"/>
                      <a:pt x="224" y="618"/>
                    </a:cubicBezTo>
                    <a:cubicBezTo>
                      <a:pt x="224" y="617"/>
                      <a:pt x="224" y="617"/>
                      <a:pt x="224" y="614"/>
                    </a:cubicBezTo>
                    <a:cubicBezTo>
                      <a:pt x="224" y="511"/>
                      <a:pt x="224" y="511"/>
                      <a:pt x="224" y="511"/>
                    </a:cubicBezTo>
                    <a:cubicBezTo>
                      <a:pt x="224" y="503"/>
                      <a:pt x="224" y="503"/>
                      <a:pt x="224" y="503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7" y="243"/>
                      <a:pt x="227" y="243"/>
                      <a:pt x="228" y="24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6"/>
                      <a:pt x="297" y="135"/>
                      <a:pt x="297" y="132"/>
                    </a:cubicBezTo>
                    <a:cubicBezTo>
                      <a:pt x="298" y="128"/>
                      <a:pt x="298" y="126"/>
                      <a:pt x="298" y="124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25"/>
                      <a:pt x="298" y="25"/>
                      <a:pt x="298" y="25"/>
                    </a:cubicBezTo>
                    <a:cubicBezTo>
                      <a:pt x="298" y="11"/>
                      <a:pt x="290" y="0"/>
                      <a:pt x="2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Oval 97"/>
              <p:cNvSpPr>
                <a:spLocks noChangeArrowheads="1"/>
              </p:cNvSpPr>
              <p:nvPr/>
            </p:nvSpPr>
            <p:spPr bwMode="auto">
              <a:xfrm>
                <a:off x="2876896" y="2452659"/>
                <a:ext cx="448540" cy="4648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43" name="Group 28"/>
            <p:cNvGrpSpPr/>
            <p:nvPr/>
          </p:nvGrpSpPr>
          <p:grpSpPr>
            <a:xfrm>
              <a:off x="3085898" y="4263926"/>
              <a:ext cx="477768" cy="1129214"/>
              <a:chOff x="2496489" y="2205318"/>
              <a:chExt cx="1195161" cy="2899538"/>
            </a:xfrm>
            <a:solidFill>
              <a:schemeClr val="accent1"/>
            </a:solidFill>
          </p:grpSpPr>
          <p:sp>
            <p:nvSpPr>
              <p:cNvPr id="44" name="Freeform 96"/>
              <p:cNvSpPr/>
              <p:nvPr/>
            </p:nvSpPr>
            <p:spPr bwMode="auto">
              <a:xfrm>
                <a:off x="2496489" y="2205318"/>
                <a:ext cx="1195161" cy="2899538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53" y="25"/>
                  </a:cxn>
                  <a:cxn ang="0">
                    <a:pos x="253" y="114"/>
                  </a:cxn>
                  <a:cxn ang="0">
                    <a:pos x="193" y="205"/>
                  </a:cxn>
                  <a:cxn ang="0">
                    <a:pos x="106" y="205"/>
                  </a:cxn>
                  <a:cxn ang="0">
                    <a:pos x="48" y="117"/>
                  </a:cxn>
                  <a:cxn ang="0">
                    <a:pos x="48" y="25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32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72" y="243"/>
                  </a:cxn>
                  <a:cxn ang="0">
                    <a:pos x="77" y="248"/>
                  </a:cxn>
                  <a:cxn ang="0">
                    <a:pos x="77" y="503"/>
                  </a:cxn>
                  <a:cxn ang="0">
                    <a:pos x="77" y="511"/>
                  </a:cxn>
                  <a:cxn ang="0">
                    <a:pos x="77" y="614"/>
                  </a:cxn>
                  <a:cxn ang="0">
                    <a:pos x="78" y="618"/>
                  </a:cxn>
                  <a:cxn ang="0">
                    <a:pos x="77" y="622"/>
                  </a:cxn>
                  <a:cxn ang="0">
                    <a:pos x="77" y="732"/>
                  </a:cxn>
                  <a:cxn ang="0">
                    <a:pos x="102" y="760"/>
                  </a:cxn>
                  <a:cxn ang="0">
                    <a:pos x="110" y="760"/>
                  </a:cxn>
                  <a:cxn ang="0">
                    <a:pos x="136" y="732"/>
                  </a:cxn>
                  <a:cxn ang="0">
                    <a:pos x="136" y="622"/>
                  </a:cxn>
                  <a:cxn ang="0">
                    <a:pos x="136" y="618"/>
                  </a:cxn>
                  <a:cxn ang="0">
                    <a:pos x="136" y="614"/>
                  </a:cxn>
                  <a:cxn ang="0">
                    <a:pos x="136" y="511"/>
                  </a:cxn>
                  <a:cxn ang="0">
                    <a:pos x="166" y="511"/>
                  </a:cxn>
                  <a:cxn ang="0">
                    <a:pos x="166" y="614"/>
                  </a:cxn>
                  <a:cxn ang="0">
                    <a:pos x="166" y="618"/>
                  </a:cxn>
                  <a:cxn ang="0">
                    <a:pos x="166" y="622"/>
                  </a:cxn>
                  <a:cxn ang="0">
                    <a:pos x="166" y="732"/>
                  </a:cxn>
                  <a:cxn ang="0">
                    <a:pos x="191" y="760"/>
                  </a:cxn>
                  <a:cxn ang="0">
                    <a:pos x="198" y="760"/>
                  </a:cxn>
                  <a:cxn ang="0">
                    <a:pos x="224" y="732"/>
                  </a:cxn>
                  <a:cxn ang="0">
                    <a:pos x="224" y="622"/>
                  </a:cxn>
                  <a:cxn ang="0">
                    <a:pos x="224" y="618"/>
                  </a:cxn>
                  <a:cxn ang="0">
                    <a:pos x="224" y="614"/>
                  </a:cxn>
                  <a:cxn ang="0">
                    <a:pos x="224" y="511"/>
                  </a:cxn>
                  <a:cxn ang="0">
                    <a:pos x="224" y="503"/>
                  </a:cxn>
                  <a:cxn ang="0">
                    <a:pos x="224" y="243"/>
                  </a:cxn>
                  <a:cxn ang="0">
                    <a:pos x="228" y="243"/>
                  </a:cxn>
                  <a:cxn ang="0">
                    <a:pos x="295" y="139"/>
                  </a:cxn>
                  <a:cxn ang="0">
                    <a:pos x="297" y="132"/>
                  </a:cxn>
                  <a:cxn ang="0">
                    <a:pos x="298" y="124"/>
                  </a:cxn>
                  <a:cxn ang="0">
                    <a:pos x="298" y="122"/>
                  </a:cxn>
                  <a:cxn ang="0">
                    <a:pos x="298" y="25"/>
                  </a:cxn>
                  <a:cxn ang="0">
                    <a:pos x="276" y="0"/>
                  </a:cxn>
                </a:cxnLst>
                <a:rect l="0" t="0" r="r" b="b"/>
                <a:pathLst>
                  <a:path w="298" h="760">
                    <a:moveTo>
                      <a:pt x="276" y="0"/>
                    </a:moveTo>
                    <a:cubicBezTo>
                      <a:pt x="264" y="0"/>
                      <a:pt x="253" y="11"/>
                      <a:pt x="253" y="25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2" y="130"/>
                      <a:pt x="2" y="132"/>
                    </a:cubicBezTo>
                    <a:cubicBezTo>
                      <a:pt x="2" y="132"/>
                      <a:pt x="2" y="132"/>
                      <a:pt x="2" y="135"/>
                    </a:cubicBezTo>
                    <a:cubicBezTo>
                      <a:pt x="3" y="136"/>
                      <a:pt x="3" y="136"/>
                      <a:pt x="5" y="139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4" y="246"/>
                      <a:pt x="77" y="248"/>
                    </a:cubicBezTo>
                    <a:cubicBezTo>
                      <a:pt x="77" y="503"/>
                      <a:pt x="77" y="503"/>
                      <a:pt x="77" y="503"/>
                    </a:cubicBezTo>
                    <a:cubicBezTo>
                      <a:pt x="77" y="511"/>
                      <a:pt x="77" y="511"/>
                      <a:pt x="77" y="511"/>
                    </a:cubicBezTo>
                    <a:cubicBezTo>
                      <a:pt x="77" y="614"/>
                      <a:pt x="77" y="614"/>
                      <a:pt x="77" y="614"/>
                    </a:cubicBezTo>
                    <a:cubicBezTo>
                      <a:pt x="77" y="617"/>
                      <a:pt x="78" y="617"/>
                      <a:pt x="78" y="618"/>
                    </a:cubicBezTo>
                    <a:cubicBezTo>
                      <a:pt x="77" y="622"/>
                      <a:pt x="77" y="622"/>
                      <a:pt x="77" y="622"/>
                    </a:cubicBezTo>
                    <a:cubicBezTo>
                      <a:pt x="77" y="732"/>
                      <a:pt x="77" y="732"/>
                      <a:pt x="77" y="732"/>
                    </a:cubicBezTo>
                    <a:cubicBezTo>
                      <a:pt x="77" y="749"/>
                      <a:pt x="90" y="760"/>
                      <a:pt x="102" y="760"/>
                    </a:cubicBezTo>
                    <a:cubicBezTo>
                      <a:pt x="110" y="760"/>
                      <a:pt x="110" y="760"/>
                      <a:pt x="110" y="760"/>
                    </a:cubicBezTo>
                    <a:cubicBezTo>
                      <a:pt x="124" y="760"/>
                      <a:pt x="136" y="749"/>
                      <a:pt x="136" y="732"/>
                    </a:cubicBezTo>
                    <a:cubicBezTo>
                      <a:pt x="136" y="622"/>
                      <a:pt x="136" y="622"/>
                      <a:pt x="136" y="622"/>
                    </a:cubicBezTo>
                    <a:cubicBezTo>
                      <a:pt x="136" y="618"/>
                      <a:pt x="136" y="618"/>
                      <a:pt x="136" y="618"/>
                    </a:cubicBezTo>
                    <a:cubicBezTo>
                      <a:pt x="136" y="617"/>
                      <a:pt x="136" y="617"/>
                      <a:pt x="136" y="614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614"/>
                      <a:pt x="166" y="614"/>
                      <a:pt x="166" y="614"/>
                    </a:cubicBezTo>
                    <a:cubicBezTo>
                      <a:pt x="166" y="617"/>
                      <a:pt x="166" y="617"/>
                      <a:pt x="166" y="618"/>
                    </a:cubicBezTo>
                    <a:cubicBezTo>
                      <a:pt x="166" y="622"/>
                      <a:pt x="166" y="622"/>
                      <a:pt x="166" y="622"/>
                    </a:cubicBezTo>
                    <a:cubicBezTo>
                      <a:pt x="166" y="732"/>
                      <a:pt x="166" y="732"/>
                      <a:pt x="166" y="732"/>
                    </a:cubicBezTo>
                    <a:cubicBezTo>
                      <a:pt x="166" y="749"/>
                      <a:pt x="177" y="760"/>
                      <a:pt x="191" y="760"/>
                    </a:cubicBezTo>
                    <a:cubicBezTo>
                      <a:pt x="198" y="760"/>
                      <a:pt x="198" y="760"/>
                      <a:pt x="198" y="760"/>
                    </a:cubicBezTo>
                    <a:cubicBezTo>
                      <a:pt x="214" y="760"/>
                      <a:pt x="224" y="749"/>
                      <a:pt x="224" y="732"/>
                    </a:cubicBezTo>
                    <a:cubicBezTo>
                      <a:pt x="224" y="622"/>
                      <a:pt x="224" y="622"/>
                      <a:pt x="224" y="622"/>
                    </a:cubicBezTo>
                    <a:cubicBezTo>
                      <a:pt x="224" y="618"/>
                      <a:pt x="224" y="618"/>
                      <a:pt x="224" y="618"/>
                    </a:cubicBezTo>
                    <a:cubicBezTo>
                      <a:pt x="224" y="617"/>
                      <a:pt x="224" y="617"/>
                      <a:pt x="224" y="614"/>
                    </a:cubicBezTo>
                    <a:cubicBezTo>
                      <a:pt x="224" y="511"/>
                      <a:pt x="224" y="511"/>
                      <a:pt x="224" y="511"/>
                    </a:cubicBezTo>
                    <a:cubicBezTo>
                      <a:pt x="224" y="503"/>
                      <a:pt x="224" y="503"/>
                      <a:pt x="224" y="503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7" y="243"/>
                      <a:pt x="227" y="243"/>
                      <a:pt x="228" y="24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6"/>
                      <a:pt x="297" y="135"/>
                      <a:pt x="297" y="132"/>
                    </a:cubicBezTo>
                    <a:cubicBezTo>
                      <a:pt x="298" y="128"/>
                      <a:pt x="298" y="126"/>
                      <a:pt x="298" y="124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25"/>
                      <a:pt x="298" y="25"/>
                      <a:pt x="298" y="25"/>
                    </a:cubicBezTo>
                    <a:cubicBezTo>
                      <a:pt x="298" y="11"/>
                      <a:pt x="290" y="0"/>
                      <a:pt x="2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Oval 97"/>
              <p:cNvSpPr>
                <a:spLocks noChangeArrowheads="1"/>
              </p:cNvSpPr>
              <p:nvPr/>
            </p:nvSpPr>
            <p:spPr bwMode="auto">
              <a:xfrm>
                <a:off x="2876896" y="2452659"/>
                <a:ext cx="448540" cy="4648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46" name="Group 28"/>
            <p:cNvGrpSpPr/>
            <p:nvPr/>
          </p:nvGrpSpPr>
          <p:grpSpPr>
            <a:xfrm>
              <a:off x="2505813" y="4263926"/>
              <a:ext cx="477768" cy="1129214"/>
              <a:chOff x="2496489" y="2205318"/>
              <a:chExt cx="1195161" cy="2899538"/>
            </a:xfrm>
            <a:solidFill>
              <a:schemeClr val="accent1"/>
            </a:solidFill>
          </p:grpSpPr>
          <p:sp>
            <p:nvSpPr>
              <p:cNvPr id="47" name="Freeform 96"/>
              <p:cNvSpPr/>
              <p:nvPr/>
            </p:nvSpPr>
            <p:spPr bwMode="auto">
              <a:xfrm>
                <a:off x="2496489" y="2205318"/>
                <a:ext cx="1195161" cy="2899538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53" y="25"/>
                  </a:cxn>
                  <a:cxn ang="0">
                    <a:pos x="253" y="114"/>
                  </a:cxn>
                  <a:cxn ang="0">
                    <a:pos x="193" y="205"/>
                  </a:cxn>
                  <a:cxn ang="0">
                    <a:pos x="106" y="205"/>
                  </a:cxn>
                  <a:cxn ang="0">
                    <a:pos x="48" y="117"/>
                  </a:cxn>
                  <a:cxn ang="0">
                    <a:pos x="48" y="25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32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72" y="243"/>
                  </a:cxn>
                  <a:cxn ang="0">
                    <a:pos x="77" y="248"/>
                  </a:cxn>
                  <a:cxn ang="0">
                    <a:pos x="77" y="503"/>
                  </a:cxn>
                  <a:cxn ang="0">
                    <a:pos x="77" y="511"/>
                  </a:cxn>
                  <a:cxn ang="0">
                    <a:pos x="77" y="614"/>
                  </a:cxn>
                  <a:cxn ang="0">
                    <a:pos x="78" y="618"/>
                  </a:cxn>
                  <a:cxn ang="0">
                    <a:pos x="77" y="622"/>
                  </a:cxn>
                  <a:cxn ang="0">
                    <a:pos x="77" y="732"/>
                  </a:cxn>
                  <a:cxn ang="0">
                    <a:pos x="102" y="760"/>
                  </a:cxn>
                  <a:cxn ang="0">
                    <a:pos x="110" y="760"/>
                  </a:cxn>
                  <a:cxn ang="0">
                    <a:pos x="136" y="732"/>
                  </a:cxn>
                  <a:cxn ang="0">
                    <a:pos x="136" y="622"/>
                  </a:cxn>
                  <a:cxn ang="0">
                    <a:pos x="136" y="618"/>
                  </a:cxn>
                  <a:cxn ang="0">
                    <a:pos x="136" y="614"/>
                  </a:cxn>
                  <a:cxn ang="0">
                    <a:pos x="136" y="511"/>
                  </a:cxn>
                  <a:cxn ang="0">
                    <a:pos x="166" y="511"/>
                  </a:cxn>
                  <a:cxn ang="0">
                    <a:pos x="166" y="614"/>
                  </a:cxn>
                  <a:cxn ang="0">
                    <a:pos x="166" y="618"/>
                  </a:cxn>
                  <a:cxn ang="0">
                    <a:pos x="166" y="622"/>
                  </a:cxn>
                  <a:cxn ang="0">
                    <a:pos x="166" y="732"/>
                  </a:cxn>
                  <a:cxn ang="0">
                    <a:pos x="191" y="760"/>
                  </a:cxn>
                  <a:cxn ang="0">
                    <a:pos x="198" y="760"/>
                  </a:cxn>
                  <a:cxn ang="0">
                    <a:pos x="224" y="732"/>
                  </a:cxn>
                  <a:cxn ang="0">
                    <a:pos x="224" y="622"/>
                  </a:cxn>
                  <a:cxn ang="0">
                    <a:pos x="224" y="618"/>
                  </a:cxn>
                  <a:cxn ang="0">
                    <a:pos x="224" y="614"/>
                  </a:cxn>
                  <a:cxn ang="0">
                    <a:pos x="224" y="511"/>
                  </a:cxn>
                  <a:cxn ang="0">
                    <a:pos x="224" y="503"/>
                  </a:cxn>
                  <a:cxn ang="0">
                    <a:pos x="224" y="243"/>
                  </a:cxn>
                  <a:cxn ang="0">
                    <a:pos x="228" y="243"/>
                  </a:cxn>
                  <a:cxn ang="0">
                    <a:pos x="295" y="139"/>
                  </a:cxn>
                  <a:cxn ang="0">
                    <a:pos x="297" y="132"/>
                  </a:cxn>
                  <a:cxn ang="0">
                    <a:pos x="298" y="124"/>
                  </a:cxn>
                  <a:cxn ang="0">
                    <a:pos x="298" y="122"/>
                  </a:cxn>
                  <a:cxn ang="0">
                    <a:pos x="298" y="25"/>
                  </a:cxn>
                  <a:cxn ang="0">
                    <a:pos x="276" y="0"/>
                  </a:cxn>
                </a:cxnLst>
                <a:rect l="0" t="0" r="r" b="b"/>
                <a:pathLst>
                  <a:path w="298" h="760">
                    <a:moveTo>
                      <a:pt x="276" y="0"/>
                    </a:moveTo>
                    <a:cubicBezTo>
                      <a:pt x="264" y="0"/>
                      <a:pt x="253" y="11"/>
                      <a:pt x="253" y="25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2" y="130"/>
                      <a:pt x="2" y="132"/>
                    </a:cubicBezTo>
                    <a:cubicBezTo>
                      <a:pt x="2" y="132"/>
                      <a:pt x="2" y="132"/>
                      <a:pt x="2" y="135"/>
                    </a:cubicBezTo>
                    <a:cubicBezTo>
                      <a:pt x="3" y="136"/>
                      <a:pt x="3" y="136"/>
                      <a:pt x="5" y="139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4" y="246"/>
                      <a:pt x="77" y="248"/>
                    </a:cubicBezTo>
                    <a:cubicBezTo>
                      <a:pt x="77" y="503"/>
                      <a:pt x="77" y="503"/>
                      <a:pt x="77" y="503"/>
                    </a:cubicBezTo>
                    <a:cubicBezTo>
                      <a:pt x="77" y="511"/>
                      <a:pt x="77" y="511"/>
                      <a:pt x="77" y="511"/>
                    </a:cubicBezTo>
                    <a:cubicBezTo>
                      <a:pt x="77" y="614"/>
                      <a:pt x="77" y="614"/>
                      <a:pt x="77" y="614"/>
                    </a:cubicBezTo>
                    <a:cubicBezTo>
                      <a:pt x="77" y="617"/>
                      <a:pt x="78" y="617"/>
                      <a:pt x="78" y="618"/>
                    </a:cubicBezTo>
                    <a:cubicBezTo>
                      <a:pt x="77" y="622"/>
                      <a:pt x="77" y="622"/>
                      <a:pt x="77" y="622"/>
                    </a:cubicBezTo>
                    <a:cubicBezTo>
                      <a:pt x="77" y="732"/>
                      <a:pt x="77" y="732"/>
                      <a:pt x="77" y="732"/>
                    </a:cubicBezTo>
                    <a:cubicBezTo>
                      <a:pt x="77" y="749"/>
                      <a:pt x="90" y="760"/>
                      <a:pt x="102" y="760"/>
                    </a:cubicBezTo>
                    <a:cubicBezTo>
                      <a:pt x="110" y="760"/>
                      <a:pt x="110" y="760"/>
                      <a:pt x="110" y="760"/>
                    </a:cubicBezTo>
                    <a:cubicBezTo>
                      <a:pt x="124" y="760"/>
                      <a:pt x="136" y="749"/>
                      <a:pt x="136" y="732"/>
                    </a:cubicBezTo>
                    <a:cubicBezTo>
                      <a:pt x="136" y="622"/>
                      <a:pt x="136" y="622"/>
                      <a:pt x="136" y="622"/>
                    </a:cubicBezTo>
                    <a:cubicBezTo>
                      <a:pt x="136" y="618"/>
                      <a:pt x="136" y="618"/>
                      <a:pt x="136" y="618"/>
                    </a:cubicBezTo>
                    <a:cubicBezTo>
                      <a:pt x="136" y="617"/>
                      <a:pt x="136" y="617"/>
                      <a:pt x="136" y="614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614"/>
                      <a:pt x="166" y="614"/>
                      <a:pt x="166" y="614"/>
                    </a:cubicBezTo>
                    <a:cubicBezTo>
                      <a:pt x="166" y="617"/>
                      <a:pt x="166" y="617"/>
                      <a:pt x="166" y="618"/>
                    </a:cubicBezTo>
                    <a:cubicBezTo>
                      <a:pt x="166" y="622"/>
                      <a:pt x="166" y="622"/>
                      <a:pt x="166" y="622"/>
                    </a:cubicBezTo>
                    <a:cubicBezTo>
                      <a:pt x="166" y="732"/>
                      <a:pt x="166" y="732"/>
                      <a:pt x="166" y="732"/>
                    </a:cubicBezTo>
                    <a:cubicBezTo>
                      <a:pt x="166" y="749"/>
                      <a:pt x="177" y="760"/>
                      <a:pt x="191" y="760"/>
                    </a:cubicBezTo>
                    <a:cubicBezTo>
                      <a:pt x="198" y="760"/>
                      <a:pt x="198" y="760"/>
                      <a:pt x="198" y="760"/>
                    </a:cubicBezTo>
                    <a:cubicBezTo>
                      <a:pt x="214" y="760"/>
                      <a:pt x="224" y="749"/>
                      <a:pt x="224" y="732"/>
                    </a:cubicBezTo>
                    <a:cubicBezTo>
                      <a:pt x="224" y="622"/>
                      <a:pt x="224" y="622"/>
                      <a:pt x="224" y="622"/>
                    </a:cubicBezTo>
                    <a:cubicBezTo>
                      <a:pt x="224" y="618"/>
                      <a:pt x="224" y="618"/>
                      <a:pt x="224" y="618"/>
                    </a:cubicBezTo>
                    <a:cubicBezTo>
                      <a:pt x="224" y="617"/>
                      <a:pt x="224" y="617"/>
                      <a:pt x="224" y="614"/>
                    </a:cubicBezTo>
                    <a:cubicBezTo>
                      <a:pt x="224" y="511"/>
                      <a:pt x="224" y="511"/>
                      <a:pt x="224" y="511"/>
                    </a:cubicBezTo>
                    <a:cubicBezTo>
                      <a:pt x="224" y="503"/>
                      <a:pt x="224" y="503"/>
                      <a:pt x="224" y="503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7" y="243"/>
                      <a:pt x="227" y="243"/>
                      <a:pt x="228" y="24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6"/>
                      <a:pt x="297" y="135"/>
                      <a:pt x="297" y="132"/>
                    </a:cubicBezTo>
                    <a:cubicBezTo>
                      <a:pt x="298" y="128"/>
                      <a:pt x="298" y="126"/>
                      <a:pt x="298" y="124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25"/>
                      <a:pt x="298" y="25"/>
                      <a:pt x="298" y="25"/>
                    </a:cubicBezTo>
                    <a:cubicBezTo>
                      <a:pt x="298" y="11"/>
                      <a:pt x="290" y="0"/>
                      <a:pt x="2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Oval 97"/>
              <p:cNvSpPr>
                <a:spLocks noChangeArrowheads="1"/>
              </p:cNvSpPr>
              <p:nvPr/>
            </p:nvSpPr>
            <p:spPr bwMode="auto">
              <a:xfrm>
                <a:off x="2876896" y="2452659"/>
                <a:ext cx="448540" cy="4648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50" name="Group 28"/>
            <p:cNvGrpSpPr/>
            <p:nvPr/>
          </p:nvGrpSpPr>
          <p:grpSpPr>
            <a:xfrm>
              <a:off x="1917985" y="4263926"/>
              <a:ext cx="477768" cy="1129214"/>
              <a:chOff x="2496489" y="2205318"/>
              <a:chExt cx="1195161" cy="2899538"/>
            </a:xfrm>
            <a:solidFill>
              <a:schemeClr val="accent1"/>
            </a:solidFill>
          </p:grpSpPr>
          <p:sp>
            <p:nvSpPr>
              <p:cNvPr id="53" name="Freeform 96"/>
              <p:cNvSpPr/>
              <p:nvPr/>
            </p:nvSpPr>
            <p:spPr bwMode="auto">
              <a:xfrm>
                <a:off x="2496489" y="2205318"/>
                <a:ext cx="1195161" cy="2899538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53" y="25"/>
                  </a:cxn>
                  <a:cxn ang="0">
                    <a:pos x="253" y="114"/>
                  </a:cxn>
                  <a:cxn ang="0">
                    <a:pos x="193" y="205"/>
                  </a:cxn>
                  <a:cxn ang="0">
                    <a:pos x="106" y="205"/>
                  </a:cxn>
                  <a:cxn ang="0">
                    <a:pos x="48" y="117"/>
                  </a:cxn>
                  <a:cxn ang="0">
                    <a:pos x="48" y="25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32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72" y="243"/>
                  </a:cxn>
                  <a:cxn ang="0">
                    <a:pos x="77" y="248"/>
                  </a:cxn>
                  <a:cxn ang="0">
                    <a:pos x="77" y="503"/>
                  </a:cxn>
                  <a:cxn ang="0">
                    <a:pos x="77" y="511"/>
                  </a:cxn>
                  <a:cxn ang="0">
                    <a:pos x="77" y="614"/>
                  </a:cxn>
                  <a:cxn ang="0">
                    <a:pos x="78" y="618"/>
                  </a:cxn>
                  <a:cxn ang="0">
                    <a:pos x="77" y="622"/>
                  </a:cxn>
                  <a:cxn ang="0">
                    <a:pos x="77" y="732"/>
                  </a:cxn>
                  <a:cxn ang="0">
                    <a:pos x="102" y="760"/>
                  </a:cxn>
                  <a:cxn ang="0">
                    <a:pos x="110" y="760"/>
                  </a:cxn>
                  <a:cxn ang="0">
                    <a:pos x="136" y="732"/>
                  </a:cxn>
                  <a:cxn ang="0">
                    <a:pos x="136" y="622"/>
                  </a:cxn>
                  <a:cxn ang="0">
                    <a:pos x="136" y="618"/>
                  </a:cxn>
                  <a:cxn ang="0">
                    <a:pos x="136" y="614"/>
                  </a:cxn>
                  <a:cxn ang="0">
                    <a:pos x="136" y="511"/>
                  </a:cxn>
                  <a:cxn ang="0">
                    <a:pos x="166" y="511"/>
                  </a:cxn>
                  <a:cxn ang="0">
                    <a:pos x="166" y="614"/>
                  </a:cxn>
                  <a:cxn ang="0">
                    <a:pos x="166" y="618"/>
                  </a:cxn>
                  <a:cxn ang="0">
                    <a:pos x="166" y="622"/>
                  </a:cxn>
                  <a:cxn ang="0">
                    <a:pos x="166" y="732"/>
                  </a:cxn>
                  <a:cxn ang="0">
                    <a:pos x="191" y="760"/>
                  </a:cxn>
                  <a:cxn ang="0">
                    <a:pos x="198" y="760"/>
                  </a:cxn>
                  <a:cxn ang="0">
                    <a:pos x="224" y="732"/>
                  </a:cxn>
                  <a:cxn ang="0">
                    <a:pos x="224" y="622"/>
                  </a:cxn>
                  <a:cxn ang="0">
                    <a:pos x="224" y="618"/>
                  </a:cxn>
                  <a:cxn ang="0">
                    <a:pos x="224" y="614"/>
                  </a:cxn>
                  <a:cxn ang="0">
                    <a:pos x="224" y="511"/>
                  </a:cxn>
                  <a:cxn ang="0">
                    <a:pos x="224" y="503"/>
                  </a:cxn>
                  <a:cxn ang="0">
                    <a:pos x="224" y="243"/>
                  </a:cxn>
                  <a:cxn ang="0">
                    <a:pos x="228" y="243"/>
                  </a:cxn>
                  <a:cxn ang="0">
                    <a:pos x="295" y="139"/>
                  </a:cxn>
                  <a:cxn ang="0">
                    <a:pos x="297" y="132"/>
                  </a:cxn>
                  <a:cxn ang="0">
                    <a:pos x="298" y="124"/>
                  </a:cxn>
                  <a:cxn ang="0">
                    <a:pos x="298" y="122"/>
                  </a:cxn>
                  <a:cxn ang="0">
                    <a:pos x="298" y="25"/>
                  </a:cxn>
                  <a:cxn ang="0">
                    <a:pos x="276" y="0"/>
                  </a:cxn>
                </a:cxnLst>
                <a:rect l="0" t="0" r="r" b="b"/>
                <a:pathLst>
                  <a:path w="298" h="760">
                    <a:moveTo>
                      <a:pt x="276" y="0"/>
                    </a:moveTo>
                    <a:cubicBezTo>
                      <a:pt x="264" y="0"/>
                      <a:pt x="253" y="11"/>
                      <a:pt x="253" y="25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2" y="130"/>
                      <a:pt x="2" y="132"/>
                    </a:cubicBezTo>
                    <a:cubicBezTo>
                      <a:pt x="2" y="132"/>
                      <a:pt x="2" y="132"/>
                      <a:pt x="2" y="135"/>
                    </a:cubicBezTo>
                    <a:cubicBezTo>
                      <a:pt x="3" y="136"/>
                      <a:pt x="3" y="136"/>
                      <a:pt x="5" y="139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4" y="246"/>
                      <a:pt x="77" y="248"/>
                    </a:cubicBezTo>
                    <a:cubicBezTo>
                      <a:pt x="77" y="503"/>
                      <a:pt x="77" y="503"/>
                      <a:pt x="77" y="503"/>
                    </a:cubicBezTo>
                    <a:cubicBezTo>
                      <a:pt x="77" y="511"/>
                      <a:pt x="77" y="511"/>
                      <a:pt x="77" y="511"/>
                    </a:cubicBezTo>
                    <a:cubicBezTo>
                      <a:pt x="77" y="614"/>
                      <a:pt x="77" y="614"/>
                      <a:pt x="77" y="614"/>
                    </a:cubicBezTo>
                    <a:cubicBezTo>
                      <a:pt x="77" y="617"/>
                      <a:pt x="78" y="617"/>
                      <a:pt x="78" y="618"/>
                    </a:cubicBezTo>
                    <a:cubicBezTo>
                      <a:pt x="77" y="622"/>
                      <a:pt x="77" y="622"/>
                      <a:pt x="77" y="622"/>
                    </a:cubicBezTo>
                    <a:cubicBezTo>
                      <a:pt x="77" y="732"/>
                      <a:pt x="77" y="732"/>
                      <a:pt x="77" y="732"/>
                    </a:cubicBezTo>
                    <a:cubicBezTo>
                      <a:pt x="77" y="749"/>
                      <a:pt x="90" y="760"/>
                      <a:pt x="102" y="760"/>
                    </a:cubicBezTo>
                    <a:cubicBezTo>
                      <a:pt x="110" y="760"/>
                      <a:pt x="110" y="760"/>
                      <a:pt x="110" y="760"/>
                    </a:cubicBezTo>
                    <a:cubicBezTo>
                      <a:pt x="124" y="760"/>
                      <a:pt x="136" y="749"/>
                      <a:pt x="136" y="732"/>
                    </a:cubicBezTo>
                    <a:cubicBezTo>
                      <a:pt x="136" y="622"/>
                      <a:pt x="136" y="622"/>
                      <a:pt x="136" y="622"/>
                    </a:cubicBezTo>
                    <a:cubicBezTo>
                      <a:pt x="136" y="618"/>
                      <a:pt x="136" y="618"/>
                      <a:pt x="136" y="618"/>
                    </a:cubicBezTo>
                    <a:cubicBezTo>
                      <a:pt x="136" y="617"/>
                      <a:pt x="136" y="617"/>
                      <a:pt x="136" y="614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614"/>
                      <a:pt x="166" y="614"/>
                      <a:pt x="166" y="614"/>
                    </a:cubicBezTo>
                    <a:cubicBezTo>
                      <a:pt x="166" y="617"/>
                      <a:pt x="166" y="617"/>
                      <a:pt x="166" y="618"/>
                    </a:cubicBezTo>
                    <a:cubicBezTo>
                      <a:pt x="166" y="622"/>
                      <a:pt x="166" y="622"/>
                      <a:pt x="166" y="622"/>
                    </a:cubicBezTo>
                    <a:cubicBezTo>
                      <a:pt x="166" y="732"/>
                      <a:pt x="166" y="732"/>
                      <a:pt x="166" y="732"/>
                    </a:cubicBezTo>
                    <a:cubicBezTo>
                      <a:pt x="166" y="749"/>
                      <a:pt x="177" y="760"/>
                      <a:pt x="191" y="760"/>
                    </a:cubicBezTo>
                    <a:cubicBezTo>
                      <a:pt x="198" y="760"/>
                      <a:pt x="198" y="760"/>
                      <a:pt x="198" y="760"/>
                    </a:cubicBezTo>
                    <a:cubicBezTo>
                      <a:pt x="214" y="760"/>
                      <a:pt x="224" y="749"/>
                      <a:pt x="224" y="732"/>
                    </a:cubicBezTo>
                    <a:cubicBezTo>
                      <a:pt x="224" y="622"/>
                      <a:pt x="224" y="622"/>
                      <a:pt x="224" y="622"/>
                    </a:cubicBezTo>
                    <a:cubicBezTo>
                      <a:pt x="224" y="618"/>
                      <a:pt x="224" y="618"/>
                      <a:pt x="224" y="618"/>
                    </a:cubicBezTo>
                    <a:cubicBezTo>
                      <a:pt x="224" y="617"/>
                      <a:pt x="224" y="617"/>
                      <a:pt x="224" y="614"/>
                    </a:cubicBezTo>
                    <a:cubicBezTo>
                      <a:pt x="224" y="511"/>
                      <a:pt x="224" y="511"/>
                      <a:pt x="224" y="511"/>
                    </a:cubicBezTo>
                    <a:cubicBezTo>
                      <a:pt x="224" y="503"/>
                      <a:pt x="224" y="503"/>
                      <a:pt x="224" y="503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7" y="243"/>
                      <a:pt x="227" y="243"/>
                      <a:pt x="228" y="24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6"/>
                      <a:pt x="297" y="135"/>
                      <a:pt x="297" y="132"/>
                    </a:cubicBezTo>
                    <a:cubicBezTo>
                      <a:pt x="298" y="128"/>
                      <a:pt x="298" y="126"/>
                      <a:pt x="298" y="124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25"/>
                      <a:pt x="298" y="25"/>
                      <a:pt x="298" y="25"/>
                    </a:cubicBezTo>
                    <a:cubicBezTo>
                      <a:pt x="298" y="11"/>
                      <a:pt x="290" y="0"/>
                      <a:pt x="2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4" name="Oval 97"/>
              <p:cNvSpPr>
                <a:spLocks noChangeArrowheads="1"/>
              </p:cNvSpPr>
              <p:nvPr/>
            </p:nvSpPr>
            <p:spPr bwMode="auto">
              <a:xfrm>
                <a:off x="2876896" y="2452659"/>
                <a:ext cx="448540" cy="4648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55" name="Group 28"/>
            <p:cNvGrpSpPr/>
            <p:nvPr/>
          </p:nvGrpSpPr>
          <p:grpSpPr>
            <a:xfrm>
              <a:off x="5986323" y="4263926"/>
              <a:ext cx="477768" cy="1129214"/>
              <a:chOff x="2496489" y="2205318"/>
              <a:chExt cx="1195161" cy="2899538"/>
            </a:xfrm>
            <a:solidFill>
              <a:schemeClr val="accent1"/>
            </a:solidFill>
          </p:grpSpPr>
          <p:sp>
            <p:nvSpPr>
              <p:cNvPr id="56" name="Freeform 96"/>
              <p:cNvSpPr/>
              <p:nvPr/>
            </p:nvSpPr>
            <p:spPr bwMode="auto">
              <a:xfrm>
                <a:off x="2496489" y="2205318"/>
                <a:ext cx="1195161" cy="2899538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53" y="25"/>
                  </a:cxn>
                  <a:cxn ang="0">
                    <a:pos x="253" y="114"/>
                  </a:cxn>
                  <a:cxn ang="0">
                    <a:pos x="193" y="205"/>
                  </a:cxn>
                  <a:cxn ang="0">
                    <a:pos x="106" y="205"/>
                  </a:cxn>
                  <a:cxn ang="0">
                    <a:pos x="48" y="117"/>
                  </a:cxn>
                  <a:cxn ang="0">
                    <a:pos x="48" y="25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32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72" y="243"/>
                  </a:cxn>
                  <a:cxn ang="0">
                    <a:pos x="77" y="248"/>
                  </a:cxn>
                  <a:cxn ang="0">
                    <a:pos x="77" y="503"/>
                  </a:cxn>
                  <a:cxn ang="0">
                    <a:pos x="77" y="511"/>
                  </a:cxn>
                  <a:cxn ang="0">
                    <a:pos x="77" y="614"/>
                  </a:cxn>
                  <a:cxn ang="0">
                    <a:pos x="78" y="618"/>
                  </a:cxn>
                  <a:cxn ang="0">
                    <a:pos x="77" y="622"/>
                  </a:cxn>
                  <a:cxn ang="0">
                    <a:pos x="77" y="732"/>
                  </a:cxn>
                  <a:cxn ang="0">
                    <a:pos x="102" y="760"/>
                  </a:cxn>
                  <a:cxn ang="0">
                    <a:pos x="110" y="760"/>
                  </a:cxn>
                  <a:cxn ang="0">
                    <a:pos x="136" y="732"/>
                  </a:cxn>
                  <a:cxn ang="0">
                    <a:pos x="136" y="622"/>
                  </a:cxn>
                  <a:cxn ang="0">
                    <a:pos x="136" y="618"/>
                  </a:cxn>
                  <a:cxn ang="0">
                    <a:pos x="136" y="614"/>
                  </a:cxn>
                  <a:cxn ang="0">
                    <a:pos x="136" y="511"/>
                  </a:cxn>
                  <a:cxn ang="0">
                    <a:pos x="166" y="511"/>
                  </a:cxn>
                  <a:cxn ang="0">
                    <a:pos x="166" y="614"/>
                  </a:cxn>
                  <a:cxn ang="0">
                    <a:pos x="166" y="618"/>
                  </a:cxn>
                  <a:cxn ang="0">
                    <a:pos x="166" y="622"/>
                  </a:cxn>
                  <a:cxn ang="0">
                    <a:pos x="166" y="732"/>
                  </a:cxn>
                  <a:cxn ang="0">
                    <a:pos x="191" y="760"/>
                  </a:cxn>
                  <a:cxn ang="0">
                    <a:pos x="198" y="760"/>
                  </a:cxn>
                  <a:cxn ang="0">
                    <a:pos x="224" y="732"/>
                  </a:cxn>
                  <a:cxn ang="0">
                    <a:pos x="224" y="622"/>
                  </a:cxn>
                  <a:cxn ang="0">
                    <a:pos x="224" y="618"/>
                  </a:cxn>
                  <a:cxn ang="0">
                    <a:pos x="224" y="614"/>
                  </a:cxn>
                  <a:cxn ang="0">
                    <a:pos x="224" y="511"/>
                  </a:cxn>
                  <a:cxn ang="0">
                    <a:pos x="224" y="503"/>
                  </a:cxn>
                  <a:cxn ang="0">
                    <a:pos x="224" y="243"/>
                  </a:cxn>
                  <a:cxn ang="0">
                    <a:pos x="228" y="243"/>
                  </a:cxn>
                  <a:cxn ang="0">
                    <a:pos x="295" y="139"/>
                  </a:cxn>
                  <a:cxn ang="0">
                    <a:pos x="297" y="132"/>
                  </a:cxn>
                  <a:cxn ang="0">
                    <a:pos x="298" y="124"/>
                  </a:cxn>
                  <a:cxn ang="0">
                    <a:pos x="298" y="122"/>
                  </a:cxn>
                  <a:cxn ang="0">
                    <a:pos x="298" y="25"/>
                  </a:cxn>
                  <a:cxn ang="0">
                    <a:pos x="276" y="0"/>
                  </a:cxn>
                </a:cxnLst>
                <a:rect l="0" t="0" r="r" b="b"/>
                <a:pathLst>
                  <a:path w="298" h="760">
                    <a:moveTo>
                      <a:pt x="276" y="0"/>
                    </a:moveTo>
                    <a:cubicBezTo>
                      <a:pt x="264" y="0"/>
                      <a:pt x="253" y="11"/>
                      <a:pt x="253" y="25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2" y="130"/>
                      <a:pt x="2" y="132"/>
                    </a:cubicBezTo>
                    <a:cubicBezTo>
                      <a:pt x="2" y="132"/>
                      <a:pt x="2" y="132"/>
                      <a:pt x="2" y="135"/>
                    </a:cubicBezTo>
                    <a:cubicBezTo>
                      <a:pt x="3" y="136"/>
                      <a:pt x="3" y="136"/>
                      <a:pt x="5" y="139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4" y="246"/>
                      <a:pt x="77" y="248"/>
                    </a:cubicBezTo>
                    <a:cubicBezTo>
                      <a:pt x="77" y="503"/>
                      <a:pt x="77" y="503"/>
                      <a:pt x="77" y="503"/>
                    </a:cubicBezTo>
                    <a:cubicBezTo>
                      <a:pt x="77" y="511"/>
                      <a:pt x="77" y="511"/>
                      <a:pt x="77" y="511"/>
                    </a:cubicBezTo>
                    <a:cubicBezTo>
                      <a:pt x="77" y="614"/>
                      <a:pt x="77" y="614"/>
                      <a:pt x="77" y="614"/>
                    </a:cubicBezTo>
                    <a:cubicBezTo>
                      <a:pt x="77" y="617"/>
                      <a:pt x="78" y="617"/>
                      <a:pt x="78" y="618"/>
                    </a:cubicBezTo>
                    <a:cubicBezTo>
                      <a:pt x="77" y="622"/>
                      <a:pt x="77" y="622"/>
                      <a:pt x="77" y="622"/>
                    </a:cubicBezTo>
                    <a:cubicBezTo>
                      <a:pt x="77" y="732"/>
                      <a:pt x="77" y="732"/>
                      <a:pt x="77" y="732"/>
                    </a:cubicBezTo>
                    <a:cubicBezTo>
                      <a:pt x="77" y="749"/>
                      <a:pt x="90" y="760"/>
                      <a:pt x="102" y="760"/>
                    </a:cubicBezTo>
                    <a:cubicBezTo>
                      <a:pt x="110" y="760"/>
                      <a:pt x="110" y="760"/>
                      <a:pt x="110" y="760"/>
                    </a:cubicBezTo>
                    <a:cubicBezTo>
                      <a:pt x="124" y="760"/>
                      <a:pt x="136" y="749"/>
                      <a:pt x="136" y="732"/>
                    </a:cubicBezTo>
                    <a:cubicBezTo>
                      <a:pt x="136" y="622"/>
                      <a:pt x="136" y="622"/>
                      <a:pt x="136" y="622"/>
                    </a:cubicBezTo>
                    <a:cubicBezTo>
                      <a:pt x="136" y="618"/>
                      <a:pt x="136" y="618"/>
                      <a:pt x="136" y="618"/>
                    </a:cubicBezTo>
                    <a:cubicBezTo>
                      <a:pt x="136" y="617"/>
                      <a:pt x="136" y="617"/>
                      <a:pt x="136" y="614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614"/>
                      <a:pt x="166" y="614"/>
                      <a:pt x="166" y="614"/>
                    </a:cubicBezTo>
                    <a:cubicBezTo>
                      <a:pt x="166" y="617"/>
                      <a:pt x="166" y="617"/>
                      <a:pt x="166" y="618"/>
                    </a:cubicBezTo>
                    <a:cubicBezTo>
                      <a:pt x="166" y="622"/>
                      <a:pt x="166" y="622"/>
                      <a:pt x="166" y="622"/>
                    </a:cubicBezTo>
                    <a:cubicBezTo>
                      <a:pt x="166" y="732"/>
                      <a:pt x="166" y="732"/>
                      <a:pt x="166" y="732"/>
                    </a:cubicBezTo>
                    <a:cubicBezTo>
                      <a:pt x="166" y="749"/>
                      <a:pt x="177" y="760"/>
                      <a:pt x="191" y="760"/>
                    </a:cubicBezTo>
                    <a:cubicBezTo>
                      <a:pt x="198" y="760"/>
                      <a:pt x="198" y="760"/>
                      <a:pt x="198" y="760"/>
                    </a:cubicBezTo>
                    <a:cubicBezTo>
                      <a:pt x="214" y="760"/>
                      <a:pt x="224" y="749"/>
                      <a:pt x="224" y="732"/>
                    </a:cubicBezTo>
                    <a:cubicBezTo>
                      <a:pt x="224" y="622"/>
                      <a:pt x="224" y="622"/>
                      <a:pt x="224" y="622"/>
                    </a:cubicBezTo>
                    <a:cubicBezTo>
                      <a:pt x="224" y="618"/>
                      <a:pt x="224" y="618"/>
                      <a:pt x="224" y="618"/>
                    </a:cubicBezTo>
                    <a:cubicBezTo>
                      <a:pt x="224" y="617"/>
                      <a:pt x="224" y="617"/>
                      <a:pt x="224" y="614"/>
                    </a:cubicBezTo>
                    <a:cubicBezTo>
                      <a:pt x="224" y="511"/>
                      <a:pt x="224" y="511"/>
                      <a:pt x="224" y="511"/>
                    </a:cubicBezTo>
                    <a:cubicBezTo>
                      <a:pt x="224" y="503"/>
                      <a:pt x="224" y="503"/>
                      <a:pt x="224" y="503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7" y="243"/>
                      <a:pt x="227" y="243"/>
                      <a:pt x="228" y="24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6"/>
                      <a:pt x="297" y="135"/>
                      <a:pt x="297" y="132"/>
                    </a:cubicBezTo>
                    <a:cubicBezTo>
                      <a:pt x="298" y="128"/>
                      <a:pt x="298" y="126"/>
                      <a:pt x="298" y="124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25"/>
                      <a:pt x="298" y="25"/>
                      <a:pt x="298" y="25"/>
                    </a:cubicBezTo>
                    <a:cubicBezTo>
                      <a:pt x="298" y="11"/>
                      <a:pt x="290" y="0"/>
                      <a:pt x="2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7" name="Oval 97"/>
              <p:cNvSpPr>
                <a:spLocks noChangeArrowheads="1"/>
              </p:cNvSpPr>
              <p:nvPr/>
            </p:nvSpPr>
            <p:spPr bwMode="auto">
              <a:xfrm>
                <a:off x="2876896" y="2452659"/>
                <a:ext cx="448540" cy="4648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58" name="Group 28"/>
            <p:cNvGrpSpPr/>
            <p:nvPr/>
          </p:nvGrpSpPr>
          <p:grpSpPr>
            <a:xfrm>
              <a:off x="5406238" y="4263926"/>
              <a:ext cx="477768" cy="1129214"/>
              <a:chOff x="2496489" y="2205318"/>
              <a:chExt cx="1195161" cy="2899538"/>
            </a:xfrm>
            <a:solidFill>
              <a:schemeClr val="accent1"/>
            </a:solidFill>
          </p:grpSpPr>
          <p:sp>
            <p:nvSpPr>
              <p:cNvPr id="59" name="Freeform 96"/>
              <p:cNvSpPr/>
              <p:nvPr/>
            </p:nvSpPr>
            <p:spPr bwMode="auto">
              <a:xfrm>
                <a:off x="2496489" y="2205318"/>
                <a:ext cx="1195161" cy="2899538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53" y="25"/>
                  </a:cxn>
                  <a:cxn ang="0">
                    <a:pos x="253" y="114"/>
                  </a:cxn>
                  <a:cxn ang="0">
                    <a:pos x="193" y="205"/>
                  </a:cxn>
                  <a:cxn ang="0">
                    <a:pos x="106" y="205"/>
                  </a:cxn>
                  <a:cxn ang="0">
                    <a:pos x="48" y="117"/>
                  </a:cxn>
                  <a:cxn ang="0">
                    <a:pos x="48" y="25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32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72" y="243"/>
                  </a:cxn>
                  <a:cxn ang="0">
                    <a:pos x="77" y="248"/>
                  </a:cxn>
                  <a:cxn ang="0">
                    <a:pos x="77" y="503"/>
                  </a:cxn>
                  <a:cxn ang="0">
                    <a:pos x="77" y="511"/>
                  </a:cxn>
                  <a:cxn ang="0">
                    <a:pos x="77" y="614"/>
                  </a:cxn>
                  <a:cxn ang="0">
                    <a:pos x="78" y="618"/>
                  </a:cxn>
                  <a:cxn ang="0">
                    <a:pos x="77" y="622"/>
                  </a:cxn>
                  <a:cxn ang="0">
                    <a:pos x="77" y="732"/>
                  </a:cxn>
                  <a:cxn ang="0">
                    <a:pos x="102" y="760"/>
                  </a:cxn>
                  <a:cxn ang="0">
                    <a:pos x="110" y="760"/>
                  </a:cxn>
                  <a:cxn ang="0">
                    <a:pos x="136" y="732"/>
                  </a:cxn>
                  <a:cxn ang="0">
                    <a:pos x="136" y="622"/>
                  </a:cxn>
                  <a:cxn ang="0">
                    <a:pos x="136" y="618"/>
                  </a:cxn>
                  <a:cxn ang="0">
                    <a:pos x="136" y="614"/>
                  </a:cxn>
                  <a:cxn ang="0">
                    <a:pos x="136" y="511"/>
                  </a:cxn>
                  <a:cxn ang="0">
                    <a:pos x="166" y="511"/>
                  </a:cxn>
                  <a:cxn ang="0">
                    <a:pos x="166" y="614"/>
                  </a:cxn>
                  <a:cxn ang="0">
                    <a:pos x="166" y="618"/>
                  </a:cxn>
                  <a:cxn ang="0">
                    <a:pos x="166" y="622"/>
                  </a:cxn>
                  <a:cxn ang="0">
                    <a:pos x="166" y="732"/>
                  </a:cxn>
                  <a:cxn ang="0">
                    <a:pos x="191" y="760"/>
                  </a:cxn>
                  <a:cxn ang="0">
                    <a:pos x="198" y="760"/>
                  </a:cxn>
                  <a:cxn ang="0">
                    <a:pos x="224" y="732"/>
                  </a:cxn>
                  <a:cxn ang="0">
                    <a:pos x="224" y="622"/>
                  </a:cxn>
                  <a:cxn ang="0">
                    <a:pos x="224" y="618"/>
                  </a:cxn>
                  <a:cxn ang="0">
                    <a:pos x="224" y="614"/>
                  </a:cxn>
                  <a:cxn ang="0">
                    <a:pos x="224" y="511"/>
                  </a:cxn>
                  <a:cxn ang="0">
                    <a:pos x="224" y="503"/>
                  </a:cxn>
                  <a:cxn ang="0">
                    <a:pos x="224" y="243"/>
                  </a:cxn>
                  <a:cxn ang="0">
                    <a:pos x="228" y="243"/>
                  </a:cxn>
                  <a:cxn ang="0">
                    <a:pos x="295" y="139"/>
                  </a:cxn>
                  <a:cxn ang="0">
                    <a:pos x="297" y="132"/>
                  </a:cxn>
                  <a:cxn ang="0">
                    <a:pos x="298" y="124"/>
                  </a:cxn>
                  <a:cxn ang="0">
                    <a:pos x="298" y="122"/>
                  </a:cxn>
                  <a:cxn ang="0">
                    <a:pos x="298" y="25"/>
                  </a:cxn>
                  <a:cxn ang="0">
                    <a:pos x="276" y="0"/>
                  </a:cxn>
                </a:cxnLst>
                <a:rect l="0" t="0" r="r" b="b"/>
                <a:pathLst>
                  <a:path w="298" h="760">
                    <a:moveTo>
                      <a:pt x="276" y="0"/>
                    </a:moveTo>
                    <a:cubicBezTo>
                      <a:pt x="264" y="0"/>
                      <a:pt x="253" y="11"/>
                      <a:pt x="253" y="25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2" y="130"/>
                      <a:pt x="2" y="132"/>
                    </a:cubicBezTo>
                    <a:cubicBezTo>
                      <a:pt x="2" y="132"/>
                      <a:pt x="2" y="132"/>
                      <a:pt x="2" y="135"/>
                    </a:cubicBezTo>
                    <a:cubicBezTo>
                      <a:pt x="3" y="136"/>
                      <a:pt x="3" y="136"/>
                      <a:pt x="5" y="139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4" y="246"/>
                      <a:pt x="77" y="248"/>
                    </a:cubicBezTo>
                    <a:cubicBezTo>
                      <a:pt x="77" y="503"/>
                      <a:pt x="77" y="503"/>
                      <a:pt x="77" y="503"/>
                    </a:cubicBezTo>
                    <a:cubicBezTo>
                      <a:pt x="77" y="511"/>
                      <a:pt x="77" y="511"/>
                      <a:pt x="77" y="511"/>
                    </a:cubicBezTo>
                    <a:cubicBezTo>
                      <a:pt x="77" y="614"/>
                      <a:pt x="77" y="614"/>
                      <a:pt x="77" y="614"/>
                    </a:cubicBezTo>
                    <a:cubicBezTo>
                      <a:pt x="77" y="617"/>
                      <a:pt x="78" y="617"/>
                      <a:pt x="78" y="618"/>
                    </a:cubicBezTo>
                    <a:cubicBezTo>
                      <a:pt x="77" y="622"/>
                      <a:pt x="77" y="622"/>
                      <a:pt x="77" y="622"/>
                    </a:cubicBezTo>
                    <a:cubicBezTo>
                      <a:pt x="77" y="732"/>
                      <a:pt x="77" y="732"/>
                      <a:pt x="77" y="732"/>
                    </a:cubicBezTo>
                    <a:cubicBezTo>
                      <a:pt x="77" y="749"/>
                      <a:pt x="90" y="760"/>
                      <a:pt x="102" y="760"/>
                    </a:cubicBezTo>
                    <a:cubicBezTo>
                      <a:pt x="110" y="760"/>
                      <a:pt x="110" y="760"/>
                      <a:pt x="110" y="760"/>
                    </a:cubicBezTo>
                    <a:cubicBezTo>
                      <a:pt x="124" y="760"/>
                      <a:pt x="136" y="749"/>
                      <a:pt x="136" y="732"/>
                    </a:cubicBezTo>
                    <a:cubicBezTo>
                      <a:pt x="136" y="622"/>
                      <a:pt x="136" y="622"/>
                      <a:pt x="136" y="622"/>
                    </a:cubicBezTo>
                    <a:cubicBezTo>
                      <a:pt x="136" y="618"/>
                      <a:pt x="136" y="618"/>
                      <a:pt x="136" y="618"/>
                    </a:cubicBezTo>
                    <a:cubicBezTo>
                      <a:pt x="136" y="617"/>
                      <a:pt x="136" y="617"/>
                      <a:pt x="136" y="614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614"/>
                      <a:pt x="166" y="614"/>
                      <a:pt x="166" y="614"/>
                    </a:cubicBezTo>
                    <a:cubicBezTo>
                      <a:pt x="166" y="617"/>
                      <a:pt x="166" y="617"/>
                      <a:pt x="166" y="618"/>
                    </a:cubicBezTo>
                    <a:cubicBezTo>
                      <a:pt x="166" y="622"/>
                      <a:pt x="166" y="622"/>
                      <a:pt x="166" y="622"/>
                    </a:cubicBezTo>
                    <a:cubicBezTo>
                      <a:pt x="166" y="732"/>
                      <a:pt x="166" y="732"/>
                      <a:pt x="166" y="732"/>
                    </a:cubicBezTo>
                    <a:cubicBezTo>
                      <a:pt x="166" y="749"/>
                      <a:pt x="177" y="760"/>
                      <a:pt x="191" y="760"/>
                    </a:cubicBezTo>
                    <a:cubicBezTo>
                      <a:pt x="198" y="760"/>
                      <a:pt x="198" y="760"/>
                      <a:pt x="198" y="760"/>
                    </a:cubicBezTo>
                    <a:cubicBezTo>
                      <a:pt x="214" y="760"/>
                      <a:pt x="224" y="749"/>
                      <a:pt x="224" y="732"/>
                    </a:cubicBezTo>
                    <a:cubicBezTo>
                      <a:pt x="224" y="622"/>
                      <a:pt x="224" y="622"/>
                      <a:pt x="224" y="622"/>
                    </a:cubicBezTo>
                    <a:cubicBezTo>
                      <a:pt x="224" y="618"/>
                      <a:pt x="224" y="618"/>
                      <a:pt x="224" y="618"/>
                    </a:cubicBezTo>
                    <a:cubicBezTo>
                      <a:pt x="224" y="617"/>
                      <a:pt x="224" y="617"/>
                      <a:pt x="224" y="614"/>
                    </a:cubicBezTo>
                    <a:cubicBezTo>
                      <a:pt x="224" y="511"/>
                      <a:pt x="224" y="511"/>
                      <a:pt x="224" y="511"/>
                    </a:cubicBezTo>
                    <a:cubicBezTo>
                      <a:pt x="224" y="503"/>
                      <a:pt x="224" y="503"/>
                      <a:pt x="224" y="503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7" y="243"/>
                      <a:pt x="227" y="243"/>
                      <a:pt x="228" y="24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6"/>
                      <a:pt x="297" y="135"/>
                      <a:pt x="297" y="132"/>
                    </a:cubicBezTo>
                    <a:cubicBezTo>
                      <a:pt x="298" y="128"/>
                      <a:pt x="298" y="126"/>
                      <a:pt x="298" y="124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25"/>
                      <a:pt x="298" y="25"/>
                      <a:pt x="298" y="25"/>
                    </a:cubicBezTo>
                    <a:cubicBezTo>
                      <a:pt x="298" y="11"/>
                      <a:pt x="290" y="0"/>
                      <a:pt x="2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0" name="Oval 97"/>
              <p:cNvSpPr>
                <a:spLocks noChangeArrowheads="1"/>
              </p:cNvSpPr>
              <p:nvPr/>
            </p:nvSpPr>
            <p:spPr bwMode="auto">
              <a:xfrm>
                <a:off x="2876896" y="2452659"/>
                <a:ext cx="448540" cy="4648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61" name="Group 28"/>
            <p:cNvGrpSpPr/>
            <p:nvPr/>
          </p:nvGrpSpPr>
          <p:grpSpPr>
            <a:xfrm>
              <a:off x="4826153" y="4263926"/>
              <a:ext cx="477768" cy="1129214"/>
              <a:chOff x="2496489" y="2205318"/>
              <a:chExt cx="1195161" cy="2899538"/>
            </a:xfrm>
            <a:solidFill>
              <a:schemeClr val="accent1"/>
            </a:solidFill>
          </p:grpSpPr>
          <p:sp>
            <p:nvSpPr>
              <p:cNvPr id="62" name="Freeform 96"/>
              <p:cNvSpPr/>
              <p:nvPr/>
            </p:nvSpPr>
            <p:spPr bwMode="auto">
              <a:xfrm>
                <a:off x="2496489" y="2205318"/>
                <a:ext cx="1195161" cy="2899538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53" y="25"/>
                  </a:cxn>
                  <a:cxn ang="0">
                    <a:pos x="253" y="114"/>
                  </a:cxn>
                  <a:cxn ang="0">
                    <a:pos x="193" y="205"/>
                  </a:cxn>
                  <a:cxn ang="0">
                    <a:pos x="106" y="205"/>
                  </a:cxn>
                  <a:cxn ang="0">
                    <a:pos x="48" y="117"/>
                  </a:cxn>
                  <a:cxn ang="0">
                    <a:pos x="48" y="25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32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72" y="243"/>
                  </a:cxn>
                  <a:cxn ang="0">
                    <a:pos x="77" y="248"/>
                  </a:cxn>
                  <a:cxn ang="0">
                    <a:pos x="77" y="503"/>
                  </a:cxn>
                  <a:cxn ang="0">
                    <a:pos x="77" y="511"/>
                  </a:cxn>
                  <a:cxn ang="0">
                    <a:pos x="77" y="614"/>
                  </a:cxn>
                  <a:cxn ang="0">
                    <a:pos x="78" y="618"/>
                  </a:cxn>
                  <a:cxn ang="0">
                    <a:pos x="77" y="622"/>
                  </a:cxn>
                  <a:cxn ang="0">
                    <a:pos x="77" y="732"/>
                  </a:cxn>
                  <a:cxn ang="0">
                    <a:pos x="102" y="760"/>
                  </a:cxn>
                  <a:cxn ang="0">
                    <a:pos x="110" y="760"/>
                  </a:cxn>
                  <a:cxn ang="0">
                    <a:pos x="136" y="732"/>
                  </a:cxn>
                  <a:cxn ang="0">
                    <a:pos x="136" y="622"/>
                  </a:cxn>
                  <a:cxn ang="0">
                    <a:pos x="136" y="618"/>
                  </a:cxn>
                  <a:cxn ang="0">
                    <a:pos x="136" y="614"/>
                  </a:cxn>
                  <a:cxn ang="0">
                    <a:pos x="136" y="511"/>
                  </a:cxn>
                  <a:cxn ang="0">
                    <a:pos x="166" y="511"/>
                  </a:cxn>
                  <a:cxn ang="0">
                    <a:pos x="166" y="614"/>
                  </a:cxn>
                  <a:cxn ang="0">
                    <a:pos x="166" y="618"/>
                  </a:cxn>
                  <a:cxn ang="0">
                    <a:pos x="166" y="622"/>
                  </a:cxn>
                  <a:cxn ang="0">
                    <a:pos x="166" y="732"/>
                  </a:cxn>
                  <a:cxn ang="0">
                    <a:pos x="191" y="760"/>
                  </a:cxn>
                  <a:cxn ang="0">
                    <a:pos x="198" y="760"/>
                  </a:cxn>
                  <a:cxn ang="0">
                    <a:pos x="224" y="732"/>
                  </a:cxn>
                  <a:cxn ang="0">
                    <a:pos x="224" y="622"/>
                  </a:cxn>
                  <a:cxn ang="0">
                    <a:pos x="224" y="618"/>
                  </a:cxn>
                  <a:cxn ang="0">
                    <a:pos x="224" y="614"/>
                  </a:cxn>
                  <a:cxn ang="0">
                    <a:pos x="224" y="511"/>
                  </a:cxn>
                  <a:cxn ang="0">
                    <a:pos x="224" y="503"/>
                  </a:cxn>
                  <a:cxn ang="0">
                    <a:pos x="224" y="243"/>
                  </a:cxn>
                  <a:cxn ang="0">
                    <a:pos x="228" y="243"/>
                  </a:cxn>
                  <a:cxn ang="0">
                    <a:pos x="295" y="139"/>
                  </a:cxn>
                  <a:cxn ang="0">
                    <a:pos x="297" y="132"/>
                  </a:cxn>
                  <a:cxn ang="0">
                    <a:pos x="298" y="124"/>
                  </a:cxn>
                  <a:cxn ang="0">
                    <a:pos x="298" y="122"/>
                  </a:cxn>
                  <a:cxn ang="0">
                    <a:pos x="298" y="25"/>
                  </a:cxn>
                  <a:cxn ang="0">
                    <a:pos x="276" y="0"/>
                  </a:cxn>
                </a:cxnLst>
                <a:rect l="0" t="0" r="r" b="b"/>
                <a:pathLst>
                  <a:path w="298" h="760">
                    <a:moveTo>
                      <a:pt x="276" y="0"/>
                    </a:moveTo>
                    <a:cubicBezTo>
                      <a:pt x="264" y="0"/>
                      <a:pt x="253" y="11"/>
                      <a:pt x="253" y="25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2" y="130"/>
                      <a:pt x="2" y="132"/>
                    </a:cubicBezTo>
                    <a:cubicBezTo>
                      <a:pt x="2" y="132"/>
                      <a:pt x="2" y="132"/>
                      <a:pt x="2" y="135"/>
                    </a:cubicBezTo>
                    <a:cubicBezTo>
                      <a:pt x="3" y="136"/>
                      <a:pt x="3" y="136"/>
                      <a:pt x="5" y="139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4" y="246"/>
                      <a:pt x="77" y="248"/>
                    </a:cubicBezTo>
                    <a:cubicBezTo>
                      <a:pt x="77" y="503"/>
                      <a:pt x="77" y="503"/>
                      <a:pt x="77" y="503"/>
                    </a:cubicBezTo>
                    <a:cubicBezTo>
                      <a:pt x="77" y="511"/>
                      <a:pt x="77" y="511"/>
                      <a:pt x="77" y="511"/>
                    </a:cubicBezTo>
                    <a:cubicBezTo>
                      <a:pt x="77" y="614"/>
                      <a:pt x="77" y="614"/>
                      <a:pt x="77" y="614"/>
                    </a:cubicBezTo>
                    <a:cubicBezTo>
                      <a:pt x="77" y="617"/>
                      <a:pt x="78" y="617"/>
                      <a:pt x="78" y="618"/>
                    </a:cubicBezTo>
                    <a:cubicBezTo>
                      <a:pt x="77" y="622"/>
                      <a:pt x="77" y="622"/>
                      <a:pt x="77" y="622"/>
                    </a:cubicBezTo>
                    <a:cubicBezTo>
                      <a:pt x="77" y="732"/>
                      <a:pt x="77" y="732"/>
                      <a:pt x="77" y="732"/>
                    </a:cubicBezTo>
                    <a:cubicBezTo>
                      <a:pt x="77" y="749"/>
                      <a:pt x="90" y="760"/>
                      <a:pt x="102" y="760"/>
                    </a:cubicBezTo>
                    <a:cubicBezTo>
                      <a:pt x="110" y="760"/>
                      <a:pt x="110" y="760"/>
                      <a:pt x="110" y="760"/>
                    </a:cubicBezTo>
                    <a:cubicBezTo>
                      <a:pt x="124" y="760"/>
                      <a:pt x="136" y="749"/>
                      <a:pt x="136" y="732"/>
                    </a:cubicBezTo>
                    <a:cubicBezTo>
                      <a:pt x="136" y="622"/>
                      <a:pt x="136" y="622"/>
                      <a:pt x="136" y="622"/>
                    </a:cubicBezTo>
                    <a:cubicBezTo>
                      <a:pt x="136" y="618"/>
                      <a:pt x="136" y="618"/>
                      <a:pt x="136" y="618"/>
                    </a:cubicBezTo>
                    <a:cubicBezTo>
                      <a:pt x="136" y="617"/>
                      <a:pt x="136" y="617"/>
                      <a:pt x="136" y="614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614"/>
                      <a:pt x="166" y="614"/>
                      <a:pt x="166" y="614"/>
                    </a:cubicBezTo>
                    <a:cubicBezTo>
                      <a:pt x="166" y="617"/>
                      <a:pt x="166" y="617"/>
                      <a:pt x="166" y="618"/>
                    </a:cubicBezTo>
                    <a:cubicBezTo>
                      <a:pt x="166" y="622"/>
                      <a:pt x="166" y="622"/>
                      <a:pt x="166" y="622"/>
                    </a:cubicBezTo>
                    <a:cubicBezTo>
                      <a:pt x="166" y="732"/>
                      <a:pt x="166" y="732"/>
                      <a:pt x="166" y="732"/>
                    </a:cubicBezTo>
                    <a:cubicBezTo>
                      <a:pt x="166" y="749"/>
                      <a:pt x="177" y="760"/>
                      <a:pt x="191" y="760"/>
                    </a:cubicBezTo>
                    <a:cubicBezTo>
                      <a:pt x="198" y="760"/>
                      <a:pt x="198" y="760"/>
                      <a:pt x="198" y="760"/>
                    </a:cubicBezTo>
                    <a:cubicBezTo>
                      <a:pt x="214" y="760"/>
                      <a:pt x="224" y="749"/>
                      <a:pt x="224" y="732"/>
                    </a:cubicBezTo>
                    <a:cubicBezTo>
                      <a:pt x="224" y="622"/>
                      <a:pt x="224" y="622"/>
                      <a:pt x="224" y="622"/>
                    </a:cubicBezTo>
                    <a:cubicBezTo>
                      <a:pt x="224" y="618"/>
                      <a:pt x="224" y="618"/>
                      <a:pt x="224" y="618"/>
                    </a:cubicBezTo>
                    <a:cubicBezTo>
                      <a:pt x="224" y="617"/>
                      <a:pt x="224" y="617"/>
                      <a:pt x="224" y="614"/>
                    </a:cubicBezTo>
                    <a:cubicBezTo>
                      <a:pt x="224" y="511"/>
                      <a:pt x="224" y="511"/>
                      <a:pt x="224" y="511"/>
                    </a:cubicBezTo>
                    <a:cubicBezTo>
                      <a:pt x="224" y="503"/>
                      <a:pt x="224" y="503"/>
                      <a:pt x="224" y="503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7" y="243"/>
                      <a:pt x="227" y="243"/>
                      <a:pt x="228" y="24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6"/>
                      <a:pt x="297" y="135"/>
                      <a:pt x="297" y="132"/>
                    </a:cubicBezTo>
                    <a:cubicBezTo>
                      <a:pt x="298" y="128"/>
                      <a:pt x="298" y="126"/>
                      <a:pt x="298" y="124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25"/>
                      <a:pt x="298" y="25"/>
                      <a:pt x="298" y="25"/>
                    </a:cubicBezTo>
                    <a:cubicBezTo>
                      <a:pt x="298" y="11"/>
                      <a:pt x="290" y="0"/>
                      <a:pt x="2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3" name="Oval 97"/>
              <p:cNvSpPr>
                <a:spLocks noChangeArrowheads="1"/>
              </p:cNvSpPr>
              <p:nvPr/>
            </p:nvSpPr>
            <p:spPr bwMode="auto">
              <a:xfrm>
                <a:off x="2876896" y="2452659"/>
                <a:ext cx="448540" cy="4648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64" name="Group 28"/>
            <p:cNvGrpSpPr/>
            <p:nvPr/>
          </p:nvGrpSpPr>
          <p:grpSpPr>
            <a:xfrm>
              <a:off x="4246068" y="4263926"/>
              <a:ext cx="477768" cy="1129214"/>
              <a:chOff x="2496489" y="2205318"/>
              <a:chExt cx="1195161" cy="2899538"/>
            </a:xfrm>
            <a:solidFill>
              <a:schemeClr val="accent1"/>
            </a:solidFill>
          </p:grpSpPr>
          <p:sp>
            <p:nvSpPr>
              <p:cNvPr id="65" name="Freeform 96"/>
              <p:cNvSpPr/>
              <p:nvPr/>
            </p:nvSpPr>
            <p:spPr bwMode="auto">
              <a:xfrm>
                <a:off x="2496489" y="2205318"/>
                <a:ext cx="1195161" cy="2899538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53" y="25"/>
                  </a:cxn>
                  <a:cxn ang="0">
                    <a:pos x="253" y="114"/>
                  </a:cxn>
                  <a:cxn ang="0">
                    <a:pos x="193" y="205"/>
                  </a:cxn>
                  <a:cxn ang="0">
                    <a:pos x="106" y="205"/>
                  </a:cxn>
                  <a:cxn ang="0">
                    <a:pos x="48" y="117"/>
                  </a:cxn>
                  <a:cxn ang="0">
                    <a:pos x="48" y="25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32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72" y="243"/>
                  </a:cxn>
                  <a:cxn ang="0">
                    <a:pos x="77" y="248"/>
                  </a:cxn>
                  <a:cxn ang="0">
                    <a:pos x="77" y="503"/>
                  </a:cxn>
                  <a:cxn ang="0">
                    <a:pos x="77" y="511"/>
                  </a:cxn>
                  <a:cxn ang="0">
                    <a:pos x="77" y="614"/>
                  </a:cxn>
                  <a:cxn ang="0">
                    <a:pos x="78" y="618"/>
                  </a:cxn>
                  <a:cxn ang="0">
                    <a:pos x="77" y="622"/>
                  </a:cxn>
                  <a:cxn ang="0">
                    <a:pos x="77" y="732"/>
                  </a:cxn>
                  <a:cxn ang="0">
                    <a:pos x="102" y="760"/>
                  </a:cxn>
                  <a:cxn ang="0">
                    <a:pos x="110" y="760"/>
                  </a:cxn>
                  <a:cxn ang="0">
                    <a:pos x="136" y="732"/>
                  </a:cxn>
                  <a:cxn ang="0">
                    <a:pos x="136" y="622"/>
                  </a:cxn>
                  <a:cxn ang="0">
                    <a:pos x="136" y="618"/>
                  </a:cxn>
                  <a:cxn ang="0">
                    <a:pos x="136" y="614"/>
                  </a:cxn>
                  <a:cxn ang="0">
                    <a:pos x="136" y="511"/>
                  </a:cxn>
                  <a:cxn ang="0">
                    <a:pos x="166" y="511"/>
                  </a:cxn>
                  <a:cxn ang="0">
                    <a:pos x="166" y="614"/>
                  </a:cxn>
                  <a:cxn ang="0">
                    <a:pos x="166" y="618"/>
                  </a:cxn>
                  <a:cxn ang="0">
                    <a:pos x="166" y="622"/>
                  </a:cxn>
                  <a:cxn ang="0">
                    <a:pos x="166" y="732"/>
                  </a:cxn>
                  <a:cxn ang="0">
                    <a:pos x="191" y="760"/>
                  </a:cxn>
                  <a:cxn ang="0">
                    <a:pos x="198" y="760"/>
                  </a:cxn>
                  <a:cxn ang="0">
                    <a:pos x="224" y="732"/>
                  </a:cxn>
                  <a:cxn ang="0">
                    <a:pos x="224" y="622"/>
                  </a:cxn>
                  <a:cxn ang="0">
                    <a:pos x="224" y="618"/>
                  </a:cxn>
                  <a:cxn ang="0">
                    <a:pos x="224" y="614"/>
                  </a:cxn>
                  <a:cxn ang="0">
                    <a:pos x="224" y="511"/>
                  </a:cxn>
                  <a:cxn ang="0">
                    <a:pos x="224" y="503"/>
                  </a:cxn>
                  <a:cxn ang="0">
                    <a:pos x="224" y="243"/>
                  </a:cxn>
                  <a:cxn ang="0">
                    <a:pos x="228" y="243"/>
                  </a:cxn>
                  <a:cxn ang="0">
                    <a:pos x="295" y="139"/>
                  </a:cxn>
                  <a:cxn ang="0">
                    <a:pos x="297" y="132"/>
                  </a:cxn>
                  <a:cxn ang="0">
                    <a:pos x="298" y="124"/>
                  </a:cxn>
                  <a:cxn ang="0">
                    <a:pos x="298" y="122"/>
                  </a:cxn>
                  <a:cxn ang="0">
                    <a:pos x="298" y="25"/>
                  </a:cxn>
                  <a:cxn ang="0">
                    <a:pos x="276" y="0"/>
                  </a:cxn>
                </a:cxnLst>
                <a:rect l="0" t="0" r="r" b="b"/>
                <a:pathLst>
                  <a:path w="298" h="760">
                    <a:moveTo>
                      <a:pt x="276" y="0"/>
                    </a:moveTo>
                    <a:cubicBezTo>
                      <a:pt x="264" y="0"/>
                      <a:pt x="253" y="11"/>
                      <a:pt x="253" y="25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06" y="205"/>
                      <a:pt x="106" y="205"/>
                      <a:pt x="106" y="205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2" y="130"/>
                      <a:pt x="2" y="132"/>
                    </a:cubicBezTo>
                    <a:cubicBezTo>
                      <a:pt x="2" y="132"/>
                      <a:pt x="2" y="132"/>
                      <a:pt x="2" y="135"/>
                    </a:cubicBezTo>
                    <a:cubicBezTo>
                      <a:pt x="3" y="136"/>
                      <a:pt x="3" y="136"/>
                      <a:pt x="5" y="139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4" y="246"/>
                      <a:pt x="77" y="248"/>
                    </a:cubicBezTo>
                    <a:cubicBezTo>
                      <a:pt x="77" y="503"/>
                      <a:pt x="77" y="503"/>
                      <a:pt x="77" y="503"/>
                    </a:cubicBezTo>
                    <a:cubicBezTo>
                      <a:pt x="77" y="511"/>
                      <a:pt x="77" y="511"/>
                      <a:pt x="77" y="511"/>
                    </a:cubicBezTo>
                    <a:cubicBezTo>
                      <a:pt x="77" y="614"/>
                      <a:pt x="77" y="614"/>
                      <a:pt x="77" y="614"/>
                    </a:cubicBezTo>
                    <a:cubicBezTo>
                      <a:pt x="77" y="617"/>
                      <a:pt x="78" y="617"/>
                      <a:pt x="78" y="618"/>
                    </a:cubicBezTo>
                    <a:cubicBezTo>
                      <a:pt x="77" y="622"/>
                      <a:pt x="77" y="622"/>
                      <a:pt x="77" y="622"/>
                    </a:cubicBezTo>
                    <a:cubicBezTo>
                      <a:pt x="77" y="732"/>
                      <a:pt x="77" y="732"/>
                      <a:pt x="77" y="732"/>
                    </a:cubicBezTo>
                    <a:cubicBezTo>
                      <a:pt x="77" y="749"/>
                      <a:pt x="90" y="760"/>
                      <a:pt x="102" y="760"/>
                    </a:cubicBezTo>
                    <a:cubicBezTo>
                      <a:pt x="110" y="760"/>
                      <a:pt x="110" y="760"/>
                      <a:pt x="110" y="760"/>
                    </a:cubicBezTo>
                    <a:cubicBezTo>
                      <a:pt x="124" y="760"/>
                      <a:pt x="136" y="749"/>
                      <a:pt x="136" y="732"/>
                    </a:cubicBezTo>
                    <a:cubicBezTo>
                      <a:pt x="136" y="622"/>
                      <a:pt x="136" y="622"/>
                      <a:pt x="136" y="622"/>
                    </a:cubicBezTo>
                    <a:cubicBezTo>
                      <a:pt x="136" y="618"/>
                      <a:pt x="136" y="618"/>
                      <a:pt x="136" y="618"/>
                    </a:cubicBezTo>
                    <a:cubicBezTo>
                      <a:pt x="136" y="617"/>
                      <a:pt x="136" y="617"/>
                      <a:pt x="136" y="614"/>
                    </a:cubicBezTo>
                    <a:cubicBezTo>
                      <a:pt x="136" y="511"/>
                      <a:pt x="136" y="511"/>
                      <a:pt x="13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614"/>
                      <a:pt x="166" y="614"/>
                      <a:pt x="166" y="614"/>
                    </a:cubicBezTo>
                    <a:cubicBezTo>
                      <a:pt x="166" y="617"/>
                      <a:pt x="166" y="617"/>
                      <a:pt x="166" y="618"/>
                    </a:cubicBezTo>
                    <a:cubicBezTo>
                      <a:pt x="166" y="622"/>
                      <a:pt x="166" y="622"/>
                      <a:pt x="166" y="622"/>
                    </a:cubicBezTo>
                    <a:cubicBezTo>
                      <a:pt x="166" y="732"/>
                      <a:pt x="166" y="732"/>
                      <a:pt x="166" y="732"/>
                    </a:cubicBezTo>
                    <a:cubicBezTo>
                      <a:pt x="166" y="749"/>
                      <a:pt x="177" y="760"/>
                      <a:pt x="191" y="760"/>
                    </a:cubicBezTo>
                    <a:cubicBezTo>
                      <a:pt x="198" y="760"/>
                      <a:pt x="198" y="760"/>
                      <a:pt x="198" y="760"/>
                    </a:cubicBezTo>
                    <a:cubicBezTo>
                      <a:pt x="214" y="760"/>
                      <a:pt x="224" y="749"/>
                      <a:pt x="224" y="732"/>
                    </a:cubicBezTo>
                    <a:cubicBezTo>
                      <a:pt x="224" y="622"/>
                      <a:pt x="224" y="622"/>
                      <a:pt x="224" y="622"/>
                    </a:cubicBezTo>
                    <a:cubicBezTo>
                      <a:pt x="224" y="618"/>
                      <a:pt x="224" y="618"/>
                      <a:pt x="224" y="618"/>
                    </a:cubicBezTo>
                    <a:cubicBezTo>
                      <a:pt x="224" y="617"/>
                      <a:pt x="224" y="617"/>
                      <a:pt x="224" y="614"/>
                    </a:cubicBezTo>
                    <a:cubicBezTo>
                      <a:pt x="224" y="511"/>
                      <a:pt x="224" y="511"/>
                      <a:pt x="224" y="511"/>
                    </a:cubicBezTo>
                    <a:cubicBezTo>
                      <a:pt x="224" y="503"/>
                      <a:pt x="224" y="503"/>
                      <a:pt x="224" y="503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7" y="243"/>
                      <a:pt x="227" y="243"/>
                      <a:pt x="228" y="24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6"/>
                      <a:pt x="297" y="135"/>
                      <a:pt x="297" y="132"/>
                    </a:cubicBezTo>
                    <a:cubicBezTo>
                      <a:pt x="298" y="128"/>
                      <a:pt x="298" y="126"/>
                      <a:pt x="298" y="124"/>
                    </a:cubicBezTo>
                    <a:cubicBezTo>
                      <a:pt x="298" y="122"/>
                      <a:pt x="298" y="122"/>
                      <a:pt x="298" y="122"/>
                    </a:cubicBezTo>
                    <a:cubicBezTo>
                      <a:pt x="298" y="25"/>
                      <a:pt x="298" y="25"/>
                      <a:pt x="298" y="25"/>
                    </a:cubicBezTo>
                    <a:cubicBezTo>
                      <a:pt x="298" y="11"/>
                      <a:pt x="290" y="0"/>
                      <a:pt x="2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6" name="Oval 97"/>
              <p:cNvSpPr>
                <a:spLocks noChangeArrowheads="1"/>
              </p:cNvSpPr>
              <p:nvPr/>
            </p:nvSpPr>
            <p:spPr bwMode="auto">
              <a:xfrm>
                <a:off x="2876896" y="2452659"/>
                <a:ext cx="448540" cy="4648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rgbClr val="2B2B2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67" name="2 Grupo"/>
          <p:cNvGrpSpPr/>
          <p:nvPr/>
        </p:nvGrpSpPr>
        <p:grpSpPr>
          <a:xfrm>
            <a:off x="370052" y="-39606"/>
            <a:ext cx="1622033" cy="804465"/>
            <a:chOff x="13722964" y="1827384"/>
            <a:chExt cx="3244440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68" name="82 Pentágono"/>
            <p:cNvSpPr/>
            <p:nvPr/>
          </p:nvSpPr>
          <p:spPr bwMode="auto">
            <a:xfrm>
              <a:off x="13722964" y="2365172"/>
              <a:ext cx="3244440" cy="1071328"/>
            </a:xfrm>
            <a:prstGeom prst="homePlate">
              <a:avLst>
                <a:gd name="adj" fmla="val 22754"/>
              </a:avLst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69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70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462620" y="297262"/>
            <a:ext cx="1415772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</a:t>
            </a: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人口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0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2510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17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" name="2 Grupo"/>
          <p:cNvGrpSpPr/>
          <p:nvPr/>
        </p:nvGrpSpPr>
        <p:grpSpPr>
          <a:xfrm>
            <a:off x="370052" y="-39606"/>
            <a:ext cx="1767153" cy="804465"/>
            <a:chOff x="13722964" y="1827384"/>
            <a:chExt cx="3534713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5" name="82 Pentágono"/>
            <p:cNvSpPr/>
            <p:nvPr/>
          </p:nvSpPr>
          <p:spPr bwMode="auto">
            <a:xfrm>
              <a:off x="13722966" y="2365172"/>
              <a:ext cx="3534711" cy="1071328"/>
            </a:xfrm>
            <a:prstGeom prst="homePlate">
              <a:avLst>
                <a:gd name="adj" fmla="val 22754"/>
              </a:avLst>
            </a:prstGeom>
            <a:solidFill>
              <a:srgbClr val="FA7E93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6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rgbClr val="FA7E93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7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rgbClr val="F9637C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506164" y="297262"/>
            <a:ext cx="1415772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失智預防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214050" y="2050923"/>
            <a:ext cx="7107651" cy="1613155"/>
            <a:chOff x="1214050" y="1106180"/>
            <a:chExt cx="7107651" cy="1613155"/>
          </a:xfrm>
        </p:grpSpPr>
        <p:sp>
          <p:nvSpPr>
            <p:cNvPr id="50" name="文字方塊 49"/>
            <p:cNvSpPr txBox="1"/>
            <p:nvPr/>
          </p:nvSpPr>
          <p:spPr>
            <a:xfrm>
              <a:off x="1214050" y="1106180"/>
              <a:ext cx="7107651" cy="1549348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相信</a:t>
              </a:r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你對於失智症已經有很深的了解，接下來我們來看看</a:t>
              </a:r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，在</a:t>
              </a:r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日常生活中我們能夠如何預防失智症的發生呢？</a:t>
              </a:r>
              <a:endPara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1328736" y="2719335"/>
              <a:ext cx="541106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43">
            <a:off x="6795149" y="3289988"/>
            <a:ext cx="2028196" cy="17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95" y="1125285"/>
            <a:ext cx="6158986" cy="346443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450401" y="4735375"/>
            <a:ext cx="4500373" cy="4898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衛福部國民健康署－失智預防篇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(00’30)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2510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18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05" y="2143480"/>
            <a:ext cx="1422791" cy="1428041"/>
          </a:xfrm>
          <a:prstGeom prst="rect">
            <a:avLst/>
          </a:prstGeom>
        </p:spPr>
      </p:pic>
      <p:grpSp>
        <p:nvGrpSpPr>
          <p:cNvPr id="54" name="2 Grupo"/>
          <p:cNvGrpSpPr/>
          <p:nvPr/>
        </p:nvGrpSpPr>
        <p:grpSpPr>
          <a:xfrm>
            <a:off x="370052" y="-39606"/>
            <a:ext cx="1767153" cy="804465"/>
            <a:chOff x="13722964" y="1827384"/>
            <a:chExt cx="3534713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5" name="82 Pentágono"/>
            <p:cNvSpPr/>
            <p:nvPr/>
          </p:nvSpPr>
          <p:spPr bwMode="auto">
            <a:xfrm>
              <a:off x="13722966" y="2365172"/>
              <a:ext cx="3534711" cy="1071328"/>
            </a:xfrm>
            <a:prstGeom prst="homePlate">
              <a:avLst>
                <a:gd name="adj" fmla="val 22754"/>
              </a:avLst>
            </a:prstGeom>
            <a:solidFill>
              <a:srgbClr val="FA7E93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6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rgbClr val="FA7E93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7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rgbClr val="F9637C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506164" y="297262"/>
            <a:ext cx="1415772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失智預防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11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矩形 1028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0" name="矩形 1029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8" name="圖片 23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0" t="8184" r="2796" b="9345"/>
          <a:stretch/>
        </p:blipFill>
        <p:spPr>
          <a:xfrm>
            <a:off x="560789" y="0"/>
            <a:ext cx="4514042" cy="5715001"/>
          </a:xfrm>
          <a:prstGeom prst="rect">
            <a:avLst/>
          </a:prstGeom>
        </p:spPr>
      </p:pic>
      <p:pic>
        <p:nvPicPr>
          <p:cNvPr id="1024" name="圖片 102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8184" r="11271" b="9345"/>
          <a:stretch/>
        </p:blipFill>
        <p:spPr>
          <a:xfrm flipH="1" flipV="1">
            <a:off x="4818505" y="-25320"/>
            <a:ext cx="4346090" cy="5740318"/>
          </a:xfrm>
          <a:prstGeom prst="rect">
            <a:avLst/>
          </a:prstGeom>
          <a:solidFill>
            <a:schemeClr val="accent4">
              <a:alpha val="31000"/>
            </a:schemeClr>
          </a:solidFill>
        </p:spPr>
      </p:pic>
      <p:sp>
        <p:nvSpPr>
          <p:cNvPr id="93" name="禁止標誌 92"/>
          <p:cNvSpPr/>
          <p:nvPr/>
        </p:nvSpPr>
        <p:spPr>
          <a:xfrm>
            <a:off x="5639352" y="1610164"/>
            <a:ext cx="3418924" cy="3418924"/>
          </a:xfrm>
          <a:prstGeom prst="noSmoking">
            <a:avLst>
              <a:gd name="adj" fmla="val 80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9" name="流程圖: 卡片 48"/>
          <p:cNvSpPr/>
          <p:nvPr/>
        </p:nvSpPr>
        <p:spPr>
          <a:xfrm>
            <a:off x="3263978" y="1685656"/>
            <a:ext cx="1605425" cy="648477"/>
          </a:xfrm>
          <a:prstGeom prst="flowChartPunchedCard">
            <a:avLst/>
          </a:prstGeom>
          <a:solidFill>
            <a:srgbClr val="F6BB00"/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400" b="1" spc="-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多動腦</a:t>
            </a:r>
          </a:p>
        </p:txBody>
      </p:sp>
      <p:sp>
        <p:nvSpPr>
          <p:cNvPr id="84" name="流程圖: 卡片 83"/>
          <p:cNvSpPr/>
          <p:nvPr/>
        </p:nvSpPr>
        <p:spPr>
          <a:xfrm>
            <a:off x="2990723" y="3537335"/>
            <a:ext cx="1879505" cy="648477"/>
          </a:xfrm>
          <a:prstGeom prst="flowChartPunchedCard">
            <a:avLst/>
          </a:prstGeom>
          <a:solidFill>
            <a:srgbClr val="EB6E19"/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營養充足</a:t>
            </a:r>
          </a:p>
        </p:txBody>
      </p:sp>
      <p:sp>
        <p:nvSpPr>
          <p:cNvPr id="87" name="流程圖: 卡片 86"/>
          <p:cNvSpPr/>
          <p:nvPr/>
        </p:nvSpPr>
        <p:spPr>
          <a:xfrm>
            <a:off x="3263979" y="758692"/>
            <a:ext cx="1605424" cy="648477"/>
          </a:xfrm>
          <a:prstGeom prst="flowChartPunchedCard">
            <a:avLst/>
          </a:prstGeom>
          <a:solidFill>
            <a:srgbClr val="3A67B8"/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400" b="1" spc="-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多運動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流程圖: 卡片 87"/>
          <p:cNvSpPr/>
          <p:nvPr/>
        </p:nvSpPr>
        <p:spPr>
          <a:xfrm>
            <a:off x="2990724" y="4461614"/>
            <a:ext cx="1878680" cy="648477"/>
          </a:xfrm>
          <a:prstGeom prst="flowChartPunchedCard">
            <a:avLst/>
          </a:prstGeom>
          <a:solidFill>
            <a:srgbClr val="4F93D1"/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維持體重</a:t>
            </a:r>
          </a:p>
        </p:txBody>
      </p:sp>
      <p:sp>
        <p:nvSpPr>
          <p:cNvPr id="89" name="流程圖: 卡片 88"/>
          <p:cNvSpPr/>
          <p:nvPr/>
        </p:nvSpPr>
        <p:spPr>
          <a:xfrm>
            <a:off x="2990724" y="2609480"/>
            <a:ext cx="1878680" cy="648477"/>
          </a:xfrm>
          <a:prstGeom prst="flowChartPunchedCard">
            <a:avLst/>
          </a:prstGeom>
          <a:solidFill>
            <a:srgbClr val="9D9D9D"/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400" b="1" spc="-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多與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</a:p>
        </p:txBody>
      </p:sp>
      <p:grpSp>
        <p:nvGrpSpPr>
          <p:cNvPr id="42" name="Grupo 17"/>
          <p:cNvGrpSpPr/>
          <p:nvPr/>
        </p:nvGrpSpPr>
        <p:grpSpPr>
          <a:xfrm>
            <a:off x="4669371" y="-113756"/>
            <a:ext cx="582309" cy="5826511"/>
            <a:chOff x="18928441" y="2336783"/>
            <a:chExt cx="1164752" cy="10123303"/>
          </a:xfrm>
        </p:grpSpPr>
        <p:sp>
          <p:nvSpPr>
            <p:cNvPr id="43" name="Freeform 271"/>
            <p:cNvSpPr>
              <a:spLocks/>
            </p:cNvSpPr>
            <p:nvPr/>
          </p:nvSpPr>
          <p:spPr bwMode="auto">
            <a:xfrm>
              <a:off x="18930090" y="2336784"/>
              <a:ext cx="1163103" cy="10123302"/>
            </a:xfrm>
            <a:custGeom>
              <a:avLst/>
              <a:gdLst>
                <a:gd name="T0" fmla="*/ 324 w 648"/>
                <a:gd name="T1" fmla="*/ 0 h 5640"/>
                <a:gd name="T2" fmla="*/ 648 w 648"/>
                <a:gd name="T3" fmla="*/ 95 h 5640"/>
                <a:gd name="T4" fmla="*/ 648 w 648"/>
                <a:gd name="T5" fmla="*/ 5640 h 5640"/>
                <a:gd name="T6" fmla="*/ 0 w 648"/>
                <a:gd name="T7" fmla="*/ 5640 h 5640"/>
                <a:gd name="T8" fmla="*/ 0 w 648"/>
                <a:gd name="T9" fmla="*/ 95 h 5640"/>
                <a:gd name="T10" fmla="*/ 324 w 648"/>
                <a:gd name="T11" fmla="*/ 0 h 5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5640">
                  <a:moveTo>
                    <a:pt x="324" y="0"/>
                  </a:moveTo>
                  <a:lnTo>
                    <a:pt x="648" y="95"/>
                  </a:lnTo>
                  <a:lnTo>
                    <a:pt x="648" y="5640"/>
                  </a:lnTo>
                  <a:lnTo>
                    <a:pt x="0" y="5640"/>
                  </a:lnTo>
                  <a:lnTo>
                    <a:pt x="0" y="95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0" name="Rectángulo 16"/>
            <p:cNvSpPr/>
            <p:nvPr/>
          </p:nvSpPr>
          <p:spPr>
            <a:xfrm>
              <a:off x="18928441" y="2336783"/>
              <a:ext cx="583200" cy="10123303"/>
            </a:xfrm>
            <a:custGeom>
              <a:avLst/>
              <a:gdLst>
                <a:gd name="connsiteX0" fmla="*/ 0 w 583200"/>
                <a:gd name="connsiteY0" fmla="*/ 0 h 9958848"/>
                <a:gd name="connsiteX1" fmla="*/ 583200 w 583200"/>
                <a:gd name="connsiteY1" fmla="*/ 0 h 9958848"/>
                <a:gd name="connsiteX2" fmla="*/ 583200 w 583200"/>
                <a:gd name="connsiteY2" fmla="*/ 9958848 h 9958848"/>
                <a:gd name="connsiteX3" fmla="*/ 0 w 583200"/>
                <a:gd name="connsiteY3" fmla="*/ 9958848 h 9958848"/>
                <a:gd name="connsiteX4" fmla="*/ 0 w 583200"/>
                <a:gd name="connsiteY4" fmla="*/ 0 h 9958848"/>
                <a:gd name="connsiteX0" fmla="*/ 0 w 583200"/>
                <a:gd name="connsiteY0" fmla="*/ 171450 h 10130298"/>
                <a:gd name="connsiteX1" fmla="*/ 583200 w 583200"/>
                <a:gd name="connsiteY1" fmla="*/ 0 h 10130298"/>
                <a:gd name="connsiteX2" fmla="*/ 583200 w 583200"/>
                <a:gd name="connsiteY2" fmla="*/ 10130298 h 10130298"/>
                <a:gd name="connsiteX3" fmla="*/ 0 w 583200"/>
                <a:gd name="connsiteY3" fmla="*/ 10130298 h 10130298"/>
                <a:gd name="connsiteX4" fmla="*/ 0 w 583200"/>
                <a:gd name="connsiteY4" fmla="*/ 171450 h 1013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200" h="10130298">
                  <a:moveTo>
                    <a:pt x="0" y="171450"/>
                  </a:moveTo>
                  <a:lnTo>
                    <a:pt x="583200" y="0"/>
                  </a:lnTo>
                  <a:lnTo>
                    <a:pt x="583200" y="10130298"/>
                  </a:lnTo>
                  <a:lnTo>
                    <a:pt x="0" y="10130298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54" name="Grupo 11"/>
          <p:cNvGrpSpPr/>
          <p:nvPr/>
        </p:nvGrpSpPr>
        <p:grpSpPr>
          <a:xfrm>
            <a:off x="4405521" y="702607"/>
            <a:ext cx="1036397" cy="855022"/>
            <a:chOff x="18400681" y="2855514"/>
            <a:chExt cx="2073033" cy="1710242"/>
          </a:xfrm>
        </p:grpSpPr>
        <p:sp>
          <p:nvSpPr>
            <p:cNvPr id="55" name="Freeform 269"/>
            <p:cNvSpPr>
              <a:spLocks/>
            </p:cNvSpPr>
            <p:nvPr/>
          </p:nvSpPr>
          <p:spPr bwMode="auto">
            <a:xfrm>
              <a:off x="20093193" y="2855514"/>
              <a:ext cx="380521" cy="224365"/>
            </a:xfrm>
            <a:custGeom>
              <a:avLst/>
              <a:gdLst>
                <a:gd name="T0" fmla="*/ 0 w 212"/>
                <a:gd name="T1" fmla="*/ 0 h 125"/>
                <a:gd name="T2" fmla="*/ 212 w 212"/>
                <a:gd name="T3" fmla="*/ 63 h 125"/>
                <a:gd name="T4" fmla="*/ 0 w 212"/>
                <a:gd name="T5" fmla="*/ 125 h 125"/>
                <a:gd name="T6" fmla="*/ 0 w 212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25">
                  <a:moveTo>
                    <a:pt x="0" y="0"/>
                  </a:moveTo>
                  <a:lnTo>
                    <a:pt x="212" y="63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6" name="Freeform 270"/>
            <p:cNvSpPr>
              <a:spLocks/>
            </p:cNvSpPr>
            <p:nvPr/>
          </p:nvSpPr>
          <p:spPr bwMode="auto">
            <a:xfrm>
              <a:off x="18551363" y="2855514"/>
              <a:ext cx="378727" cy="224365"/>
            </a:xfrm>
            <a:custGeom>
              <a:avLst/>
              <a:gdLst>
                <a:gd name="T0" fmla="*/ 211 w 211"/>
                <a:gd name="T1" fmla="*/ 0 h 125"/>
                <a:gd name="T2" fmla="*/ 211 w 211"/>
                <a:gd name="T3" fmla="*/ 125 h 125"/>
                <a:gd name="T4" fmla="*/ 0 w 211"/>
                <a:gd name="T5" fmla="*/ 63 h 125"/>
                <a:gd name="T6" fmla="*/ 211 w 21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25">
                  <a:moveTo>
                    <a:pt x="211" y="0"/>
                  </a:moveTo>
                  <a:lnTo>
                    <a:pt x="211" y="125"/>
                  </a:lnTo>
                  <a:lnTo>
                    <a:pt x="0" y="6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7" name="Freeform 273"/>
            <p:cNvSpPr>
              <a:spLocks/>
            </p:cNvSpPr>
            <p:nvPr/>
          </p:nvSpPr>
          <p:spPr bwMode="auto">
            <a:xfrm>
              <a:off x="18551363" y="2968593"/>
              <a:ext cx="1922351" cy="1570548"/>
            </a:xfrm>
            <a:custGeom>
              <a:avLst/>
              <a:gdLst>
                <a:gd name="T0" fmla="*/ 0 w 1071"/>
                <a:gd name="T1" fmla="*/ 0 h 875"/>
                <a:gd name="T2" fmla="*/ 535 w 1071"/>
                <a:gd name="T3" fmla="*/ 159 h 875"/>
                <a:gd name="T4" fmla="*/ 1071 w 1071"/>
                <a:gd name="T5" fmla="*/ 0 h 875"/>
                <a:gd name="T6" fmla="*/ 1071 w 1071"/>
                <a:gd name="T7" fmla="*/ 715 h 875"/>
                <a:gd name="T8" fmla="*/ 535 w 1071"/>
                <a:gd name="T9" fmla="*/ 875 h 875"/>
                <a:gd name="T10" fmla="*/ 0 w 1071"/>
                <a:gd name="T11" fmla="*/ 715 h 875"/>
                <a:gd name="T12" fmla="*/ 0 w 107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875">
                  <a:moveTo>
                    <a:pt x="0" y="0"/>
                  </a:moveTo>
                  <a:lnTo>
                    <a:pt x="535" y="159"/>
                  </a:lnTo>
                  <a:lnTo>
                    <a:pt x="1071" y="0"/>
                  </a:lnTo>
                  <a:lnTo>
                    <a:pt x="1071" y="715"/>
                  </a:lnTo>
                  <a:lnTo>
                    <a:pt x="535" y="875"/>
                  </a:lnTo>
                  <a:lnTo>
                    <a:pt x="0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8" name="Freeform 274"/>
            <p:cNvSpPr>
              <a:spLocks/>
            </p:cNvSpPr>
            <p:nvPr/>
          </p:nvSpPr>
          <p:spPr bwMode="auto">
            <a:xfrm>
              <a:off x="18551363" y="2968593"/>
              <a:ext cx="960278" cy="1570548"/>
            </a:xfrm>
            <a:custGeom>
              <a:avLst/>
              <a:gdLst>
                <a:gd name="T0" fmla="*/ 0 w 535"/>
                <a:gd name="T1" fmla="*/ 0 h 875"/>
                <a:gd name="T2" fmla="*/ 535 w 535"/>
                <a:gd name="T3" fmla="*/ 159 h 875"/>
                <a:gd name="T4" fmla="*/ 535 w 535"/>
                <a:gd name="T5" fmla="*/ 875 h 875"/>
                <a:gd name="T6" fmla="*/ 211 w 535"/>
                <a:gd name="T7" fmla="*/ 779 h 875"/>
                <a:gd name="T8" fmla="*/ 0 w 535"/>
                <a:gd name="T9" fmla="*/ 715 h 875"/>
                <a:gd name="T10" fmla="*/ 0 w 535"/>
                <a:gd name="T11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875">
                  <a:moveTo>
                    <a:pt x="0" y="0"/>
                  </a:moveTo>
                  <a:lnTo>
                    <a:pt x="535" y="159"/>
                  </a:lnTo>
                  <a:lnTo>
                    <a:pt x="535" y="875"/>
                  </a:lnTo>
                  <a:lnTo>
                    <a:pt x="211" y="779"/>
                  </a:lnTo>
                  <a:lnTo>
                    <a:pt x="0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9" name="Rectangle 16"/>
            <p:cNvSpPr/>
            <p:nvPr/>
          </p:nvSpPr>
          <p:spPr>
            <a:xfrm>
              <a:off x="18400681" y="3273200"/>
              <a:ext cx="1353326" cy="12925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/>
            <a:p>
              <a:r>
                <a:rPr lang="en-US" altLang="zh-TW" sz="3599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Open Sans Extrabold" panose="020B0906030804020204" pitchFamily="34" charset="0"/>
                </a:rPr>
                <a:t>1</a:t>
              </a:r>
              <a:endParaRPr lang="en-US" sz="3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60" name="Grupo 12"/>
          <p:cNvGrpSpPr/>
          <p:nvPr/>
        </p:nvGrpSpPr>
        <p:grpSpPr>
          <a:xfrm>
            <a:off x="4398265" y="1629571"/>
            <a:ext cx="1043653" cy="840819"/>
            <a:chOff x="18386167" y="4709657"/>
            <a:chExt cx="2087547" cy="1681833"/>
          </a:xfrm>
        </p:grpSpPr>
        <p:sp>
          <p:nvSpPr>
            <p:cNvPr id="61" name="Freeform 261"/>
            <p:cNvSpPr>
              <a:spLocks/>
            </p:cNvSpPr>
            <p:nvPr/>
          </p:nvSpPr>
          <p:spPr bwMode="auto">
            <a:xfrm>
              <a:off x="20093193" y="4709657"/>
              <a:ext cx="380521" cy="222569"/>
            </a:xfrm>
            <a:custGeom>
              <a:avLst/>
              <a:gdLst>
                <a:gd name="T0" fmla="*/ 0 w 212"/>
                <a:gd name="T1" fmla="*/ 0 h 124"/>
                <a:gd name="T2" fmla="*/ 212 w 212"/>
                <a:gd name="T3" fmla="*/ 60 h 124"/>
                <a:gd name="T4" fmla="*/ 0 w 212"/>
                <a:gd name="T5" fmla="*/ 124 h 124"/>
                <a:gd name="T6" fmla="*/ 0 w 212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24">
                  <a:moveTo>
                    <a:pt x="0" y="0"/>
                  </a:moveTo>
                  <a:lnTo>
                    <a:pt x="212" y="60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62" name="Freeform 262"/>
            <p:cNvSpPr>
              <a:spLocks/>
            </p:cNvSpPr>
            <p:nvPr/>
          </p:nvSpPr>
          <p:spPr bwMode="auto">
            <a:xfrm>
              <a:off x="18551363" y="4709657"/>
              <a:ext cx="378727" cy="222569"/>
            </a:xfrm>
            <a:custGeom>
              <a:avLst/>
              <a:gdLst>
                <a:gd name="T0" fmla="*/ 211 w 211"/>
                <a:gd name="T1" fmla="*/ 0 h 124"/>
                <a:gd name="T2" fmla="*/ 211 w 211"/>
                <a:gd name="T3" fmla="*/ 124 h 124"/>
                <a:gd name="T4" fmla="*/ 0 w 211"/>
                <a:gd name="T5" fmla="*/ 60 h 124"/>
                <a:gd name="T6" fmla="*/ 211 w 211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24">
                  <a:moveTo>
                    <a:pt x="211" y="0"/>
                  </a:moveTo>
                  <a:lnTo>
                    <a:pt x="211" y="124"/>
                  </a:lnTo>
                  <a:lnTo>
                    <a:pt x="0" y="6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63" name="Freeform 277"/>
            <p:cNvSpPr>
              <a:spLocks/>
            </p:cNvSpPr>
            <p:nvPr/>
          </p:nvSpPr>
          <p:spPr bwMode="auto">
            <a:xfrm>
              <a:off x="18551363" y="4817352"/>
              <a:ext cx="1922351" cy="1574138"/>
            </a:xfrm>
            <a:custGeom>
              <a:avLst/>
              <a:gdLst>
                <a:gd name="T0" fmla="*/ 0 w 1071"/>
                <a:gd name="T1" fmla="*/ 0 h 877"/>
                <a:gd name="T2" fmla="*/ 535 w 1071"/>
                <a:gd name="T3" fmla="*/ 161 h 877"/>
                <a:gd name="T4" fmla="*/ 1071 w 1071"/>
                <a:gd name="T5" fmla="*/ 0 h 877"/>
                <a:gd name="T6" fmla="*/ 1071 w 1071"/>
                <a:gd name="T7" fmla="*/ 718 h 877"/>
                <a:gd name="T8" fmla="*/ 535 w 1071"/>
                <a:gd name="T9" fmla="*/ 877 h 877"/>
                <a:gd name="T10" fmla="*/ 0 w 1071"/>
                <a:gd name="T11" fmla="*/ 718 h 877"/>
                <a:gd name="T12" fmla="*/ 0 w 1071"/>
                <a:gd name="T13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877">
                  <a:moveTo>
                    <a:pt x="0" y="0"/>
                  </a:moveTo>
                  <a:lnTo>
                    <a:pt x="535" y="161"/>
                  </a:lnTo>
                  <a:lnTo>
                    <a:pt x="1071" y="0"/>
                  </a:lnTo>
                  <a:lnTo>
                    <a:pt x="1071" y="718"/>
                  </a:lnTo>
                  <a:lnTo>
                    <a:pt x="535" y="877"/>
                  </a:lnTo>
                  <a:lnTo>
                    <a:pt x="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64" name="Freeform 278"/>
            <p:cNvSpPr>
              <a:spLocks/>
            </p:cNvSpPr>
            <p:nvPr/>
          </p:nvSpPr>
          <p:spPr bwMode="auto">
            <a:xfrm>
              <a:off x="18551363" y="4817352"/>
              <a:ext cx="960278" cy="1574138"/>
            </a:xfrm>
            <a:custGeom>
              <a:avLst/>
              <a:gdLst>
                <a:gd name="T0" fmla="*/ 0 w 535"/>
                <a:gd name="T1" fmla="*/ 0 h 877"/>
                <a:gd name="T2" fmla="*/ 535 w 535"/>
                <a:gd name="T3" fmla="*/ 161 h 877"/>
                <a:gd name="T4" fmla="*/ 535 w 535"/>
                <a:gd name="T5" fmla="*/ 877 h 877"/>
                <a:gd name="T6" fmla="*/ 0 w 535"/>
                <a:gd name="T7" fmla="*/ 718 h 877"/>
                <a:gd name="T8" fmla="*/ 0 w 535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877">
                  <a:moveTo>
                    <a:pt x="0" y="0"/>
                  </a:moveTo>
                  <a:lnTo>
                    <a:pt x="535" y="161"/>
                  </a:lnTo>
                  <a:lnTo>
                    <a:pt x="535" y="877"/>
                  </a:lnTo>
                  <a:lnTo>
                    <a:pt x="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65" name="Rectangle 16"/>
            <p:cNvSpPr/>
            <p:nvPr/>
          </p:nvSpPr>
          <p:spPr>
            <a:xfrm>
              <a:off x="18386167" y="5037063"/>
              <a:ext cx="1353326" cy="12925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/>
            <a:p>
              <a:r>
                <a:rPr lang="en-US" altLang="zh-TW" sz="3599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Open Sans Extrabold" panose="020B0906030804020204" pitchFamily="34" charset="0"/>
                </a:rPr>
                <a:t>2</a:t>
              </a:r>
              <a:endParaRPr lang="en-US" sz="3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66" name="Grupo 13"/>
          <p:cNvGrpSpPr/>
          <p:nvPr/>
        </p:nvGrpSpPr>
        <p:grpSpPr>
          <a:xfrm>
            <a:off x="4398265" y="2553844"/>
            <a:ext cx="1043653" cy="842614"/>
            <a:chOff x="18386167" y="6558416"/>
            <a:chExt cx="2087547" cy="1685423"/>
          </a:xfrm>
        </p:grpSpPr>
        <p:sp>
          <p:nvSpPr>
            <p:cNvPr id="67" name="Freeform 263"/>
            <p:cNvSpPr>
              <a:spLocks/>
            </p:cNvSpPr>
            <p:nvPr/>
          </p:nvSpPr>
          <p:spPr bwMode="auto">
            <a:xfrm>
              <a:off x="20093193" y="6558416"/>
              <a:ext cx="380521" cy="226159"/>
            </a:xfrm>
            <a:custGeom>
              <a:avLst/>
              <a:gdLst>
                <a:gd name="T0" fmla="*/ 0 w 212"/>
                <a:gd name="T1" fmla="*/ 0 h 126"/>
                <a:gd name="T2" fmla="*/ 212 w 212"/>
                <a:gd name="T3" fmla="*/ 62 h 126"/>
                <a:gd name="T4" fmla="*/ 0 w 212"/>
                <a:gd name="T5" fmla="*/ 126 h 126"/>
                <a:gd name="T6" fmla="*/ 0 w 212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26">
                  <a:moveTo>
                    <a:pt x="0" y="0"/>
                  </a:moveTo>
                  <a:lnTo>
                    <a:pt x="212" y="62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68" name="Freeform 264"/>
            <p:cNvSpPr>
              <a:spLocks/>
            </p:cNvSpPr>
            <p:nvPr/>
          </p:nvSpPr>
          <p:spPr bwMode="auto">
            <a:xfrm>
              <a:off x="18551363" y="6558416"/>
              <a:ext cx="378727" cy="226159"/>
            </a:xfrm>
            <a:custGeom>
              <a:avLst/>
              <a:gdLst>
                <a:gd name="T0" fmla="*/ 211 w 211"/>
                <a:gd name="T1" fmla="*/ 0 h 126"/>
                <a:gd name="T2" fmla="*/ 211 w 211"/>
                <a:gd name="T3" fmla="*/ 126 h 126"/>
                <a:gd name="T4" fmla="*/ 0 w 211"/>
                <a:gd name="T5" fmla="*/ 62 h 126"/>
                <a:gd name="T6" fmla="*/ 211 w 211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26">
                  <a:moveTo>
                    <a:pt x="211" y="0"/>
                  </a:moveTo>
                  <a:lnTo>
                    <a:pt x="211" y="126"/>
                  </a:lnTo>
                  <a:lnTo>
                    <a:pt x="0" y="6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69" name="Freeform 281"/>
            <p:cNvSpPr>
              <a:spLocks/>
            </p:cNvSpPr>
            <p:nvPr/>
          </p:nvSpPr>
          <p:spPr bwMode="auto">
            <a:xfrm>
              <a:off x="18551363" y="6669701"/>
              <a:ext cx="1922351" cy="1574138"/>
            </a:xfrm>
            <a:custGeom>
              <a:avLst/>
              <a:gdLst>
                <a:gd name="T0" fmla="*/ 0 w 1071"/>
                <a:gd name="T1" fmla="*/ 0 h 877"/>
                <a:gd name="T2" fmla="*/ 535 w 1071"/>
                <a:gd name="T3" fmla="*/ 159 h 877"/>
                <a:gd name="T4" fmla="*/ 1071 w 1071"/>
                <a:gd name="T5" fmla="*/ 0 h 877"/>
                <a:gd name="T6" fmla="*/ 1071 w 1071"/>
                <a:gd name="T7" fmla="*/ 718 h 877"/>
                <a:gd name="T8" fmla="*/ 535 w 1071"/>
                <a:gd name="T9" fmla="*/ 877 h 877"/>
                <a:gd name="T10" fmla="*/ 0 w 1071"/>
                <a:gd name="T11" fmla="*/ 718 h 877"/>
                <a:gd name="T12" fmla="*/ 0 w 1071"/>
                <a:gd name="T13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877">
                  <a:moveTo>
                    <a:pt x="0" y="0"/>
                  </a:moveTo>
                  <a:lnTo>
                    <a:pt x="535" y="159"/>
                  </a:lnTo>
                  <a:lnTo>
                    <a:pt x="1071" y="0"/>
                  </a:lnTo>
                  <a:lnTo>
                    <a:pt x="1071" y="718"/>
                  </a:lnTo>
                  <a:lnTo>
                    <a:pt x="535" y="877"/>
                  </a:lnTo>
                  <a:lnTo>
                    <a:pt x="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70" name="Freeform 282"/>
            <p:cNvSpPr>
              <a:spLocks/>
            </p:cNvSpPr>
            <p:nvPr/>
          </p:nvSpPr>
          <p:spPr bwMode="auto">
            <a:xfrm>
              <a:off x="18551363" y="6669701"/>
              <a:ext cx="960278" cy="1574138"/>
            </a:xfrm>
            <a:custGeom>
              <a:avLst/>
              <a:gdLst>
                <a:gd name="T0" fmla="*/ 0 w 535"/>
                <a:gd name="T1" fmla="*/ 0 h 877"/>
                <a:gd name="T2" fmla="*/ 535 w 535"/>
                <a:gd name="T3" fmla="*/ 159 h 877"/>
                <a:gd name="T4" fmla="*/ 535 w 535"/>
                <a:gd name="T5" fmla="*/ 877 h 877"/>
                <a:gd name="T6" fmla="*/ 211 w 535"/>
                <a:gd name="T7" fmla="*/ 780 h 877"/>
                <a:gd name="T8" fmla="*/ 0 w 535"/>
                <a:gd name="T9" fmla="*/ 718 h 877"/>
                <a:gd name="T10" fmla="*/ 0 w 535"/>
                <a:gd name="T11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877">
                  <a:moveTo>
                    <a:pt x="0" y="0"/>
                  </a:moveTo>
                  <a:lnTo>
                    <a:pt x="535" y="159"/>
                  </a:lnTo>
                  <a:lnTo>
                    <a:pt x="535" y="877"/>
                  </a:lnTo>
                  <a:lnTo>
                    <a:pt x="211" y="780"/>
                  </a:lnTo>
                  <a:lnTo>
                    <a:pt x="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71" name="Rectangle 16"/>
            <p:cNvSpPr/>
            <p:nvPr/>
          </p:nvSpPr>
          <p:spPr>
            <a:xfrm>
              <a:off x="18386167" y="6895859"/>
              <a:ext cx="1353326" cy="12925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/>
            <a:p>
              <a:r>
                <a:rPr lang="en-US" altLang="zh-TW" sz="3599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Open Sans Extrabold" panose="020B0906030804020204" pitchFamily="34" charset="0"/>
                </a:rPr>
                <a:t>3</a:t>
              </a:r>
              <a:endParaRPr lang="en-US" sz="3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72" name="Grupo 14"/>
          <p:cNvGrpSpPr/>
          <p:nvPr/>
        </p:nvGrpSpPr>
        <p:grpSpPr>
          <a:xfrm>
            <a:off x="4383908" y="3479911"/>
            <a:ext cx="1058010" cy="842614"/>
            <a:chOff x="18357450" y="8410765"/>
            <a:chExt cx="2116264" cy="1685423"/>
          </a:xfrm>
        </p:grpSpPr>
        <p:sp>
          <p:nvSpPr>
            <p:cNvPr id="73" name="Freeform 265"/>
            <p:cNvSpPr>
              <a:spLocks/>
            </p:cNvSpPr>
            <p:nvPr/>
          </p:nvSpPr>
          <p:spPr bwMode="auto">
            <a:xfrm>
              <a:off x="20093193" y="8410765"/>
              <a:ext cx="380521" cy="226159"/>
            </a:xfrm>
            <a:custGeom>
              <a:avLst/>
              <a:gdLst>
                <a:gd name="T0" fmla="*/ 0 w 212"/>
                <a:gd name="T1" fmla="*/ 0 h 126"/>
                <a:gd name="T2" fmla="*/ 212 w 212"/>
                <a:gd name="T3" fmla="*/ 62 h 126"/>
                <a:gd name="T4" fmla="*/ 0 w 212"/>
                <a:gd name="T5" fmla="*/ 126 h 126"/>
                <a:gd name="T6" fmla="*/ 0 w 212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26">
                  <a:moveTo>
                    <a:pt x="0" y="0"/>
                  </a:moveTo>
                  <a:lnTo>
                    <a:pt x="212" y="62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74" name="Freeform 266"/>
            <p:cNvSpPr>
              <a:spLocks/>
            </p:cNvSpPr>
            <p:nvPr/>
          </p:nvSpPr>
          <p:spPr bwMode="auto">
            <a:xfrm>
              <a:off x="18551363" y="8410765"/>
              <a:ext cx="378727" cy="226159"/>
            </a:xfrm>
            <a:custGeom>
              <a:avLst/>
              <a:gdLst>
                <a:gd name="T0" fmla="*/ 211 w 211"/>
                <a:gd name="T1" fmla="*/ 0 h 126"/>
                <a:gd name="T2" fmla="*/ 211 w 211"/>
                <a:gd name="T3" fmla="*/ 126 h 126"/>
                <a:gd name="T4" fmla="*/ 0 w 211"/>
                <a:gd name="T5" fmla="*/ 62 h 126"/>
                <a:gd name="T6" fmla="*/ 211 w 211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26">
                  <a:moveTo>
                    <a:pt x="211" y="0"/>
                  </a:moveTo>
                  <a:lnTo>
                    <a:pt x="211" y="126"/>
                  </a:lnTo>
                  <a:lnTo>
                    <a:pt x="0" y="6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75" name="Freeform 285"/>
            <p:cNvSpPr>
              <a:spLocks/>
            </p:cNvSpPr>
            <p:nvPr/>
          </p:nvSpPr>
          <p:spPr bwMode="auto">
            <a:xfrm>
              <a:off x="18551363" y="8522050"/>
              <a:ext cx="1922351" cy="1574138"/>
            </a:xfrm>
            <a:custGeom>
              <a:avLst/>
              <a:gdLst>
                <a:gd name="T0" fmla="*/ 0 w 1071"/>
                <a:gd name="T1" fmla="*/ 0 h 877"/>
                <a:gd name="T2" fmla="*/ 535 w 1071"/>
                <a:gd name="T3" fmla="*/ 159 h 877"/>
                <a:gd name="T4" fmla="*/ 1071 w 1071"/>
                <a:gd name="T5" fmla="*/ 0 h 877"/>
                <a:gd name="T6" fmla="*/ 1071 w 1071"/>
                <a:gd name="T7" fmla="*/ 718 h 877"/>
                <a:gd name="T8" fmla="*/ 535 w 1071"/>
                <a:gd name="T9" fmla="*/ 877 h 877"/>
                <a:gd name="T10" fmla="*/ 0 w 1071"/>
                <a:gd name="T11" fmla="*/ 718 h 877"/>
                <a:gd name="T12" fmla="*/ 0 w 1071"/>
                <a:gd name="T13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877">
                  <a:moveTo>
                    <a:pt x="0" y="0"/>
                  </a:moveTo>
                  <a:lnTo>
                    <a:pt x="535" y="159"/>
                  </a:lnTo>
                  <a:lnTo>
                    <a:pt x="1071" y="0"/>
                  </a:lnTo>
                  <a:lnTo>
                    <a:pt x="1071" y="718"/>
                  </a:lnTo>
                  <a:lnTo>
                    <a:pt x="535" y="877"/>
                  </a:lnTo>
                  <a:lnTo>
                    <a:pt x="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76" name="Freeform 286"/>
            <p:cNvSpPr>
              <a:spLocks/>
            </p:cNvSpPr>
            <p:nvPr/>
          </p:nvSpPr>
          <p:spPr bwMode="auto">
            <a:xfrm>
              <a:off x="18551363" y="8522050"/>
              <a:ext cx="960278" cy="1574138"/>
            </a:xfrm>
            <a:custGeom>
              <a:avLst/>
              <a:gdLst>
                <a:gd name="T0" fmla="*/ 0 w 535"/>
                <a:gd name="T1" fmla="*/ 0 h 877"/>
                <a:gd name="T2" fmla="*/ 535 w 535"/>
                <a:gd name="T3" fmla="*/ 159 h 877"/>
                <a:gd name="T4" fmla="*/ 535 w 535"/>
                <a:gd name="T5" fmla="*/ 877 h 877"/>
                <a:gd name="T6" fmla="*/ 211 w 535"/>
                <a:gd name="T7" fmla="*/ 780 h 877"/>
                <a:gd name="T8" fmla="*/ 0 w 535"/>
                <a:gd name="T9" fmla="*/ 718 h 877"/>
                <a:gd name="T10" fmla="*/ 0 w 535"/>
                <a:gd name="T11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877">
                  <a:moveTo>
                    <a:pt x="0" y="0"/>
                  </a:moveTo>
                  <a:lnTo>
                    <a:pt x="535" y="159"/>
                  </a:lnTo>
                  <a:lnTo>
                    <a:pt x="535" y="877"/>
                  </a:lnTo>
                  <a:lnTo>
                    <a:pt x="211" y="780"/>
                  </a:lnTo>
                  <a:lnTo>
                    <a:pt x="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77" name="Rectangle 16"/>
            <p:cNvSpPr/>
            <p:nvPr/>
          </p:nvSpPr>
          <p:spPr>
            <a:xfrm>
              <a:off x="18357450" y="8733874"/>
              <a:ext cx="1353326" cy="12925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/>
            <a:p>
              <a:r>
                <a:rPr lang="en-US" altLang="zh-TW" sz="3599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Open Sans Extrabold" panose="020B0906030804020204" pitchFamily="34" charset="0"/>
                </a:rPr>
                <a:t>4</a:t>
              </a:r>
              <a:endParaRPr lang="en-US" sz="3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78" name="Grupo 15"/>
          <p:cNvGrpSpPr/>
          <p:nvPr/>
        </p:nvGrpSpPr>
        <p:grpSpPr>
          <a:xfrm>
            <a:off x="4397115" y="4405978"/>
            <a:ext cx="1044803" cy="840819"/>
            <a:chOff x="18383866" y="10263114"/>
            <a:chExt cx="2089848" cy="1681833"/>
          </a:xfrm>
        </p:grpSpPr>
        <p:sp>
          <p:nvSpPr>
            <p:cNvPr id="79" name="Freeform 267"/>
            <p:cNvSpPr>
              <a:spLocks/>
            </p:cNvSpPr>
            <p:nvPr/>
          </p:nvSpPr>
          <p:spPr bwMode="auto">
            <a:xfrm>
              <a:off x="20093193" y="10263114"/>
              <a:ext cx="380521" cy="222569"/>
            </a:xfrm>
            <a:custGeom>
              <a:avLst/>
              <a:gdLst>
                <a:gd name="T0" fmla="*/ 0 w 212"/>
                <a:gd name="T1" fmla="*/ 0 h 124"/>
                <a:gd name="T2" fmla="*/ 212 w 212"/>
                <a:gd name="T3" fmla="*/ 62 h 124"/>
                <a:gd name="T4" fmla="*/ 0 w 212"/>
                <a:gd name="T5" fmla="*/ 124 h 124"/>
                <a:gd name="T6" fmla="*/ 0 w 212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24">
                  <a:moveTo>
                    <a:pt x="0" y="0"/>
                  </a:moveTo>
                  <a:lnTo>
                    <a:pt x="212" y="62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80" name="Freeform 268"/>
            <p:cNvSpPr>
              <a:spLocks/>
            </p:cNvSpPr>
            <p:nvPr/>
          </p:nvSpPr>
          <p:spPr bwMode="auto">
            <a:xfrm>
              <a:off x="18551363" y="10263114"/>
              <a:ext cx="378727" cy="222569"/>
            </a:xfrm>
            <a:custGeom>
              <a:avLst/>
              <a:gdLst>
                <a:gd name="T0" fmla="*/ 211 w 211"/>
                <a:gd name="T1" fmla="*/ 0 h 124"/>
                <a:gd name="T2" fmla="*/ 211 w 211"/>
                <a:gd name="T3" fmla="*/ 124 h 124"/>
                <a:gd name="T4" fmla="*/ 0 w 211"/>
                <a:gd name="T5" fmla="*/ 62 h 124"/>
                <a:gd name="T6" fmla="*/ 211 w 211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24">
                  <a:moveTo>
                    <a:pt x="211" y="0"/>
                  </a:moveTo>
                  <a:lnTo>
                    <a:pt x="211" y="124"/>
                  </a:lnTo>
                  <a:lnTo>
                    <a:pt x="0" y="6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81" name="Freeform 289"/>
            <p:cNvSpPr>
              <a:spLocks/>
            </p:cNvSpPr>
            <p:nvPr/>
          </p:nvSpPr>
          <p:spPr bwMode="auto">
            <a:xfrm>
              <a:off x="18551363" y="10374399"/>
              <a:ext cx="1922351" cy="1570548"/>
            </a:xfrm>
            <a:custGeom>
              <a:avLst/>
              <a:gdLst>
                <a:gd name="T0" fmla="*/ 0 w 1071"/>
                <a:gd name="T1" fmla="*/ 0 h 875"/>
                <a:gd name="T2" fmla="*/ 535 w 1071"/>
                <a:gd name="T3" fmla="*/ 159 h 875"/>
                <a:gd name="T4" fmla="*/ 1071 w 1071"/>
                <a:gd name="T5" fmla="*/ 0 h 875"/>
                <a:gd name="T6" fmla="*/ 1071 w 1071"/>
                <a:gd name="T7" fmla="*/ 716 h 875"/>
                <a:gd name="T8" fmla="*/ 535 w 1071"/>
                <a:gd name="T9" fmla="*/ 875 h 875"/>
                <a:gd name="T10" fmla="*/ 0 w 1071"/>
                <a:gd name="T11" fmla="*/ 716 h 875"/>
                <a:gd name="T12" fmla="*/ 0 w 107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875">
                  <a:moveTo>
                    <a:pt x="0" y="0"/>
                  </a:moveTo>
                  <a:lnTo>
                    <a:pt x="535" y="159"/>
                  </a:lnTo>
                  <a:lnTo>
                    <a:pt x="1071" y="0"/>
                  </a:lnTo>
                  <a:lnTo>
                    <a:pt x="1071" y="716"/>
                  </a:lnTo>
                  <a:lnTo>
                    <a:pt x="535" y="875"/>
                  </a:lnTo>
                  <a:lnTo>
                    <a:pt x="0" y="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82" name="Freeform 290"/>
            <p:cNvSpPr>
              <a:spLocks/>
            </p:cNvSpPr>
            <p:nvPr/>
          </p:nvSpPr>
          <p:spPr bwMode="auto">
            <a:xfrm>
              <a:off x="18551363" y="10374399"/>
              <a:ext cx="960278" cy="1570548"/>
            </a:xfrm>
            <a:custGeom>
              <a:avLst/>
              <a:gdLst>
                <a:gd name="T0" fmla="*/ 0 w 535"/>
                <a:gd name="T1" fmla="*/ 0 h 875"/>
                <a:gd name="T2" fmla="*/ 535 w 535"/>
                <a:gd name="T3" fmla="*/ 159 h 875"/>
                <a:gd name="T4" fmla="*/ 535 w 535"/>
                <a:gd name="T5" fmla="*/ 875 h 875"/>
                <a:gd name="T6" fmla="*/ 211 w 535"/>
                <a:gd name="T7" fmla="*/ 780 h 875"/>
                <a:gd name="T8" fmla="*/ 0 w 535"/>
                <a:gd name="T9" fmla="*/ 716 h 875"/>
                <a:gd name="T10" fmla="*/ 0 w 535"/>
                <a:gd name="T11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875">
                  <a:moveTo>
                    <a:pt x="0" y="0"/>
                  </a:moveTo>
                  <a:lnTo>
                    <a:pt x="535" y="159"/>
                  </a:lnTo>
                  <a:lnTo>
                    <a:pt x="535" y="875"/>
                  </a:lnTo>
                  <a:lnTo>
                    <a:pt x="211" y="780"/>
                  </a:lnTo>
                  <a:lnTo>
                    <a:pt x="0" y="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83" name="Rectangle 16"/>
            <p:cNvSpPr/>
            <p:nvPr/>
          </p:nvSpPr>
          <p:spPr>
            <a:xfrm>
              <a:off x="18383866" y="10613619"/>
              <a:ext cx="1353327" cy="12925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HeroicExtremeLeftFacing">
                  <a:rot lat="1200000" lon="2358725" rev="0"/>
                </a:camera>
                <a:lightRig rig="threePt" dir="t"/>
              </a:scene3d>
            </a:bodyPr>
            <a:lstStyle/>
            <a:p>
              <a:r>
                <a:rPr lang="en-US" altLang="zh-TW" sz="3599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Open Sans Extrabold" panose="020B0906030804020204" pitchFamily="34" charset="0"/>
                </a:rPr>
                <a:t>5</a:t>
              </a:r>
              <a:endParaRPr lang="en-US" sz="3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062095" y="297402"/>
            <a:ext cx="1793204" cy="2377574"/>
            <a:chOff x="883723" y="495403"/>
            <a:chExt cx="1793204" cy="2377574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grpSpPr>
        <p:grpSp>
          <p:nvGrpSpPr>
            <p:cNvPr id="8" name="群組 7"/>
            <p:cNvGrpSpPr/>
            <p:nvPr/>
          </p:nvGrpSpPr>
          <p:grpSpPr>
            <a:xfrm>
              <a:off x="883723" y="495403"/>
              <a:ext cx="1793204" cy="2377574"/>
              <a:chOff x="795838" y="627394"/>
              <a:chExt cx="1016685" cy="1348001"/>
            </a:xfrm>
            <a:effectLst/>
          </p:grpSpPr>
          <p:sp>
            <p:nvSpPr>
              <p:cNvPr id="3" name="矩形 2"/>
              <p:cNvSpPr/>
              <p:nvPr/>
            </p:nvSpPr>
            <p:spPr>
              <a:xfrm>
                <a:off x="795838" y="627394"/>
                <a:ext cx="1008584" cy="1348001"/>
              </a:xfrm>
              <a:prstGeom prst="rect">
                <a:avLst/>
              </a:prstGeom>
              <a:effectLst>
                <a:outerShdw blurRad="50800" dist="50800" dir="7200000" algn="ctr" rotWithShape="0">
                  <a:schemeClr val="bg1"/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16000" b="1" spc="-300" dirty="0" smtClean="0">
                    <a:solidFill>
                      <a:srgbClr val="EB6E1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TW" altLang="en-US" sz="16000" spc="-300" dirty="0">
                  <a:solidFill>
                    <a:srgbClr val="EB6E19"/>
                  </a:solidFill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449566" y="693669"/>
                <a:ext cx="362957" cy="983008"/>
              </a:xfrm>
              <a:prstGeom prst="rect">
                <a:avLst/>
              </a:prstGeom>
              <a:effectLst>
                <a:outerShdw blurRad="50800" dist="50800" dir="7200000" algn="ctr" rotWithShape="0">
                  <a:schemeClr val="bg1"/>
                </a:outerShdw>
              </a:effectLst>
            </p:spPr>
            <p:txBody>
              <a:bodyPr vert="eaVert"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zh-TW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遠離</a:t>
                </a:r>
                <a:r>
                  <a:rPr lang="zh-TW" altLang="en-US" sz="3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失</a:t>
                </a:r>
                <a:r>
                  <a:rPr lang="zh-TW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</a:t>
                </a:r>
                <a:endParaRPr lang="en-US" altLang="zh-TW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803499" y="1397170"/>
                <a:ext cx="482780" cy="256513"/>
              </a:xfrm>
              <a:prstGeom prst="rect">
                <a:avLst/>
              </a:prstGeom>
              <a:effectLst>
                <a:outerShdw blurRad="50800" dist="50800" dir="7200000" algn="ctr" rotWithShape="0">
                  <a:schemeClr val="bg1"/>
                </a:outerShdw>
              </a:effectLst>
            </p:spPr>
            <p:txBody>
              <a:bodyPr vert="horz"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zh-TW" altLang="en-US" sz="2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原則</a:t>
                </a:r>
              </a:p>
            </p:txBody>
          </p:sp>
        </p:grpSp>
        <p:cxnSp>
          <p:nvCxnSpPr>
            <p:cNvPr id="24" name="直線接點 23"/>
            <p:cNvCxnSpPr/>
            <p:nvPr/>
          </p:nvCxnSpPr>
          <p:spPr>
            <a:xfrm flipH="1">
              <a:off x="925812" y="540857"/>
              <a:ext cx="1736828" cy="0"/>
            </a:xfrm>
            <a:prstGeom prst="line">
              <a:avLst/>
            </a:prstGeom>
            <a:ln>
              <a:solidFill>
                <a:srgbClr val="EB6E19"/>
              </a:solidFill>
              <a:tailEnd type="oval"/>
            </a:ln>
            <a:effectLst>
              <a:outerShdw dist="63500" dir="2700000" algn="tl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2662639" y="540857"/>
              <a:ext cx="0" cy="1773835"/>
            </a:xfrm>
            <a:prstGeom prst="line">
              <a:avLst/>
            </a:prstGeom>
            <a:ln>
              <a:solidFill>
                <a:srgbClr val="EB6E19"/>
              </a:solidFill>
              <a:tailEnd type="oval"/>
            </a:ln>
            <a:effectLst>
              <a:outerShdw dist="76200" dir="2700000" algn="tl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群組 93"/>
          <p:cNvGrpSpPr/>
          <p:nvPr/>
        </p:nvGrpSpPr>
        <p:grpSpPr>
          <a:xfrm>
            <a:off x="810674" y="3564401"/>
            <a:ext cx="2061120" cy="2377574"/>
            <a:chOff x="601519" y="452539"/>
            <a:chExt cx="2061120" cy="2377574"/>
          </a:xfrm>
        </p:grpSpPr>
        <p:grpSp>
          <p:nvGrpSpPr>
            <p:cNvPr id="95" name="群組 94"/>
            <p:cNvGrpSpPr/>
            <p:nvPr/>
          </p:nvGrpSpPr>
          <p:grpSpPr>
            <a:xfrm>
              <a:off x="601519" y="452539"/>
              <a:ext cx="2061120" cy="2377574"/>
              <a:chOff x="635839" y="603091"/>
              <a:chExt cx="1168583" cy="1348001"/>
            </a:xfrm>
            <a:effectLst/>
          </p:grpSpPr>
          <p:sp>
            <p:nvSpPr>
              <p:cNvPr id="98" name="矩形 97"/>
              <p:cNvSpPr/>
              <p:nvPr/>
            </p:nvSpPr>
            <p:spPr>
              <a:xfrm>
                <a:off x="795838" y="603091"/>
                <a:ext cx="1008584" cy="1348001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16000" b="1" spc="-300" dirty="0" smtClean="0">
                    <a:solidFill>
                      <a:srgbClr val="FFC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</a:t>
                </a:r>
                <a:endParaRPr lang="zh-TW" altLang="en-US" sz="16000" spc="-3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635839" y="661265"/>
                <a:ext cx="362957" cy="983008"/>
              </a:xfrm>
              <a:prstGeom prst="rect">
                <a:avLst/>
              </a:prstGeom>
              <a:effectLst/>
            </p:spPr>
            <p:txBody>
              <a:bodyPr vert="eaVert"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zh-TW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預防失智</a:t>
                </a:r>
                <a:endParaRPr lang="en-US" altLang="zh-TW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1408892" y="1300520"/>
                <a:ext cx="395530" cy="366447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招</a:t>
                </a:r>
              </a:p>
            </p:txBody>
          </p:sp>
        </p:grpSp>
        <p:cxnSp>
          <p:nvCxnSpPr>
            <p:cNvPr id="96" name="直線接點 95"/>
            <p:cNvCxnSpPr/>
            <p:nvPr/>
          </p:nvCxnSpPr>
          <p:spPr>
            <a:xfrm>
              <a:off x="651676" y="2314692"/>
              <a:ext cx="2010963" cy="0"/>
            </a:xfrm>
            <a:prstGeom prst="line">
              <a:avLst/>
            </a:prstGeom>
            <a:ln>
              <a:solidFill>
                <a:srgbClr val="F6BB00"/>
              </a:solidFill>
              <a:tailEnd type="oval"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V="1">
              <a:off x="651676" y="540857"/>
              <a:ext cx="0" cy="1773835"/>
            </a:xfrm>
            <a:prstGeom prst="line">
              <a:avLst/>
            </a:prstGeom>
            <a:ln>
              <a:solidFill>
                <a:srgbClr val="F6BB00"/>
              </a:solidFill>
              <a:tailEnd type="oval"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6286224" y="2453746"/>
            <a:ext cx="1229428" cy="509207"/>
          </a:xfrm>
          <a:prstGeom prst="rect">
            <a:avLst/>
          </a:prstGeom>
          <a:solidFill>
            <a:srgbClr val="EB6E19"/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不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抽菸</a:t>
            </a:r>
          </a:p>
        </p:txBody>
      </p:sp>
      <p:sp>
        <p:nvSpPr>
          <p:cNvPr id="103" name="矩形 102"/>
          <p:cNvSpPr/>
          <p:nvPr/>
        </p:nvSpPr>
        <p:spPr>
          <a:xfrm>
            <a:off x="7046928" y="3726093"/>
            <a:ext cx="1502571" cy="4615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遠離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憂鬱</a:t>
            </a:r>
          </a:p>
        </p:txBody>
      </p:sp>
      <p:sp>
        <p:nvSpPr>
          <p:cNvPr id="104" name="矩形 103"/>
          <p:cNvSpPr/>
          <p:nvPr/>
        </p:nvSpPr>
        <p:spPr>
          <a:xfrm>
            <a:off x="6119510" y="3283021"/>
            <a:ext cx="2109902" cy="492824"/>
          </a:xfrm>
          <a:prstGeom prst="rect">
            <a:avLst/>
          </a:prstGeom>
          <a:solidFill>
            <a:srgbClr val="EB6E19"/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避免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頭部外傷</a:t>
            </a:r>
          </a:p>
        </p:txBody>
      </p:sp>
      <p:sp>
        <p:nvSpPr>
          <p:cNvPr id="105" name="矩形 104"/>
          <p:cNvSpPr/>
          <p:nvPr/>
        </p:nvSpPr>
        <p:spPr>
          <a:xfrm>
            <a:off x="7001972" y="2905141"/>
            <a:ext cx="1518951" cy="4217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控制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三高</a:t>
            </a:r>
          </a:p>
        </p:txBody>
      </p:sp>
      <p:sp>
        <p:nvSpPr>
          <p:cNvPr id="101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2510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19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1" name="矩形 103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0" name="2 Grupo"/>
          <p:cNvGrpSpPr/>
          <p:nvPr/>
        </p:nvGrpSpPr>
        <p:grpSpPr>
          <a:xfrm>
            <a:off x="370052" y="-39606"/>
            <a:ext cx="1767153" cy="804465"/>
            <a:chOff x="13722964" y="1827384"/>
            <a:chExt cx="3534713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61" name="82 Pentágono"/>
            <p:cNvSpPr/>
            <p:nvPr/>
          </p:nvSpPr>
          <p:spPr bwMode="auto">
            <a:xfrm>
              <a:off x="13722966" y="2365172"/>
              <a:ext cx="3534711" cy="1071328"/>
            </a:xfrm>
            <a:prstGeom prst="homePlate">
              <a:avLst>
                <a:gd name="adj" fmla="val 22754"/>
              </a:avLst>
            </a:prstGeom>
            <a:solidFill>
              <a:srgbClr val="FA7E93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2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rgbClr val="FA7E93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3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rgbClr val="F9637C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264" name="矩形 263"/>
          <p:cNvSpPr/>
          <p:nvPr/>
        </p:nvSpPr>
        <p:spPr>
          <a:xfrm>
            <a:off x="506164" y="297262"/>
            <a:ext cx="1415772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失智預防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66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9" grpId="0" animBg="1"/>
          <p:bldP spid="84" grpId="0" animBg="1"/>
          <p:bldP spid="87" grpId="0" animBg="1"/>
          <p:bldP spid="88" grpId="0" animBg="1"/>
          <p:bldP spid="89" grpId="0" animBg="1"/>
          <p:bldP spid="102" grpId="0" animBg="1"/>
          <p:bldP spid="103" grpId="0" animBg="1"/>
          <p:bldP spid="104" grpId="0" animBg="1"/>
          <p:bldP spid="10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9" grpId="0" animBg="1"/>
          <p:bldP spid="84" grpId="0" animBg="1"/>
          <p:bldP spid="87" grpId="0" animBg="1"/>
          <p:bldP spid="88" grpId="0" animBg="1"/>
          <p:bldP spid="89" grpId="0" animBg="1"/>
          <p:bldP spid="102" grpId="0" animBg="1"/>
          <p:bldP spid="103" grpId="0" animBg="1"/>
          <p:bldP spid="104" grpId="0" animBg="1"/>
          <p:bldP spid="10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-1" r="583" b="16141"/>
          <a:stretch/>
        </p:blipFill>
        <p:spPr>
          <a:xfrm>
            <a:off x="548034" y="-25764"/>
            <a:ext cx="8616561" cy="5740764"/>
          </a:xfrm>
          <a:prstGeom prst="rect">
            <a:avLst/>
          </a:prstGeom>
        </p:spPr>
      </p:pic>
      <p:sp>
        <p:nvSpPr>
          <p:cNvPr id="43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103950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2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" name="2 Grupo"/>
          <p:cNvGrpSpPr/>
          <p:nvPr/>
        </p:nvGrpSpPr>
        <p:grpSpPr>
          <a:xfrm>
            <a:off x="370052" y="-39606"/>
            <a:ext cx="2209861" cy="804465"/>
            <a:chOff x="13722964" y="1827384"/>
            <a:chExt cx="4420231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5" name="82 Pentágono"/>
            <p:cNvSpPr/>
            <p:nvPr/>
          </p:nvSpPr>
          <p:spPr bwMode="auto">
            <a:xfrm>
              <a:off x="13722966" y="2365172"/>
              <a:ext cx="4420229" cy="1071328"/>
            </a:xfrm>
            <a:prstGeom prst="homePlate">
              <a:avLst>
                <a:gd name="adj" fmla="val 22754"/>
              </a:avLst>
            </a:prstGeom>
            <a:solidFill>
              <a:schemeClr val="accent4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6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7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397304" y="297262"/>
            <a:ext cx="2031325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上錯菜的餐廳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38892" y="2060010"/>
            <a:ext cx="387798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日本有</a:t>
            </a:r>
            <a:r>
              <a:rPr lang="zh-TW" altLang="en-US" sz="2400" b="1" spc="-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間「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上錯菜的餐廳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由東京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電視台導演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小國士</a:t>
            </a: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朗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發起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en-US" sz="2400" b="1" spc="-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識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「失智症</a:t>
            </a:r>
            <a:r>
              <a:rPr lang="zh-TW" altLang="en-US" sz="2400" b="1" spc="-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89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2510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20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" name="2 Grupo"/>
          <p:cNvGrpSpPr/>
          <p:nvPr/>
        </p:nvGrpSpPr>
        <p:grpSpPr>
          <a:xfrm>
            <a:off x="370052" y="-39606"/>
            <a:ext cx="1767154" cy="804465"/>
            <a:chOff x="13722964" y="1827384"/>
            <a:chExt cx="3534715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5" name="82 Pentágono"/>
            <p:cNvSpPr/>
            <p:nvPr/>
          </p:nvSpPr>
          <p:spPr bwMode="auto">
            <a:xfrm>
              <a:off x="13722968" y="2365172"/>
              <a:ext cx="3534711" cy="1071328"/>
            </a:xfrm>
            <a:prstGeom prst="homePlate">
              <a:avLst>
                <a:gd name="adj" fmla="val 22754"/>
              </a:avLst>
            </a:prstGeom>
            <a:solidFill>
              <a:schemeClr val="accent2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6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7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506164" y="297262"/>
            <a:ext cx="1415772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思時間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042740" y="1728355"/>
            <a:ext cx="4491604" cy="181826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幫助失智症患者</a:t>
            </a:r>
            <a:r>
              <a:rPr lang="zh-TW" altLang="en-US" sz="40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tabLst>
                <a:tab pos="2157413" algn="l"/>
              </a:tabLst>
            </a:pPr>
            <a:r>
              <a:rPr lang="zh-TW" altLang="en-US" sz="60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6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en-US" altLang="zh-TW" sz="6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6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C:\Users\Administrator\Desktop\按鈕\2940fab39429c6bf7234a95478c5ee3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9F5"/>
              </a:clrFrom>
              <a:clrTo>
                <a:srgbClr val="FE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9923" r="13830" b="6067"/>
          <a:stretch/>
        </p:blipFill>
        <p:spPr bwMode="auto">
          <a:xfrm>
            <a:off x="5526158" y="2696417"/>
            <a:ext cx="3113557" cy="28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103950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3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4103" y="954302"/>
            <a:ext cx="6658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小國先生召集了「失智症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」中老年人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齊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聚在快閃式「上錯菜的餐廳」裡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擔任服務生，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年時第一次展開了這樣的活動。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60" y="2414343"/>
            <a:ext cx="2943393" cy="2933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" b="1328"/>
          <a:stretch/>
        </p:blipFill>
        <p:spPr>
          <a:xfrm>
            <a:off x="1044103" y="2414343"/>
            <a:ext cx="4525925" cy="2933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2 Grupo"/>
          <p:cNvGrpSpPr/>
          <p:nvPr/>
        </p:nvGrpSpPr>
        <p:grpSpPr>
          <a:xfrm>
            <a:off x="370052" y="-39606"/>
            <a:ext cx="2209861" cy="804465"/>
            <a:chOff x="13722964" y="1827384"/>
            <a:chExt cx="4420231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7" name="82 Pentágono"/>
            <p:cNvSpPr/>
            <p:nvPr/>
          </p:nvSpPr>
          <p:spPr bwMode="auto">
            <a:xfrm>
              <a:off x="13722966" y="2365172"/>
              <a:ext cx="4420229" cy="1071328"/>
            </a:xfrm>
            <a:prstGeom prst="homePlate">
              <a:avLst>
                <a:gd name="adj" fmla="val 22754"/>
              </a:avLst>
            </a:prstGeom>
            <a:solidFill>
              <a:schemeClr val="accent4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97304" y="297262"/>
            <a:ext cx="2031325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上錯菜的餐廳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19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03616" y="4593947"/>
            <a:ext cx="3993943" cy="4898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東京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會上錯菜的餐廳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】(05'58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2 Grupo"/>
          <p:cNvGrpSpPr/>
          <p:nvPr/>
        </p:nvGrpSpPr>
        <p:grpSpPr>
          <a:xfrm>
            <a:off x="370052" y="-39606"/>
            <a:ext cx="2209861" cy="804465"/>
            <a:chOff x="13722964" y="1827384"/>
            <a:chExt cx="4420231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5" name="82 Pentágono"/>
            <p:cNvSpPr/>
            <p:nvPr/>
          </p:nvSpPr>
          <p:spPr bwMode="auto">
            <a:xfrm>
              <a:off x="13722966" y="2365172"/>
              <a:ext cx="4420229" cy="1071328"/>
            </a:xfrm>
            <a:prstGeom prst="homePlate">
              <a:avLst>
                <a:gd name="adj" fmla="val 22754"/>
              </a:avLst>
            </a:prstGeom>
            <a:solidFill>
              <a:schemeClr val="accent4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6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7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97304" y="297262"/>
            <a:ext cx="2031325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上錯菜的餐廳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95" y="1125285"/>
            <a:ext cx="6158986" cy="34644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92" y="2129697"/>
            <a:ext cx="1422791" cy="1428041"/>
          </a:xfrm>
          <a:prstGeom prst="rect">
            <a:avLst/>
          </a:prstGeom>
        </p:spPr>
      </p:pic>
      <p:sp>
        <p:nvSpPr>
          <p:cNvPr id="21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103950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4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03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103950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5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" name="2 Grupo"/>
          <p:cNvGrpSpPr/>
          <p:nvPr/>
        </p:nvGrpSpPr>
        <p:grpSpPr>
          <a:xfrm>
            <a:off x="370053" y="-39606"/>
            <a:ext cx="2015961" cy="804465"/>
            <a:chOff x="13722964" y="1827384"/>
            <a:chExt cx="4032386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5" name="82 Pentágono"/>
            <p:cNvSpPr/>
            <p:nvPr/>
          </p:nvSpPr>
          <p:spPr bwMode="auto">
            <a:xfrm>
              <a:off x="13722966" y="2365172"/>
              <a:ext cx="4032384" cy="1071328"/>
            </a:xfrm>
            <a:prstGeom prst="homePlate">
              <a:avLst>
                <a:gd name="adj" fmla="val 22754"/>
              </a:avLst>
            </a:prstGeom>
            <a:solidFill>
              <a:schemeClr val="accent6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6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7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506164" y="297262"/>
            <a:ext cx="1723549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231020" y="3465815"/>
            <a:ext cx="67264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108798" y="2003919"/>
            <a:ext cx="736611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看完日本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上錯菜餐廳」後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看到了服務生全是罹患失智症老人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那麼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在現今臺灣社會中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，我們有做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了什麼呢？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363932" y="3818772"/>
            <a:ext cx="1496961" cy="1820087"/>
            <a:chOff x="6600703" y="1755797"/>
            <a:chExt cx="2509637" cy="3051355"/>
          </a:xfrm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19" name="群組 18"/>
            <p:cNvGrpSpPr/>
            <p:nvPr/>
          </p:nvGrpSpPr>
          <p:grpSpPr>
            <a:xfrm rot="21369895">
              <a:off x="6600703" y="1755797"/>
              <a:ext cx="1329744" cy="1426303"/>
              <a:chOff x="6070723" y="3342960"/>
              <a:chExt cx="1211964" cy="984681"/>
            </a:xfrm>
          </p:grpSpPr>
          <p:sp>
            <p:nvSpPr>
              <p:cNvPr id="20" name="橢圓 19"/>
              <p:cNvSpPr/>
              <p:nvPr/>
            </p:nvSpPr>
            <p:spPr>
              <a:xfrm rot="19874607">
                <a:off x="6070723" y="3342960"/>
                <a:ext cx="758196" cy="968991"/>
              </a:xfrm>
              <a:prstGeom prst="ellipse">
                <a:avLst/>
              </a:prstGeom>
              <a:solidFill>
                <a:srgbClr val="FA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 rot="1933482">
                <a:off x="6533705" y="3358647"/>
                <a:ext cx="748982" cy="968994"/>
              </a:xfrm>
              <a:prstGeom prst="ellipse">
                <a:avLst/>
              </a:prstGeom>
              <a:solidFill>
                <a:srgbClr val="FA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39" b="34074"/>
            <a:stretch/>
          </p:blipFill>
          <p:spPr>
            <a:xfrm rot="19164758" flipH="1">
              <a:off x="7681721" y="2713699"/>
              <a:ext cx="1428619" cy="2093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85620" y="4583215"/>
            <a:ext cx="4154143" cy="4898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智咖啡廳／送錯咖啡我招待！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05'41)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2 Grupo"/>
          <p:cNvGrpSpPr/>
          <p:nvPr/>
        </p:nvGrpSpPr>
        <p:grpSpPr>
          <a:xfrm>
            <a:off x="370053" y="-39606"/>
            <a:ext cx="2015961" cy="804465"/>
            <a:chOff x="13722964" y="1827384"/>
            <a:chExt cx="4032386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1" name="82 Pentágono"/>
            <p:cNvSpPr/>
            <p:nvPr/>
          </p:nvSpPr>
          <p:spPr bwMode="auto">
            <a:xfrm>
              <a:off x="13722966" y="2365172"/>
              <a:ext cx="4032384" cy="1071328"/>
            </a:xfrm>
            <a:prstGeom prst="homePlate">
              <a:avLst>
                <a:gd name="adj" fmla="val 22754"/>
              </a:avLst>
            </a:prstGeom>
            <a:solidFill>
              <a:schemeClr val="accent6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2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3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06164" y="297262"/>
            <a:ext cx="1723549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Picture 3" descr="C:\Users\Administrator\Desktop\圖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56" y="1141413"/>
            <a:ext cx="6156325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92" y="2143479"/>
            <a:ext cx="1422791" cy="1428041"/>
          </a:xfrm>
          <a:prstGeom prst="rect">
            <a:avLst/>
          </a:prstGeom>
        </p:spPr>
      </p:pic>
      <p:sp>
        <p:nvSpPr>
          <p:cNvPr id="26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103950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6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24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778017" y="1132658"/>
            <a:ext cx="6083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邱孟暉是咖啡廳的「班長」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有時會送錯餐點，但他都會笑著說「我招待！」。</a:t>
            </a: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103950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7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" name="2 Grupo"/>
          <p:cNvGrpSpPr/>
          <p:nvPr/>
        </p:nvGrpSpPr>
        <p:grpSpPr>
          <a:xfrm>
            <a:off x="370053" y="-39606"/>
            <a:ext cx="2015961" cy="804465"/>
            <a:chOff x="13722964" y="1827384"/>
            <a:chExt cx="4032386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5" name="82 Pentágono"/>
            <p:cNvSpPr/>
            <p:nvPr/>
          </p:nvSpPr>
          <p:spPr bwMode="auto">
            <a:xfrm>
              <a:off x="13722966" y="2365172"/>
              <a:ext cx="4032384" cy="1071328"/>
            </a:xfrm>
            <a:prstGeom prst="homePlate">
              <a:avLst>
                <a:gd name="adj" fmla="val 22754"/>
              </a:avLst>
            </a:prstGeom>
            <a:solidFill>
              <a:schemeClr val="accent6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6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7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506164" y="297262"/>
            <a:ext cx="1723549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701815" y="2170295"/>
            <a:ext cx="6321755" cy="3086572"/>
            <a:chOff x="1901023" y="2075486"/>
            <a:chExt cx="6042094" cy="2950029"/>
          </a:xfrm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745" y="2075486"/>
              <a:ext cx="3933372" cy="2950029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6" t="20762" r="8286"/>
            <a:stretch/>
          </p:blipFill>
          <p:spPr>
            <a:xfrm>
              <a:off x="1901023" y="2075486"/>
              <a:ext cx="1971413" cy="295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7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199675" y="871106"/>
            <a:ext cx="5955476" cy="2923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「做餅乾、泡咖啡，我也可以啊</a:t>
            </a:r>
            <a:r>
              <a:rPr lang="en-US" altLang="zh-TW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endParaRPr lang="en-US" altLang="zh-TW" sz="24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zh-TW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起話來慢慢地，雙手還會不停顫抖</a:t>
            </a: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TW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58</a:t>
            </a:r>
            <a:r>
              <a:rPr lang="zh-TW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歲的林善仁，</a:t>
            </a:r>
            <a:r>
              <a:rPr lang="en-US" altLang="zh-TW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多歲時</a:t>
            </a: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就已經罹</a:t>
            </a:r>
            <a:r>
              <a:rPr lang="zh-TW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患失智症</a:t>
            </a: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，他</a:t>
            </a:r>
            <a:r>
              <a:rPr lang="zh-TW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不想成為家人的負擔</a:t>
            </a: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來到這家咖啡廳</a:t>
            </a: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，他</a:t>
            </a:r>
            <a:r>
              <a:rPr lang="zh-TW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能工作、服務客人</a:t>
            </a: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他來說就是最棒的事。</a:t>
            </a:r>
          </a:p>
        </p:txBody>
      </p:sp>
      <p:sp>
        <p:nvSpPr>
          <p:cNvPr id="43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103950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8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/>
          <a:stretch/>
        </p:blipFill>
        <p:spPr>
          <a:xfrm>
            <a:off x="755404" y="774808"/>
            <a:ext cx="2344210" cy="416538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" name="圓角矩形 2"/>
          <p:cNvSpPr/>
          <p:nvPr/>
        </p:nvSpPr>
        <p:spPr>
          <a:xfrm>
            <a:off x="3199675" y="4136542"/>
            <a:ext cx="5666472" cy="8172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「我知道我雖然生病，但我告訴自己要努力活下去，不然要等死嗎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──────── 林善</a:t>
            </a:r>
            <a:r>
              <a:rPr lang="zh-TW" altLang="en-US" b="1" spc="-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仁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" name="2 Grupo"/>
          <p:cNvGrpSpPr/>
          <p:nvPr/>
        </p:nvGrpSpPr>
        <p:grpSpPr>
          <a:xfrm>
            <a:off x="370053" y="-39606"/>
            <a:ext cx="2015961" cy="804465"/>
            <a:chOff x="13722964" y="1827384"/>
            <a:chExt cx="4032386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5" name="82 Pentágono"/>
            <p:cNvSpPr/>
            <p:nvPr/>
          </p:nvSpPr>
          <p:spPr bwMode="auto">
            <a:xfrm>
              <a:off x="13722966" y="2365172"/>
              <a:ext cx="4032384" cy="1071328"/>
            </a:xfrm>
            <a:prstGeom prst="homePlate">
              <a:avLst>
                <a:gd name="adj" fmla="val 22754"/>
              </a:avLst>
            </a:prstGeom>
            <a:solidFill>
              <a:schemeClr val="accent6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6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7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506164" y="297262"/>
            <a:ext cx="1723549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25319"/>
            <a:ext cx="560789" cy="5740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st="50800" dir="135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560789" y="-25319"/>
            <a:ext cx="8603806" cy="573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投影片編號版面配置區 100"/>
          <p:cNvSpPr>
            <a:spLocks noGrp="1"/>
          </p:cNvSpPr>
          <p:nvPr>
            <p:ph type="sldNum" sz="quarter" idx="12"/>
          </p:nvPr>
        </p:nvSpPr>
        <p:spPr>
          <a:xfrm>
            <a:off x="37044" y="5302837"/>
            <a:ext cx="706724" cy="276010"/>
          </a:xfrm>
        </p:spPr>
        <p:txBody>
          <a:bodyPr/>
          <a:lstStyle/>
          <a:p>
            <a:pPr algn="l"/>
            <a:fld id="{8BB6DFE6-CA3A-4835-B06A-83C19E610068}" type="slidenum">
              <a:rPr lang="zh-TW" altLang="en-US" sz="200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9</a:t>
            </a:fld>
            <a:endParaRPr lang="zh-TW" altLang="en-US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411" y="677613"/>
            <a:ext cx="406265" cy="38754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失智咖啡廳</a:t>
            </a:r>
            <a:r>
              <a:rPr lang="en-US" altLang="zh-TW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老人照</a:t>
            </a:r>
            <a:r>
              <a:rPr lang="zh-TW" altLang="en-US" sz="1600" b="1" spc="300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護時事</a:t>
            </a:r>
            <a:r>
              <a:rPr lang="zh-TW" altLang="en-US" sz="1600" b="1" spc="3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endParaRPr lang="en-US" altLang="zh-TW" sz="1600" b="1" spc="3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54396" y="954302"/>
            <a:ext cx="5171762" cy="348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2 Grupo"/>
          <p:cNvGrpSpPr/>
          <p:nvPr/>
        </p:nvGrpSpPr>
        <p:grpSpPr>
          <a:xfrm>
            <a:off x="370053" y="-39606"/>
            <a:ext cx="1741775" cy="804465"/>
            <a:chOff x="13722964" y="1827384"/>
            <a:chExt cx="3483951" cy="16091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3" name="82 Pentágono"/>
            <p:cNvSpPr/>
            <p:nvPr/>
          </p:nvSpPr>
          <p:spPr bwMode="auto">
            <a:xfrm>
              <a:off x="13722966" y="2365172"/>
              <a:ext cx="3483949" cy="1071328"/>
            </a:xfrm>
            <a:prstGeom prst="homePlate">
              <a:avLst>
                <a:gd name="adj" fmla="val 22754"/>
              </a:avLst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93 Triángulo isósceles"/>
            <p:cNvSpPr/>
            <p:nvPr/>
          </p:nvSpPr>
          <p:spPr bwMode="auto">
            <a:xfrm rot="5400000">
              <a:off x="14052238" y="1854114"/>
              <a:ext cx="323492" cy="2700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94 Triángulo rectángulo"/>
            <p:cNvSpPr/>
            <p:nvPr/>
          </p:nvSpPr>
          <p:spPr bwMode="auto">
            <a:xfrm flipH="1">
              <a:off x="13722964" y="1986926"/>
              <a:ext cx="626035" cy="384057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06164" y="297262"/>
            <a:ext cx="1415772" cy="4247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關於失智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319989" y="1874096"/>
            <a:ext cx="6994301" cy="1966808"/>
            <a:chOff x="1319989" y="1661216"/>
            <a:chExt cx="6994301" cy="1966808"/>
          </a:xfrm>
        </p:grpSpPr>
        <p:cxnSp>
          <p:nvCxnSpPr>
            <p:cNvPr id="7" name="直線接點 6"/>
            <p:cNvCxnSpPr/>
            <p:nvPr/>
          </p:nvCxnSpPr>
          <p:spPr>
            <a:xfrm>
              <a:off x="1319989" y="2952595"/>
              <a:ext cx="67264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/>
          </p:nvSpPr>
          <p:spPr>
            <a:xfrm>
              <a:off x="1692594" y="1661216"/>
              <a:ext cx="63401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</a:t>
              </a:r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臺灣，很多的家庭支柱</a:t>
              </a:r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罹</a:t>
              </a:r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患了失智症，而導致家裡</a:t>
              </a:r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失去</a:t>
              </a:r>
              <a:r>
                <a:rPr lang="en-US" altLang="zh-TW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744082" y="3166359"/>
              <a:ext cx="3570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接下來我們來一則案例－</a:t>
              </a:r>
              <a:endPara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1028</TotalTime>
  <Words>1172</Words>
  <Application>Microsoft Office PowerPoint</Application>
  <PresentationFormat>如螢幕大小 (16:10)</PresentationFormat>
  <Paragraphs>167</Paragraphs>
  <Slides>20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HDOfficeLightV0</vt:lpstr>
      <vt:lpstr>1_HDOfficeLightV0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Vickey Liu</dc:creator>
  <cp:lastModifiedBy>Administrator</cp:lastModifiedBy>
  <cp:revision>105</cp:revision>
  <dcterms:created xsi:type="dcterms:W3CDTF">2019-09-10T11:28:07Z</dcterms:created>
  <dcterms:modified xsi:type="dcterms:W3CDTF">2019-09-27T08:32:24Z</dcterms:modified>
</cp:coreProperties>
</file>