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256" r:id="rId2"/>
    <p:sldId id="257" r:id="rId3"/>
    <p:sldId id="260" r:id="rId4"/>
    <p:sldId id="261" r:id="rId5"/>
    <p:sldId id="259" r:id="rId6"/>
    <p:sldId id="271" r:id="rId7"/>
    <p:sldId id="273" r:id="rId8"/>
    <p:sldId id="277" r:id="rId9"/>
    <p:sldId id="278" r:id="rId10"/>
    <p:sldId id="280" r:id="rId11"/>
    <p:sldId id="305" r:id="rId12"/>
    <p:sldId id="281" r:id="rId13"/>
    <p:sldId id="274" r:id="rId14"/>
    <p:sldId id="282" r:id="rId15"/>
    <p:sldId id="283" r:id="rId16"/>
    <p:sldId id="306" r:id="rId17"/>
    <p:sldId id="307" r:id="rId18"/>
    <p:sldId id="284" r:id="rId19"/>
    <p:sldId id="308" r:id="rId20"/>
    <p:sldId id="285" r:id="rId21"/>
    <p:sldId id="286" r:id="rId22"/>
    <p:sldId id="309" r:id="rId23"/>
    <p:sldId id="287" r:id="rId24"/>
    <p:sldId id="288" r:id="rId25"/>
    <p:sldId id="290" r:id="rId26"/>
    <p:sldId id="291" r:id="rId27"/>
    <p:sldId id="295" r:id="rId28"/>
    <p:sldId id="293" r:id="rId29"/>
    <p:sldId id="296" r:id="rId30"/>
    <p:sldId id="294" r:id="rId31"/>
    <p:sldId id="297" r:id="rId32"/>
    <p:sldId id="298" r:id="rId33"/>
    <p:sldId id="302" r:id="rId34"/>
    <p:sldId id="303" r:id="rId35"/>
    <p:sldId id="304" r:id="rId36"/>
    <p:sldId id="300" r:id="rId37"/>
    <p:sldId id="301" r:id="rId38"/>
    <p:sldId id="27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深色樣式 1 - 輔色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450" autoAdjust="0"/>
  </p:normalViewPr>
  <p:slideViewPr>
    <p:cSldViewPr snapToGrid="0">
      <p:cViewPr varScale="1">
        <p:scale>
          <a:sx n="65" d="100"/>
          <a:sy n="65" d="100"/>
        </p:scale>
        <p:origin x="-63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730C15-8FDB-4544-BE83-70B45310A221}" type="datetimeFigureOut">
              <a:rPr lang="zh-TW" altLang="en-US" smtClean="0"/>
              <a:t>2019/6/24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0FC85-1BBC-46F0-A84F-83A7B7068443}" type="slidenum">
              <a:rPr lang="zh-TW" altLang="en-US" smtClean="0"/>
              <a:t>‹#›</a:t>
            </a:fld>
            <a:endParaRPr lang="zh-TW" altLang="en-US"/>
          </a:p>
        </p:txBody>
      </p:sp>
    </p:spTree>
    <p:extLst>
      <p:ext uri="{BB962C8B-B14F-4D97-AF65-F5344CB8AC3E}">
        <p14:creationId xmlns:p14="http://schemas.microsoft.com/office/powerpoint/2010/main" val="165186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a:t>
            </a:fld>
            <a:endParaRPr lang="zh-TW" altLang="en-US"/>
          </a:p>
        </p:txBody>
      </p:sp>
    </p:spTree>
    <p:extLst>
      <p:ext uri="{BB962C8B-B14F-4D97-AF65-F5344CB8AC3E}">
        <p14:creationId xmlns:p14="http://schemas.microsoft.com/office/powerpoint/2010/main" val="2178478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12</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13</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14</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15</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16</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17</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18</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19</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20</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21</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4</a:t>
            </a:fld>
            <a:endParaRPr lang="zh-TW" altLang="en-US"/>
          </a:p>
        </p:txBody>
      </p:sp>
    </p:spTree>
    <p:extLst>
      <p:ext uri="{BB962C8B-B14F-4D97-AF65-F5344CB8AC3E}">
        <p14:creationId xmlns:p14="http://schemas.microsoft.com/office/powerpoint/2010/main" val="1962801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22</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23</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24</a:t>
            </a:fld>
            <a:endParaRPr lang="zh-TW" altLang="en-US"/>
          </a:p>
        </p:txBody>
      </p:sp>
    </p:spTree>
    <p:extLst>
      <p:ext uri="{BB962C8B-B14F-4D97-AF65-F5344CB8AC3E}">
        <p14:creationId xmlns:p14="http://schemas.microsoft.com/office/powerpoint/2010/main" val="1347662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5</a:t>
            </a:fld>
            <a:endParaRPr lang="zh-TW" altLang="en-US"/>
          </a:p>
        </p:txBody>
      </p:sp>
    </p:spTree>
    <p:extLst>
      <p:ext uri="{BB962C8B-B14F-4D97-AF65-F5344CB8AC3E}">
        <p14:creationId xmlns:p14="http://schemas.microsoft.com/office/powerpoint/2010/main" val="209632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6</a:t>
            </a:fld>
            <a:endParaRPr lang="zh-TW" altLang="en-US"/>
          </a:p>
        </p:txBody>
      </p:sp>
    </p:spTree>
    <p:extLst>
      <p:ext uri="{BB962C8B-B14F-4D97-AF65-F5344CB8AC3E}">
        <p14:creationId xmlns:p14="http://schemas.microsoft.com/office/powerpoint/2010/main" val="2836475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7</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8</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9</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10</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800FC85-1BBC-46F0-A84F-83A7B7068443}" type="slidenum">
              <a:rPr lang="zh-TW" altLang="en-US" smtClean="0"/>
              <a:t>11</a:t>
            </a:fld>
            <a:endParaRPr lang="zh-TW" altLang="en-US"/>
          </a:p>
        </p:txBody>
      </p:sp>
    </p:spTree>
    <p:extLst>
      <p:ext uri="{BB962C8B-B14F-4D97-AF65-F5344CB8AC3E}">
        <p14:creationId xmlns:p14="http://schemas.microsoft.com/office/powerpoint/2010/main" val="38254718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733709"/>
            <a:ext cx="8144134" cy="1373070"/>
          </a:xfrm>
        </p:spPr>
        <p:txBody>
          <a:bodyPr anchor="b">
            <a:noAutofit/>
          </a:bodyPr>
          <a:lstStyle>
            <a:lvl1pPr algn="r">
              <a:defRPr sz="5400">
                <a:latin typeface="微軟正黑體" panose="020B0604030504040204" pitchFamily="34" charset="-120"/>
                <a:ea typeface="微軟正黑體" panose="020B0604030504040204" pitchFamily="34" charset="-120"/>
              </a:defRPr>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atin typeface="微軟正黑體" panose="020B0604030504040204" pitchFamily="34" charset="-120"/>
                <a:ea typeface="微軟正黑體" panose="020B0604030504040204" pitchFamily="34" charset="-12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en-US" dirty="0"/>
          </a:p>
        </p:txBody>
      </p:sp>
      <p:sp>
        <p:nvSpPr>
          <p:cNvPr id="4" name="Date Placeholder 3"/>
          <p:cNvSpPr>
            <a:spLocks noGrp="1"/>
          </p:cNvSpPr>
          <p:nvPr>
            <p:ph type="dt" sz="half" idx="10"/>
          </p:nvPr>
        </p:nvSpPr>
        <p:spPr/>
        <p:txBody>
          <a:bodyPr/>
          <a:lstStyle/>
          <a:p>
            <a:fld id="{7D4B981F-E8BA-411A-866C-109956507C8A}" type="datetime1">
              <a:rPr lang="en-US" altLang="zh-TW" smtClean="0"/>
              <a:t>6/24/2019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pic>
        <p:nvPicPr>
          <p:cNvPr id="7" name="圖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2" y="-26510"/>
            <a:ext cx="12247208" cy="3457284"/>
          </a:xfrm>
          <a:prstGeom prst="rect">
            <a:avLst/>
          </a:prstGeom>
        </p:spPr>
      </p:pic>
      <p:pic>
        <p:nvPicPr>
          <p:cNvPr id="8" name="圖片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7283" y="3120768"/>
            <a:ext cx="12298016" cy="375345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anim calcmode="lin" valueType="num">
                                      <p:cBhvr>
                                        <p:cTn id="8" dur="750" fill="hold"/>
                                        <p:tgtEl>
                                          <p:spTgt spid="7"/>
                                        </p:tgtEl>
                                        <p:attrNameLst>
                                          <p:attrName>ppt_x</p:attrName>
                                        </p:attrNameLst>
                                      </p:cBhvr>
                                      <p:tavLst>
                                        <p:tav tm="0">
                                          <p:val>
                                            <p:strVal val="#ppt_x"/>
                                          </p:val>
                                        </p:tav>
                                        <p:tav tm="100000">
                                          <p:val>
                                            <p:strVal val="#ppt_x"/>
                                          </p:val>
                                        </p:tav>
                                      </p:tavLst>
                                    </p:anim>
                                    <p:anim calcmode="lin" valueType="num">
                                      <p:cBhvr>
                                        <p:cTn id="9" dur="75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750"/>
                                        <p:tgtEl>
                                          <p:spTgt spid="8"/>
                                        </p:tgtEl>
                                      </p:cBhvr>
                                    </p:animEffect>
                                    <p:anim calcmode="lin" valueType="num">
                                      <p:cBhvr>
                                        <p:cTn id="13" dur="750" fill="hold"/>
                                        <p:tgtEl>
                                          <p:spTgt spid="8"/>
                                        </p:tgtEl>
                                        <p:attrNameLst>
                                          <p:attrName>ppt_x</p:attrName>
                                        </p:attrNameLst>
                                      </p:cBhvr>
                                      <p:tavLst>
                                        <p:tav tm="0">
                                          <p:val>
                                            <p:strVal val="#ppt_x"/>
                                          </p:val>
                                        </p:tav>
                                        <p:tav tm="100000">
                                          <p:val>
                                            <p:strVal val="#ppt_x"/>
                                          </p:val>
                                        </p:tav>
                                      </p:tavLst>
                                    </p:anim>
                                    <p:anim calcmode="lin" valueType="num">
                                      <p:cBhvr>
                                        <p:cTn id="14" dur="7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863068C-E2BA-4F13-BD88-21E39A746177}"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513753D-F2A4-4CBB-8F43-17FB263C5213}"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zh-TW" altLang="en-US" smtClean="0"/>
              <a:t>按一下以編輯母片標題樣式</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5397921-1CC9-4147-BCBF-6F075BC4B0BB}"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C277EF22-5BFC-4CB9-8ECE-0FB43A2EA4A1}"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zh-TW" altLang="en-US" smtClean="0"/>
              <a:t>按一下以編輯母片標題樣式</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6D913415-5395-4BBC-B856-2CDA37C0E4AC}" type="datetime1">
              <a:rPr lang="en-US" altLang="zh-TW" smtClean="0"/>
              <a:t>6/24/2019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zh-TW" altLang="en-US" smtClean="0"/>
              <a:t>按一下以編輯母片標題樣式</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C303B829-79BC-4EBE-AA2D-BDC69C64B1CB}" type="datetime1">
              <a:rPr lang="en-US" altLang="zh-TW" smtClean="0"/>
              <a:t>6/24/2019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635453F-1ECF-4E3E-818B-1E11BD31CD9D}" type="datetime1">
              <a:rPr lang="en-US" altLang="zh-TW" smtClean="0"/>
              <a:t>6/24/2019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76DFDFF-F66E-464C-BB1E-E6DC7DDDBE73}" type="datetime1">
              <a:rPr lang="en-US" altLang="zh-TW" smtClean="0"/>
              <a:t>6/24/2019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10" name="圖片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25" y="0"/>
            <a:ext cx="12286451" cy="6916723"/>
          </a:xfrm>
          <a:prstGeom prst="rect">
            <a:avLst/>
          </a:prstGeom>
        </p:spPr>
      </p:pic>
      <p:pic>
        <p:nvPicPr>
          <p:cNvPr id="11" name="圖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9780" y="510988"/>
            <a:ext cx="13551560" cy="1749824"/>
          </a:xfrm>
          <a:prstGeom prst="rect">
            <a:avLst/>
          </a:prstGeom>
        </p:spPr>
      </p:pic>
      <p:sp>
        <p:nvSpPr>
          <p:cNvPr id="2" name="Title 1"/>
          <p:cNvSpPr>
            <a:spLocks noGrp="1"/>
          </p:cNvSpPr>
          <p:nvPr>
            <p:ph type="title"/>
          </p:nvPr>
        </p:nvSpPr>
        <p:spPr/>
        <p:txBody>
          <a:bodyPr/>
          <a:lstStyle>
            <a:lvl1pPr>
              <a:defRPr b="1">
                <a:solidFill>
                  <a:schemeClr val="bg1"/>
                </a:solidFill>
                <a:latin typeface="微軟正黑體" panose="020B0604030504040204" pitchFamily="34" charset="-120"/>
                <a:ea typeface="微軟正黑體" panose="020B0604030504040204" pitchFamily="34" charset="-120"/>
              </a:defRPr>
            </a:lvl1pPr>
          </a:lstStyle>
          <a:p>
            <a:r>
              <a:rPr lang="zh-TW" altLang="en-US" dirty="0" smtClean="0"/>
              <a:t>按一下以編輯母片標題樣式</a:t>
            </a:r>
            <a:endParaRPr lang="en-US" dirty="0"/>
          </a:p>
        </p:txBody>
      </p:sp>
      <p:sp>
        <p:nvSpPr>
          <p:cNvPr id="3" name="Content Placeholder 2"/>
          <p:cNvSpPr>
            <a:spLocks noGrp="1"/>
          </p:cNvSpPr>
          <p:nvPr>
            <p:ph idx="1"/>
          </p:nvPr>
        </p:nvSpPr>
        <p:spPr/>
        <p:txBody>
          <a:bodyPr>
            <a:normAutofit/>
          </a:bodyPr>
          <a:lstStyle>
            <a:lvl1pPr>
              <a:defRPr sz="2800" b="1">
                <a:solidFill>
                  <a:schemeClr val="bg1"/>
                </a:solidFill>
                <a:latin typeface="微軟正黑體" panose="020B0604030504040204" pitchFamily="34" charset="-120"/>
                <a:ea typeface="微軟正黑體" panose="020B0604030504040204" pitchFamily="34" charset="-120"/>
              </a:defRPr>
            </a:lvl1pPr>
            <a:lvl2pPr>
              <a:defRPr sz="2800" b="1">
                <a:solidFill>
                  <a:schemeClr val="bg1"/>
                </a:solidFill>
                <a:latin typeface="微軟正黑體" panose="020B0604030504040204" pitchFamily="34" charset="-120"/>
                <a:ea typeface="微軟正黑體" panose="020B0604030504040204" pitchFamily="34" charset="-120"/>
              </a:defRPr>
            </a:lvl2pPr>
            <a:lvl3pPr>
              <a:defRPr sz="2800" b="1">
                <a:solidFill>
                  <a:schemeClr val="bg1"/>
                </a:solidFill>
                <a:latin typeface="微軟正黑體" panose="020B0604030504040204" pitchFamily="34" charset="-120"/>
                <a:ea typeface="微軟正黑體" panose="020B0604030504040204" pitchFamily="34" charset="-120"/>
              </a:defRPr>
            </a:lvl3pPr>
            <a:lvl4pPr>
              <a:defRPr sz="2800" b="1">
                <a:solidFill>
                  <a:schemeClr val="bg1"/>
                </a:solidFill>
                <a:latin typeface="微軟正黑體" panose="020B0604030504040204" pitchFamily="34" charset="-120"/>
                <a:ea typeface="微軟正黑體" panose="020B0604030504040204" pitchFamily="34" charset="-120"/>
              </a:defRPr>
            </a:lvl4pPr>
            <a:lvl5pPr>
              <a:defRPr sz="2800" b="1">
                <a:solidFill>
                  <a:schemeClr val="bg1"/>
                </a:solidFill>
                <a:latin typeface="微軟正黑體" panose="020B0604030504040204" pitchFamily="34" charset="-120"/>
                <a:ea typeface="微軟正黑體" panose="020B0604030504040204" pitchFamily="34" charset="-12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p>
            <a:fld id="{E10C1FE4-14A4-4129-9D59-D1061EB11961}" type="datetime1">
              <a:rPr lang="en-US" altLang="zh-TW" smtClean="0"/>
              <a:t>6/24/2019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anim calcmode="lin" valueType="num">
                                      <p:cBhvr>
                                        <p:cTn id="13" dur="500" fill="hold"/>
                                        <p:tgtEl>
                                          <p:spTgt spid="2"/>
                                        </p:tgtEl>
                                        <p:attrNameLst>
                                          <p:attrName>ppt_x</p:attrName>
                                        </p:attrNameLst>
                                      </p:cBhvr>
                                      <p:tavLst>
                                        <p:tav tm="0">
                                          <p:val>
                                            <p:strVal val="#ppt_x"/>
                                          </p:val>
                                        </p:tav>
                                        <p:tav tm="100000">
                                          <p:val>
                                            <p:strVal val="#ppt_x"/>
                                          </p:val>
                                        </p:tav>
                                      </p:tavLst>
                                    </p:anim>
                                    <p:anim calcmode="lin" valueType="num">
                                      <p:cBhvr>
                                        <p:cTn id="14" dur="5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anim calcmode="lin" valueType="num">
                                      <p:cBhvr>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anim calcmode="lin" valueType="num">
                                      <p:cBhvr>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anim calcmode="lin" valueType="num">
                                      <p:cBhvr>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anim calcmode="lin" valueType="num">
                                      <p:cBhvr>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anim calcmode="lin" valueType="num">
                                      <p:cBhvr>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tmplLst>
          <p:tmpl lvl="1">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292307CF-00C2-4FBA-9A59-7FA7FED64538}" type="datetime1">
              <a:rPr lang="en-US" altLang="zh-TW" smtClean="0"/>
              <a:t>6/24/2019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pic>
        <p:nvPicPr>
          <p:cNvPr id="11" name="圖片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25" y="0"/>
            <a:ext cx="12286451" cy="6916723"/>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CF3AB849-989E-4C4A-805F-5243E4D2F7F9}"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0322" y="3030008"/>
            <a:ext cx="4698355" cy="290617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594123" y="3030008"/>
            <a:ext cx="4700059" cy="290617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7CD2C1C2-FFE4-4DCE-B422-8FED5590A381}" type="datetime1">
              <a:rPr lang="en-US" altLang="zh-TW" smtClean="0"/>
              <a:t>6/24/2019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C6BAA03D-E2FD-4787-857A-8EB50B43B902}" type="datetime1">
              <a:rPr lang="en-US" altLang="zh-TW" smtClean="0"/>
              <a:t>6/24/2019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894DC99-66E8-49FD-ABB0-65BAAA00DF46}" type="datetime1">
              <a:rPr lang="en-US" altLang="zh-TW" smtClean="0"/>
              <a:t>6/24/2019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B264FD5-AF27-4CB1-991F-1FFD3C436C87}"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CB05AE9-4727-4A46-970B-74A6BA065B6E}" type="datetime1">
              <a:rPr lang="en-US" altLang="zh-TW" smtClean="0"/>
              <a:t>6/24/2019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5F0F69E-B517-494D-847A-7A654F19522D}" type="datetime1">
              <a:rPr lang="en-US" altLang="zh-TW" smtClean="0"/>
              <a:t>6/24/2019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2.bin"/><Relationship Id="rId4" Type="http://schemas.openxmlformats.org/officeDocument/2006/relationships/image" Target="../media/image8.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1.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8.bin"/><Relationship Id="rId14" Type="http://schemas.openxmlformats.org/officeDocument/2006/relationships/image" Target="../media/image1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8.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9.wmf"/></Relationships>
</file>

<file path=ppt/slides/_rels/slide3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14.bin"/><Relationship Id="rId4" Type="http://schemas.openxmlformats.org/officeDocument/2006/relationships/image" Target="../media/image20.wmf"/></Relationships>
</file>

<file path=ppt/slides/_rels/slide36.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4.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9.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9.wmf"/><Relationship Id="rId5" Type="http://schemas.openxmlformats.org/officeDocument/2006/relationships/oleObject" Target="../embeddings/oleObject22.bin"/><Relationship Id="rId4" Type="http://schemas.openxmlformats.org/officeDocument/2006/relationships/image" Target="../media/image28.wmf"/></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4140632" y="581660"/>
            <a:ext cx="8144134" cy="1117687"/>
          </a:xfrm>
        </p:spPr>
        <p:txBody>
          <a:bodyPr>
            <a:normAutofit/>
          </a:bodyPr>
          <a:lstStyle/>
          <a:p>
            <a:pPr algn="ctr"/>
            <a:r>
              <a:rPr lang="zh-TW" altLang="en-US" sz="2400" dirty="0" smtClean="0">
                <a:solidFill>
                  <a:schemeClr val="bg1"/>
                </a:solidFill>
              </a:rPr>
              <a:t>課程設計者</a:t>
            </a:r>
            <a:r>
              <a:rPr lang="en-US" altLang="zh-TW" sz="2400" dirty="0" smtClean="0">
                <a:solidFill>
                  <a:schemeClr val="bg1"/>
                </a:solidFill>
              </a:rPr>
              <a:t/>
            </a:r>
            <a:br>
              <a:rPr lang="en-US" altLang="zh-TW" sz="2400" dirty="0" smtClean="0">
                <a:solidFill>
                  <a:schemeClr val="bg1"/>
                </a:solidFill>
              </a:rPr>
            </a:br>
            <a:r>
              <a:rPr lang="zh-TW" altLang="en-US" sz="2400" dirty="0" smtClean="0">
                <a:solidFill>
                  <a:schemeClr val="bg1"/>
                </a:solidFill>
              </a:rPr>
              <a:t>臺北市</a:t>
            </a:r>
            <a:r>
              <a:rPr lang="zh-TW" altLang="en-US" sz="2400" dirty="0">
                <a:solidFill>
                  <a:schemeClr val="bg1"/>
                </a:solidFill>
              </a:rPr>
              <a:t>立陽明高級中學 </a:t>
            </a:r>
            <a:r>
              <a:rPr lang="zh-TW" altLang="en-US" sz="2400" dirty="0" smtClean="0">
                <a:solidFill>
                  <a:schemeClr val="bg1"/>
                </a:solidFill>
              </a:rPr>
              <a:t>王聖淵</a:t>
            </a:r>
            <a:r>
              <a:rPr lang="en-US" altLang="zh-TW" sz="2400" dirty="0" smtClean="0">
                <a:solidFill>
                  <a:schemeClr val="bg1"/>
                </a:solidFill>
              </a:rPr>
              <a:t/>
            </a:r>
            <a:br>
              <a:rPr lang="en-US" altLang="zh-TW" sz="2400" dirty="0" smtClean="0">
                <a:solidFill>
                  <a:schemeClr val="bg1"/>
                </a:solidFill>
              </a:rPr>
            </a:br>
            <a:r>
              <a:rPr lang="zh-TW" altLang="en-US" sz="2400" dirty="0" smtClean="0">
                <a:solidFill>
                  <a:schemeClr val="bg1"/>
                </a:solidFill>
              </a:rPr>
              <a:t>新</a:t>
            </a:r>
            <a:r>
              <a:rPr lang="zh-TW" altLang="en-US" sz="2400" dirty="0">
                <a:solidFill>
                  <a:schemeClr val="bg1"/>
                </a:solidFill>
              </a:rPr>
              <a:t>北市立光復高級中學 </a:t>
            </a:r>
            <a:r>
              <a:rPr lang="zh-TW" altLang="en-US" sz="2400" dirty="0" smtClean="0">
                <a:solidFill>
                  <a:schemeClr val="bg1"/>
                </a:solidFill>
              </a:rPr>
              <a:t>周靜慧</a:t>
            </a:r>
            <a:endParaRPr lang="zh-TW" altLang="en-US" sz="2400" dirty="0">
              <a:solidFill>
                <a:schemeClr val="bg1"/>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1</a:t>
            </a:fld>
            <a:endParaRPr lang="en-US" dirty="0"/>
          </a:p>
        </p:txBody>
      </p:sp>
      <p:sp>
        <p:nvSpPr>
          <p:cNvPr id="6" name="標題 1"/>
          <p:cNvSpPr txBox="1">
            <a:spLocks/>
          </p:cNvSpPr>
          <p:nvPr/>
        </p:nvSpPr>
        <p:spPr>
          <a:xfrm>
            <a:off x="1637239" y="3323968"/>
            <a:ext cx="8722103" cy="119967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微軟正黑體" panose="020B0604030504040204" pitchFamily="34" charset="-120"/>
                <a:ea typeface="微軟正黑體" panose="020B0604030504040204" pitchFamily="34" charset="-120"/>
                <a:cs typeface="+mj-cs"/>
              </a:defRPr>
            </a:lvl1pPr>
          </a:lstStyle>
          <a:p>
            <a:pPr algn="ctr"/>
            <a:r>
              <a:rPr lang="zh-TW" altLang="en-US" sz="6000" b="1" dirty="0">
                <a:solidFill>
                  <a:schemeClr val="bg1"/>
                </a:solidFill>
              </a:rPr>
              <a:t>破解無感漏財的消費迷思</a:t>
            </a:r>
          </a:p>
        </p:txBody>
      </p:sp>
      <p:sp>
        <p:nvSpPr>
          <p:cNvPr id="7" name="投影片編號版面配置區 3"/>
          <p:cNvSpPr txBox="1">
            <a:spLocks/>
          </p:cNvSpPr>
          <p:nvPr/>
        </p:nvSpPr>
        <p:spPr>
          <a:xfrm>
            <a:off x="9173703" y="5003680"/>
            <a:ext cx="1171888" cy="1356442"/>
          </a:xfrm>
          <a:prstGeom prst="rect">
            <a:avLst/>
          </a:prstGeom>
        </p:spPr>
        <p:txBody>
          <a:bodyPr vert="horz" lIns="91440" tIns="45720" rIns="91440" bIns="45720" rtlCol="0" anchor="ctr"/>
          <a:lstStyle>
            <a:defPPr>
              <a:defRPr lang="en-US"/>
            </a:defPPr>
            <a:lvl1pPr marL="0" algn="l" defTabSz="457200" rtl="0" eaLnBrk="1" latinLnBrk="0" hangingPunct="1">
              <a:defRPr sz="3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mtClean="0">
                <a:solidFill>
                  <a:schemeClr val="tx1"/>
                </a:solidFill>
              </a:rPr>
              <a:pPr/>
              <a:t>1</a:t>
            </a:fld>
            <a:endParaRPr lang="en-US" dirty="0">
              <a:solidFill>
                <a:schemeClr val="tx1"/>
              </a:solidFill>
            </a:endParaRPr>
          </a:p>
        </p:txBody>
      </p:sp>
      <p:sp>
        <p:nvSpPr>
          <p:cNvPr id="8" name="矩形 7"/>
          <p:cNvSpPr/>
          <p:nvPr/>
        </p:nvSpPr>
        <p:spPr>
          <a:xfrm>
            <a:off x="561774" y="917990"/>
            <a:ext cx="3262432" cy="1015663"/>
          </a:xfrm>
          <a:prstGeom prst="rect">
            <a:avLst/>
          </a:prstGeom>
        </p:spPr>
        <p:txBody>
          <a:bodyPr wrap="none">
            <a:spAutoFit/>
          </a:bodyPr>
          <a:lstStyle/>
          <a:p>
            <a:r>
              <a:rPr lang="zh-TW" altLang="en-US" sz="6000" b="1" dirty="0">
                <a:latin typeface="微軟正黑體" panose="020B0604030504040204" pitchFamily="34" charset="-120"/>
                <a:ea typeface="微軟正黑體" panose="020B0604030504040204" pitchFamily="34" charset="-120"/>
              </a:rPr>
              <a:t>媒體數讀</a:t>
            </a:r>
          </a:p>
        </p:txBody>
      </p:sp>
    </p:spTree>
    <p:extLst>
      <p:ext uri="{BB962C8B-B14F-4D97-AF65-F5344CB8AC3E}">
        <p14:creationId xmlns:p14="http://schemas.microsoft.com/office/powerpoint/2010/main" val="47580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anim calcmode="lin" valueType="num">
                                      <p:cBhvr>
                                        <p:cTn id="12" dur="500" fill="hold"/>
                                        <p:tgtEl>
                                          <p:spTgt spid="6"/>
                                        </p:tgtEl>
                                        <p:attrNameLst>
                                          <p:attrName>ppt_x</p:attrName>
                                        </p:attrNameLst>
                                      </p:cBhvr>
                                      <p:tavLst>
                                        <p:tav tm="0">
                                          <p:val>
                                            <p:strVal val="#ppt_x"/>
                                          </p:val>
                                        </p:tav>
                                        <p:tav tm="100000">
                                          <p:val>
                                            <p:strVal val="#ppt_x"/>
                                          </p:val>
                                        </p:tav>
                                      </p:tavLst>
                                    </p:anim>
                                    <p:anim calcmode="lin" valueType="num">
                                      <p:cBhvr>
                                        <p:cTn id="13" dur="5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anim calcmode="lin" valueType="num">
                                      <p:cBhvr>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214953"/>
            <a:ext cx="352591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營收的利潤</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10</a:t>
            </a:fld>
            <a:endParaRPr lang="en-US" dirty="0"/>
          </a:p>
        </p:txBody>
      </p:sp>
      <p:sp>
        <p:nvSpPr>
          <p:cNvPr id="5" name="內容版面配置區 2"/>
          <p:cNvSpPr txBox="1">
            <a:spLocks/>
          </p:cNvSpPr>
          <p:nvPr/>
        </p:nvSpPr>
        <p:spPr>
          <a:xfrm>
            <a:off x="512682" y="2656912"/>
            <a:ext cx="10725590" cy="3926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a:solidFill>
                  <a:schemeClr val="bg1"/>
                </a:solidFill>
              </a:rPr>
              <a:t>為了健康因素著想，每個人的每一天對於咖啡的需求量不會太多，一般人通常一天最多只會喝一杯咖啡，因此若直接打五折，如果購買的人數增加未超過平常一倍以上的話，那麼打五折促銷反而會使營業額變得比平常更</a:t>
            </a:r>
            <a:r>
              <a:rPr lang="zh-TW" altLang="en-US" sz="2800" dirty="0" smtClean="0">
                <a:solidFill>
                  <a:schemeClr val="bg1"/>
                </a:solidFill>
              </a:rPr>
              <a:t>少。</a:t>
            </a:r>
            <a:endParaRPr lang="zh-TW" altLang="en-US" sz="2800" dirty="0">
              <a:solidFill>
                <a:schemeClr val="bg1"/>
              </a:solidFill>
            </a:endParaRPr>
          </a:p>
        </p:txBody>
      </p:sp>
    </p:spTree>
    <p:extLst>
      <p:ext uri="{BB962C8B-B14F-4D97-AF65-F5344CB8AC3E}">
        <p14:creationId xmlns:p14="http://schemas.microsoft.com/office/powerpoint/2010/main" val="384562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214953"/>
            <a:ext cx="352591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營收的利潤</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11</a:t>
            </a:fld>
            <a:endParaRPr lang="en-US" dirty="0"/>
          </a:p>
        </p:txBody>
      </p:sp>
      <p:sp>
        <p:nvSpPr>
          <p:cNvPr id="5" name="內容版面配置區 2"/>
          <p:cNvSpPr txBox="1">
            <a:spLocks/>
          </p:cNvSpPr>
          <p:nvPr/>
        </p:nvSpPr>
        <p:spPr>
          <a:xfrm>
            <a:off x="512680" y="2656911"/>
            <a:ext cx="10799333" cy="3926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smtClean="0">
                <a:solidFill>
                  <a:schemeClr val="bg1"/>
                </a:solidFill>
              </a:rPr>
              <a:t>但</a:t>
            </a:r>
            <a:r>
              <a:rPr lang="zh-TW" altLang="en-US" sz="2800" dirty="0">
                <a:solidFill>
                  <a:schemeClr val="bg1"/>
                </a:solidFill>
              </a:rPr>
              <a:t>「買一送一」的方式能夠維持原價，儘管是兩個人一起合買（五折），或是一個人購買而自己享用兩杯，因為促銷而吸引到的顧客數都可以達到增加營收的效果。</a:t>
            </a:r>
          </a:p>
        </p:txBody>
      </p:sp>
    </p:spTree>
    <p:extLst>
      <p:ext uri="{BB962C8B-B14F-4D97-AF65-F5344CB8AC3E}">
        <p14:creationId xmlns:p14="http://schemas.microsoft.com/office/powerpoint/2010/main" val="349599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214953"/>
            <a:ext cx="424219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增加來客數的效果不同</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12</a:t>
            </a:fld>
            <a:endParaRPr lang="en-US" dirty="0"/>
          </a:p>
        </p:txBody>
      </p:sp>
      <p:sp>
        <p:nvSpPr>
          <p:cNvPr id="5" name="內容版面配置區 2"/>
          <p:cNvSpPr txBox="1">
            <a:spLocks/>
          </p:cNvSpPr>
          <p:nvPr/>
        </p:nvSpPr>
        <p:spPr>
          <a:xfrm>
            <a:off x="512681" y="2656912"/>
            <a:ext cx="11161159" cy="3926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a:solidFill>
                  <a:schemeClr val="bg1"/>
                </a:solidFill>
              </a:rPr>
              <a:t>若直接打五折促銷，很難剌激到原本沒購買星巴克的顧客（打五折還是比超商貴）；但「買一送一」卻能夠吸引到原本就會購買星巴克的顧客，甚至能讓平常會在其他商店購買咖啡的顧客，願意多加幾十元便能享有高品質的產品感受，而這樣的促銷活動更可能吸引到平時鮮少喝咖啡的族群注意。</a:t>
            </a:r>
          </a:p>
        </p:txBody>
      </p:sp>
    </p:spTree>
    <p:extLst>
      <p:ext uri="{BB962C8B-B14F-4D97-AF65-F5344CB8AC3E}">
        <p14:creationId xmlns:p14="http://schemas.microsoft.com/office/powerpoint/2010/main" val="94842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滿仟送百，折抵券等同現金打九折？</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13</a:t>
            </a:fld>
            <a:endParaRPr lang="en-US" dirty="0"/>
          </a:p>
        </p:txBody>
      </p:sp>
      <p:sp>
        <p:nvSpPr>
          <p:cNvPr id="6" name="內容版面配置區 5"/>
          <p:cNvSpPr>
            <a:spLocks noGrp="1"/>
          </p:cNvSpPr>
          <p:nvPr>
            <p:ph idx="1"/>
          </p:nvPr>
        </p:nvSpPr>
        <p:spPr>
          <a:xfrm>
            <a:off x="680321" y="2336873"/>
            <a:ext cx="10460119" cy="3599316"/>
          </a:xfrm>
        </p:spPr>
        <p:txBody>
          <a:bodyPr/>
          <a:lstStyle/>
          <a:p>
            <a:pPr>
              <a:lnSpc>
                <a:spcPct val="150000"/>
              </a:lnSpc>
            </a:pPr>
            <a:r>
              <a:rPr lang="zh-TW" altLang="zh-TW" dirty="0"/>
              <a:t>雖然常聽到大環境的景氣不好，但是每年只要遇到百貨公司的週年慶，其搶購「盛況」還是讓人嘖嘖稱奇，尤其是出手快、狠、準的閃靈刷手，這些看似非常超值的價錢，再加上百貨公司滿千送百的活動，還是會讓大家直呼非常划算。這真的是如此嗎？</a:t>
            </a:r>
          </a:p>
          <a:p>
            <a:pPr>
              <a:lnSpc>
                <a:spcPct val="150000"/>
              </a:lnSpc>
            </a:pPr>
            <a:endParaRPr lang="zh-TW" altLang="en-US" dirty="0"/>
          </a:p>
        </p:txBody>
      </p:sp>
    </p:spTree>
    <p:extLst>
      <p:ext uri="{BB962C8B-B14F-4D97-AF65-F5344CB8AC3E}">
        <p14:creationId xmlns:p14="http://schemas.microsoft.com/office/powerpoint/2010/main" val="359884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滿仟送百，折抵券等同現金打九折？</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14</a:t>
            </a:fld>
            <a:endParaRPr lang="en-US" dirty="0"/>
          </a:p>
        </p:txBody>
      </p:sp>
      <p:sp>
        <p:nvSpPr>
          <p:cNvPr id="6" name="內容版面配置區 5"/>
          <p:cNvSpPr>
            <a:spLocks noGrp="1"/>
          </p:cNvSpPr>
          <p:nvPr>
            <p:ph idx="1"/>
          </p:nvPr>
        </p:nvSpPr>
        <p:spPr>
          <a:xfrm>
            <a:off x="680321" y="2336872"/>
            <a:ext cx="10460119" cy="4033447"/>
          </a:xfrm>
        </p:spPr>
        <p:txBody>
          <a:bodyPr>
            <a:normAutofit/>
          </a:bodyPr>
          <a:lstStyle/>
          <a:p>
            <a:pPr>
              <a:lnSpc>
                <a:spcPct val="150000"/>
              </a:lnSpc>
            </a:pPr>
            <a:r>
              <a:rPr lang="zh-TW" altLang="en-US" dirty="0"/>
              <a:t>常見的百貨公司抵用券使用方式可分成兩種，一種是直接現抵，另一種則必須等到某特定期間或是消費達到某一個門檻才能折抵。百貨公司的「滿千送百」總會讓大家認為和「打九折」是一樣的東西，但實際上抵用券即使是讓消費者只購買一百元的商品並且能夠全抵一百元（即此商品免費），與另一個直接打九折相比有</a:t>
            </a:r>
            <a:r>
              <a:rPr lang="en-US" altLang="zh-TW" dirty="0"/>
              <a:t>1%</a:t>
            </a:r>
            <a:r>
              <a:rPr lang="zh-TW" altLang="en-US" dirty="0"/>
              <a:t>的</a:t>
            </a:r>
            <a:r>
              <a:rPr lang="zh-TW" altLang="en-US" dirty="0" smtClean="0"/>
              <a:t>差距。</a:t>
            </a:r>
            <a:endParaRPr lang="zh-TW" altLang="en-US" dirty="0"/>
          </a:p>
        </p:txBody>
      </p:sp>
    </p:spTree>
    <p:extLst>
      <p:ext uri="{BB962C8B-B14F-4D97-AF65-F5344CB8AC3E}">
        <p14:creationId xmlns:p14="http://schemas.microsoft.com/office/powerpoint/2010/main" val="1471517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滿仟送百，折抵券等同現金打九折？</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15</a:t>
            </a:fld>
            <a:endParaRPr lang="en-US" dirty="0"/>
          </a:p>
        </p:txBody>
      </p:sp>
      <p:sp>
        <p:nvSpPr>
          <p:cNvPr id="6" name="內容版面配置區 5"/>
          <p:cNvSpPr>
            <a:spLocks noGrp="1"/>
          </p:cNvSpPr>
          <p:nvPr>
            <p:ph idx="1"/>
          </p:nvPr>
        </p:nvSpPr>
        <p:spPr>
          <a:xfrm>
            <a:off x="527921" y="2260672"/>
            <a:ext cx="10963039" cy="4744812"/>
          </a:xfrm>
        </p:spPr>
        <p:txBody>
          <a:bodyPr>
            <a:normAutofit/>
          </a:bodyPr>
          <a:lstStyle/>
          <a:p>
            <a:pPr>
              <a:lnSpc>
                <a:spcPct val="160000"/>
              </a:lnSpc>
            </a:pPr>
            <a:r>
              <a:rPr lang="zh-TW" altLang="en-US" dirty="0"/>
              <a:t>因兌換門檻的關係，買一千元與買一千九百九十九元所拿到的抵用券都是一百元，在這個消費區間內，</a:t>
            </a:r>
            <a:r>
              <a:rPr lang="zh-TW" altLang="en-US" dirty="0">
                <a:solidFill>
                  <a:srgbClr val="FF0000"/>
                </a:solidFill>
              </a:rPr>
              <a:t>顧客所得到的折扣反而因購買越多而</a:t>
            </a:r>
            <a:r>
              <a:rPr lang="zh-TW" altLang="en-US" dirty="0" smtClean="0">
                <a:solidFill>
                  <a:srgbClr val="FF0000"/>
                </a:solidFill>
              </a:rPr>
              <a:t>下降</a:t>
            </a:r>
            <a:r>
              <a:rPr lang="zh-TW" altLang="en-US" dirty="0" smtClean="0"/>
              <a:t>。</a:t>
            </a:r>
            <a:endParaRPr lang="zh-TW" altLang="en-US" dirty="0"/>
          </a:p>
        </p:txBody>
      </p:sp>
    </p:spTree>
    <p:extLst>
      <p:ext uri="{BB962C8B-B14F-4D97-AF65-F5344CB8AC3E}">
        <p14:creationId xmlns:p14="http://schemas.microsoft.com/office/powerpoint/2010/main" val="3859442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滿仟送百，折抵券等同現金打九折？</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16</a:t>
            </a:fld>
            <a:endParaRPr lang="en-US" dirty="0"/>
          </a:p>
        </p:txBody>
      </p:sp>
      <p:sp>
        <p:nvSpPr>
          <p:cNvPr id="6" name="內容版面配置區 5"/>
          <p:cNvSpPr>
            <a:spLocks noGrp="1"/>
          </p:cNvSpPr>
          <p:nvPr>
            <p:ph idx="1"/>
          </p:nvPr>
        </p:nvSpPr>
        <p:spPr>
          <a:xfrm>
            <a:off x="527921" y="2113192"/>
            <a:ext cx="10963039" cy="4744812"/>
          </a:xfrm>
        </p:spPr>
        <p:txBody>
          <a:bodyPr>
            <a:normAutofit/>
          </a:bodyPr>
          <a:lstStyle/>
          <a:p>
            <a:pPr>
              <a:lnSpc>
                <a:spcPct val="150000"/>
              </a:lnSpc>
            </a:pPr>
            <a:r>
              <a:rPr lang="zh-TW" altLang="en-US" dirty="0" smtClean="0"/>
              <a:t>較</a:t>
            </a:r>
            <a:r>
              <a:rPr lang="zh-TW" altLang="en-US" dirty="0"/>
              <a:t>理性的顧客也許買完就走，而讓百貨公司賺到了那部分的折扣，另一半的顧客則會為了湊到下一個滿額門檻而繼續購買，然後陷入不斷地湊抵用券循環中，看似買家是買到賺到，實質上是幫百貨公司提高營業額收入，這樣一來，不管是選擇哪一種狀況，百貨公司仍是最大的贏家。</a:t>
            </a:r>
          </a:p>
        </p:txBody>
      </p:sp>
    </p:spTree>
    <p:extLst>
      <p:ext uri="{BB962C8B-B14F-4D97-AF65-F5344CB8AC3E}">
        <p14:creationId xmlns:p14="http://schemas.microsoft.com/office/powerpoint/2010/main" val="766532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超商飲料任兩件抽抽樂較划算？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17</a:t>
            </a:fld>
            <a:endParaRPr lang="en-US" dirty="0"/>
          </a:p>
        </p:txBody>
      </p:sp>
      <p:sp>
        <p:nvSpPr>
          <p:cNvPr id="6" name="內容版面配置區 5"/>
          <p:cNvSpPr>
            <a:spLocks noGrp="1"/>
          </p:cNvSpPr>
          <p:nvPr>
            <p:ph idx="1"/>
          </p:nvPr>
        </p:nvSpPr>
        <p:spPr>
          <a:xfrm>
            <a:off x="527921" y="2260672"/>
            <a:ext cx="10963039" cy="4338248"/>
          </a:xfrm>
        </p:spPr>
        <p:txBody>
          <a:bodyPr>
            <a:normAutofit/>
          </a:bodyPr>
          <a:lstStyle/>
          <a:p>
            <a:pPr>
              <a:lnSpc>
                <a:spcPct val="150000"/>
              </a:lnSpc>
            </a:pPr>
            <a:r>
              <a:rPr lang="zh-TW" altLang="en-US" dirty="0"/>
              <a:t>在超商中常見會推出「任選兩瓶飲料超過某一定價可享有</a:t>
            </a:r>
            <a:r>
              <a:rPr lang="en-US" altLang="zh-TW" dirty="0"/>
              <a:t>89</a:t>
            </a:r>
            <a:r>
              <a:rPr lang="zh-TW" altLang="en-US" dirty="0"/>
              <a:t>折、</a:t>
            </a:r>
            <a:r>
              <a:rPr lang="en-US" altLang="zh-TW" dirty="0"/>
              <a:t>79</a:t>
            </a:r>
            <a:r>
              <a:rPr lang="zh-TW" altLang="en-US" dirty="0"/>
              <a:t>折、</a:t>
            </a:r>
            <a:r>
              <a:rPr lang="en-US" altLang="zh-TW" dirty="0"/>
              <a:t>69</a:t>
            </a:r>
            <a:r>
              <a:rPr lang="zh-TW" altLang="en-US" dirty="0"/>
              <a:t>折、</a:t>
            </a:r>
            <a:r>
              <a:rPr lang="en-US" altLang="zh-TW" dirty="0"/>
              <a:t>59</a:t>
            </a:r>
            <a:r>
              <a:rPr lang="zh-TW" altLang="en-US" dirty="0"/>
              <a:t>折甚至一折的抽抽樂活動」，不少顧客常會為了這樣的活動而帶二瓶飲料，順便測測自己的手氣，期待自己可以是抽到一折的那位幸運兒，然而多數所抽到的折扣多為</a:t>
            </a:r>
            <a:r>
              <a:rPr lang="en-US" altLang="zh-TW" dirty="0"/>
              <a:t>79</a:t>
            </a:r>
            <a:r>
              <a:rPr lang="zh-TW" altLang="en-US" dirty="0"/>
              <a:t>折或</a:t>
            </a:r>
            <a:r>
              <a:rPr lang="en-US" altLang="zh-TW" dirty="0"/>
              <a:t>89</a:t>
            </a:r>
            <a:r>
              <a:rPr lang="zh-TW" altLang="en-US" dirty="0" smtClean="0"/>
              <a:t>折。</a:t>
            </a:r>
            <a:endParaRPr lang="zh-TW" altLang="en-US" dirty="0"/>
          </a:p>
        </p:txBody>
      </p:sp>
    </p:spTree>
    <p:extLst>
      <p:ext uri="{BB962C8B-B14F-4D97-AF65-F5344CB8AC3E}">
        <p14:creationId xmlns:p14="http://schemas.microsoft.com/office/powerpoint/2010/main" val="3171872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超商飲料任兩件抽抽樂較划算？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18</a:t>
            </a:fld>
            <a:endParaRPr lang="en-US" dirty="0"/>
          </a:p>
        </p:txBody>
      </p:sp>
      <p:sp>
        <p:nvSpPr>
          <p:cNvPr id="6" name="內容版面配置區 5"/>
          <p:cNvSpPr>
            <a:spLocks noGrp="1"/>
          </p:cNvSpPr>
          <p:nvPr>
            <p:ph idx="1"/>
          </p:nvPr>
        </p:nvSpPr>
        <p:spPr>
          <a:xfrm>
            <a:off x="527921" y="2260672"/>
            <a:ext cx="10963039" cy="4338248"/>
          </a:xfrm>
        </p:spPr>
        <p:txBody>
          <a:bodyPr>
            <a:normAutofit/>
          </a:bodyPr>
          <a:lstStyle/>
          <a:p>
            <a:pPr>
              <a:lnSpc>
                <a:spcPct val="150000"/>
              </a:lnSpc>
            </a:pPr>
            <a:r>
              <a:rPr lang="zh-TW" altLang="en-US" dirty="0" smtClean="0"/>
              <a:t>這個</a:t>
            </a:r>
            <a:r>
              <a:rPr lang="zh-TW" altLang="en-US" dirty="0"/>
              <a:t>看似試試手氣的小活動，實際上是超商利用小活動所設計出來的促銷，以往是兩件商品第二件打六折</a:t>
            </a:r>
            <a:r>
              <a:rPr lang="en-US" altLang="zh-TW" dirty="0"/>
              <a:t>(</a:t>
            </a:r>
            <a:r>
              <a:rPr lang="zh-TW" altLang="en-US" dirty="0"/>
              <a:t>等同於打八折</a:t>
            </a:r>
            <a:r>
              <a:rPr lang="en-US" altLang="zh-TW" dirty="0"/>
              <a:t>)</a:t>
            </a:r>
            <a:r>
              <a:rPr lang="zh-TW" altLang="en-US" dirty="0"/>
              <a:t>，現在只是利用抽獎方式變相的促銷兩件商品，雖然還是有少數的幸運兒能獲得一折的優惠，但那畢竟是少數族群。</a:t>
            </a:r>
          </a:p>
        </p:txBody>
      </p:sp>
    </p:spTree>
    <p:extLst>
      <p:ext uri="{BB962C8B-B14F-4D97-AF65-F5344CB8AC3E}">
        <p14:creationId xmlns:p14="http://schemas.microsoft.com/office/powerpoint/2010/main" val="3159123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加量不加價更划算？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19</a:t>
            </a:fld>
            <a:endParaRPr lang="en-US" dirty="0"/>
          </a:p>
        </p:txBody>
      </p:sp>
      <p:sp>
        <p:nvSpPr>
          <p:cNvPr id="6" name="內容版面配置區 5"/>
          <p:cNvSpPr>
            <a:spLocks noGrp="1"/>
          </p:cNvSpPr>
          <p:nvPr>
            <p:ph idx="1"/>
          </p:nvPr>
        </p:nvSpPr>
        <p:spPr>
          <a:xfrm>
            <a:off x="527921" y="2260672"/>
            <a:ext cx="10963039" cy="2753780"/>
          </a:xfrm>
        </p:spPr>
        <p:txBody>
          <a:bodyPr>
            <a:normAutofit/>
          </a:bodyPr>
          <a:lstStyle/>
          <a:p>
            <a:pPr>
              <a:lnSpc>
                <a:spcPct val="150000"/>
              </a:lnSpc>
            </a:pPr>
            <a:r>
              <a:rPr lang="zh-TW" altLang="en-US" dirty="0"/>
              <a:t>今有一間平價咖啡店，以定價大杯</a:t>
            </a:r>
            <a:r>
              <a:rPr lang="en-US" altLang="zh-TW" dirty="0"/>
              <a:t>60</a:t>
            </a:r>
            <a:r>
              <a:rPr lang="zh-TW" altLang="en-US" dirty="0"/>
              <a:t>元、中杯</a:t>
            </a:r>
            <a:r>
              <a:rPr lang="en-US" altLang="zh-TW" dirty="0"/>
              <a:t>45</a:t>
            </a:r>
            <a:r>
              <a:rPr lang="zh-TW" altLang="en-US" dirty="0"/>
              <a:t>元販售，如果店裡推出</a:t>
            </a:r>
            <a:r>
              <a:rPr lang="en-US" altLang="zh-TW" dirty="0"/>
              <a:t>2</a:t>
            </a:r>
            <a:r>
              <a:rPr lang="zh-TW" altLang="en-US" dirty="0"/>
              <a:t>種促銷方案：第一種是買中杯咖啡免費升級成大杯咖啡；第二種是大杯咖啡打</a:t>
            </a:r>
            <a:r>
              <a:rPr lang="en-US" altLang="zh-TW" dirty="0"/>
              <a:t>75</a:t>
            </a:r>
            <a:r>
              <a:rPr lang="zh-TW" altLang="en-US" dirty="0"/>
              <a:t>折，你會選擇哪一種購買方式</a:t>
            </a:r>
            <a:r>
              <a:rPr lang="zh-TW" altLang="en-US" dirty="0" smtClean="0"/>
              <a:t>？</a:t>
            </a:r>
            <a:endParaRPr lang="en-US" altLang="zh-TW" dirty="0" smtClean="0"/>
          </a:p>
        </p:txBody>
      </p:sp>
      <p:sp>
        <p:nvSpPr>
          <p:cNvPr id="3" name="矩形 2"/>
          <p:cNvSpPr/>
          <p:nvPr/>
        </p:nvSpPr>
        <p:spPr>
          <a:xfrm>
            <a:off x="535971" y="4490270"/>
            <a:ext cx="4365298" cy="738664"/>
          </a:xfrm>
          <a:prstGeom prst="rect">
            <a:avLst/>
          </a:prstGeom>
        </p:spPr>
        <p:txBody>
          <a:bodyPr wrap="none">
            <a:spAutoFit/>
          </a:bodyPr>
          <a:lstStyle/>
          <a:p>
            <a:pPr marL="228600" lvl="0" indent="-228600" defTabSz="914400">
              <a:lnSpc>
                <a:spcPct val="150000"/>
              </a:lnSpc>
              <a:spcBef>
                <a:spcPts val="1000"/>
              </a:spcBef>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許多人會選第一種方案。</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1754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新聞標題</a:t>
            </a:r>
          </a:p>
        </p:txBody>
      </p:sp>
      <p:sp>
        <p:nvSpPr>
          <p:cNvPr id="3" name="內容版面配置區 2"/>
          <p:cNvSpPr>
            <a:spLocks noGrp="1"/>
          </p:cNvSpPr>
          <p:nvPr>
            <p:ph idx="1"/>
          </p:nvPr>
        </p:nvSpPr>
        <p:spPr>
          <a:xfrm>
            <a:off x="703018" y="3124900"/>
            <a:ext cx="10785965" cy="779441"/>
          </a:xfrm>
        </p:spPr>
        <p:txBody>
          <a:bodyPr>
            <a:normAutofit/>
          </a:bodyPr>
          <a:lstStyle/>
          <a:p>
            <a:pPr marL="0" indent="0">
              <a:buNone/>
            </a:pPr>
            <a:r>
              <a:rPr lang="zh-TW" altLang="zh-TW" sz="4400" dirty="0"/>
              <a:t>買一送一！星巴克推出限時</a:t>
            </a:r>
            <a:r>
              <a:rPr lang="en-US" altLang="zh-TW" sz="4400" dirty="0"/>
              <a:t>9</a:t>
            </a:r>
            <a:r>
              <a:rPr lang="zh-TW" altLang="zh-TW" sz="4400" dirty="0"/>
              <a:t>小時優惠活動</a:t>
            </a:r>
          </a:p>
        </p:txBody>
      </p:sp>
      <p:sp>
        <p:nvSpPr>
          <p:cNvPr id="8" name="投影片編號版面配置區 7"/>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0300209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加量不加價更划算？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20</a:t>
            </a:fld>
            <a:endParaRPr lang="en-US" dirty="0"/>
          </a:p>
        </p:txBody>
      </p:sp>
      <p:sp>
        <p:nvSpPr>
          <p:cNvPr id="6" name="內容版面配置區 5"/>
          <p:cNvSpPr>
            <a:spLocks noGrp="1"/>
          </p:cNvSpPr>
          <p:nvPr>
            <p:ph idx="1"/>
          </p:nvPr>
        </p:nvSpPr>
        <p:spPr>
          <a:xfrm>
            <a:off x="527921" y="2260672"/>
            <a:ext cx="10963039" cy="1632902"/>
          </a:xfrm>
        </p:spPr>
        <p:txBody>
          <a:bodyPr>
            <a:normAutofit/>
          </a:bodyPr>
          <a:lstStyle/>
          <a:p>
            <a:pPr>
              <a:lnSpc>
                <a:spcPct val="150000"/>
              </a:lnSpc>
            </a:pPr>
            <a:r>
              <a:rPr lang="zh-TW" altLang="en-US" dirty="0" smtClean="0"/>
              <a:t>接著</a:t>
            </a:r>
            <a:r>
              <a:rPr lang="zh-TW" altLang="en-US" dirty="0"/>
              <a:t>再問一題，一包洋芋片增量</a:t>
            </a:r>
            <a:r>
              <a:rPr lang="en-US" altLang="zh-TW" dirty="0"/>
              <a:t>10%</a:t>
            </a:r>
            <a:r>
              <a:rPr lang="zh-TW" altLang="en-US" dirty="0"/>
              <a:t>，與特價九折，哪一種會讓你比較想衝動購買</a:t>
            </a:r>
            <a:r>
              <a:rPr lang="zh-TW" altLang="en-US" dirty="0" smtClean="0"/>
              <a:t>？</a:t>
            </a:r>
            <a:endParaRPr lang="en-US" altLang="zh-TW" dirty="0" smtClean="0"/>
          </a:p>
        </p:txBody>
      </p:sp>
      <p:sp>
        <p:nvSpPr>
          <p:cNvPr id="3" name="矩形 2"/>
          <p:cNvSpPr/>
          <p:nvPr/>
        </p:nvSpPr>
        <p:spPr>
          <a:xfrm>
            <a:off x="511278" y="3897798"/>
            <a:ext cx="6096000" cy="659540"/>
          </a:xfrm>
          <a:prstGeom prst="rect">
            <a:avLst/>
          </a:prstGeom>
        </p:spPr>
        <p:txBody>
          <a:bodyPr>
            <a:spAutoFit/>
          </a:bodyPr>
          <a:lstStyle/>
          <a:p>
            <a:pPr marL="228600" lvl="0" indent="-228600" defTabSz="914400">
              <a:lnSpc>
                <a:spcPct val="150000"/>
              </a:lnSpc>
              <a:spcBef>
                <a:spcPts val="1000"/>
              </a:spcBef>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通常也是選擇增量</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那一個答案</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511277" y="4889768"/>
            <a:ext cx="9296399" cy="738664"/>
          </a:xfrm>
          <a:prstGeom prst="rect">
            <a:avLst/>
          </a:prstGeom>
        </p:spPr>
        <p:txBody>
          <a:bodyPr wrap="square">
            <a:spAutoFit/>
          </a:bodyPr>
          <a:lstStyle/>
          <a:p>
            <a:pPr marL="228600" lvl="0" indent="-228600" defTabSz="914400">
              <a:lnSpc>
                <a:spcPct val="150000"/>
              </a:lnSpc>
              <a:spcBef>
                <a:spcPts val="1000"/>
              </a:spcBef>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可是，以上兩題的兩個選項，折扣數都是一樣的。</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5385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加量不加價更划算？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21</a:t>
            </a:fld>
            <a:endParaRPr lang="en-US" dirty="0"/>
          </a:p>
        </p:txBody>
      </p:sp>
      <p:sp>
        <p:nvSpPr>
          <p:cNvPr id="6" name="內容版面配置區 5"/>
          <p:cNvSpPr>
            <a:spLocks noGrp="1"/>
          </p:cNvSpPr>
          <p:nvPr>
            <p:ph idx="1"/>
          </p:nvPr>
        </p:nvSpPr>
        <p:spPr>
          <a:xfrm>
            <a:off x="527921" y="2260672"/>
            <a:ext cx="9604221" cy="4338248"/>
          </a:xfrm>
        </p:spPr>
        <p:txBody>
          <a:bodyPr>
            <a:normAutofit/>
          </a:bodyPr>
          <a:lstStyle/>
          <a:p>
            <a:pPr>
              <a:lnSpc>
                <a:spcPct val="150000"/>
              </a:lnSpc>
            </a:pPr>
            <a:r>
              <a:rPr lang="zh-TW" altLang="en-US" dirty="0"/>
              <a:t>有研究顯示，消費者比較不能抵抗「增量」的促銷，因為「增量」會讓大腦視為是額外利得</a:t>
            </a:r>
            <a:r>
              <a:rPr lang="zh-TW" altLang="en-US" dirty="0" smtClean="0"/>
              <a:t>。</a:t>
            </a:r>
            <a:endParaRPr lang="en-US" altLang="zh-TW" dirty="0" smtClean="0"/>
          </a:p>
        </p:txBody>
      </p:sp>
    </p:spTree>
    <p:extLst>
      <p:ext uri="{BB962C8B-B14F-4D97-AF65-F5344CB8AC3E}">
        <p14:creationId xmlns:p14="http://schemas.microsoft.com/office/powerpoint/2010/main" val="3397575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加量不加價更划算？</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22</a:t>
            </a:fld>
            <a:endParaRPr lang="en-US" dirty="0"/>
          </a:p>
        </p:txBody>
      </p:sp>
      <p:sp>
        <p:nvSpPr>
          <p:cNvPr id="6" name="內容版面配置區 5"/>
          <p:cNvSpPr>
            <a:spLocks noGrp="1"/>
          </p:cNvSpPr>
          <p:nvPr>
            <p:ph idx="1"/>
          </p:nvPr>
        </p:nvSpPr>
        <p:spPr>
          <a:xfrm>
            <a:off x="527921" y="2260672"/>
            <a:ext cx="10963039" cy="4338248"/>
          </a:xfrm>
        </p:spPr>
        <p:txBody>
          <a:bodyPr>
            <a:normAutofit/>
          </a:bodyPr>
          <a:lstStyle/>
          <a:p>
            <a:pPr>
              <a:lnSpc>
                <a:spcPct val="150000"/>
              </a:lnSpc>
            </a:pPr>
            <a:r>
              <a:rPr lang="zh-TW" altLang="en-US" dirty="0" smtClean="0"/>
              <a:t>所以</a:t>
            </a:r>
            <a:r>
              <a:rPr lang="zh-TW" altLang="en-US" dirty="0"/>
              <a:t>，對於本來都沒預想要購買某些商品的人，在看到這商品推出類似促銷時，就要進行還原思考，也就是用實際價格購買到的商品量，是否符合你的日常使用量，再決定購買</a:t>
            </a:r>
            <a:r>
              <a:rPr lang="zh-TW" altLang="en-US" dirty="0" smtClean="0"/>
              <a:t>。</a:t>
            </a:r>
            <a:endParaRPr lang="en-US" altLang="zh-TW" dirty="0" smtClean="0"/>
          </a:p>
          <a:p>
            <a:pPr>
              <a:lnSpc>
                <a:spcPct val="150000"/>
              </a:lnSpc>
            </a:pPr>
            <a:r>
              <a:rPr lang="zh-TW" altLang="en-US" dirty="0" smtClean="0"/>
              <a:t>因此</a:t>
            </a:r>
            <a:r>
              <a:rPr lang="zh-TW" altLang="en-US" dirty="0"/>
              <a:t>建議下次當你面對眼花撩亂的特價標示時，記得還原折扣的計算與思考，只買該買的，既實用省錢，又不會有「囤貨」的負擔。</a:t>
            </a:r>
          </a:p>
        </p:txBody>
      </p:sp>
    </p:spTree>
    <p:extLst>
      <p:ext uri="{BB962C8B-B14F-4D97-AF65-F5344CB8AC3E}">
        <p14:creationId xmlns:p14="http://schemas.microsoft.com/office/powerpoint/2010/main" val="1537549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加一元多一件</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23</a:t>
            </a:fld>
            <a:endParaRPr lang="en-US" dirty="0"/>
          </a:p>
        </p:txBody>
      </p:sp>
      <p:sp>
        <p:nvSpPr>
          <p:cNvPr id="6" name="內容版面配置區 5"/>
          <p:cNvSpPr>
            <a:spLocks noGrp="1"/>
          </p:cNvSpPr>
          <p:nvPr>
            <p:ph idx="1"/>
          </p:nvPr>
        </p:nvSpPr>
        <p:spPr>
          <a:xfrm>
            <a:off x="527921" y="2260672"/>
            <a:ext cx="10963039" cy="4338248"/>
          </a:xfrm>
        </p:spPr>
        <p:txBody>
          <a:bodyPr>
            <a:normAutofit/>
          </a:bodyPr>
          <a:lstStyle/>
          <a:p>
            <a:pPr>
              <a:lnSpc>
                <a:spcPct val="150000"/>
              </a:lnSpc>
            </a:pPr>
            <a:r>
              <a:rPr lang="zh-TW" altLang="en-US" dirty="0"/>
              <a:t>知名連鎖藥妝品牌販售著多樣化商品，除了美妝用品、生活必需品，甚至連保健食品也應有盡有，也經常在電視上可以看到打著「眾多商品加一元多一件」的廣告，看似流血促銷，實際上羊毛還是出在羊身上，仔細研究一下那些加一元多一件的定價會發現，似乎比平常還高，加完一元買兩件的價錢可能跟以前一次買一件的價錢相</a:t>
            </a:r>
            <a:r>
              <a:rPr lang="zh-TW" altLang="en-US" dirty="0" smtClean="0"/>
              <a:t>差不多。</a:t>
            </a:r>
            <a:endParaRPr lang="zh-TW" altLang="en-US" dirty="0"/>
          </a:p>
        </p:txBody>
      </p:sp>
    </p:spTree>
    <p:extLst>
      <p:ext uri="{BB962C8B-B14F-4D97-AF65-F5344CB8AC3E}">
        <p14:creationId xmlns:p14="http://schemas.microsoft.com/office/powerpoint/2010/main" val="1790984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加一元多一件</a:t>
            </a:r>
            <a:endParaRPr lang="zh-TW" altLang="zh-TW"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24</a:t>
            </a:fld>
            <a:endParaRPr lang="en-US" dirty="0"/>
          </a:p>
        </p:txBody>
      </p:sp>
      <p:sp>
        <p:nvSpPr>
          <p:cNvPr id="6" name="內容版面配置區 5"/>
          <p:cNvSpPr>
            <a:spLocks noGrp="1"/>
          </p:cNvSpPr>
          <p:nvPr>
            <p:ph idx="1"/>
          </p:nvPr>
        </p:nvSpPr>
        <p:spPr>
          <a:xfrm>
            <a:off x="527921" y="2260672"/>
            <a:ext cx="10963039" cy="2951408"/>
          </a:xfrm>
        </p:spPr>
        <p:txBody>
          <a:bodyPr>
            <a:normAutofit/>
          </a:bodyPr>
          <a:lstStyle/>
          <a:p>
            <a:pPr>
              <a:lnSpc>
                <a:spcPct val="150000"/>
              </a:lnSpc>
            </a:pPr>
            <a:r>
              <a:rPr lang="zh-TW" altLang="en-US" dirty="0"/>
              <a:t>因此，</a:t>
            </a:r>
            <a:r>
              <a:rPr lang="zh-TW" altLang="en-US" dirty="0">
                <a:solidFill>
                  <a:srgbClr val="FF0000"/>
                </a:solidFill>
              </a:rPr>
              <a:t>所謂的「原價」其實沒有參考意義</a:t>
            </a:r>
            <a:r>
              <a:rPr lang="zh-TW" altLang="en-US" dirty="0"/>
              <a:t>，不論是一九九元、一九八元、一六九元，還是一二九元，除非你長期使用並關注這個品牌價格，而且記憶力驚人，否則說穿了，商品的「原價」，商店愛定多少就是多少，反正可以讓你從口袋多掏點錢出來，他們就成功了。</a:t>
            </a:r>
          </a:p>
        </p:txBody>
      </p:sp>
    </p:spTree>
    <p:extLst>
      <p:ext uri="{BB962C8B-B14F-4D97-AF65-F5344CB8AC3E}">
        <p14:creationId xmlns:p14="http://schemas.microsoft.com/office/powerpoint/2010/main" val="2490121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25</a:t>
            </a:fld>
            <a:endParaRPr lang="en-US" dirty="0"/>
          </a:p>
        </p:txBody>
      </p:sp>
      <p:sp>
        <p:nvSpPr>
          <p:cNvPr id="5" name="內容版面配置區 2"/>
          <p:cNvSpPr>
            <a:spLocks noGrp="1"/>
          </p:cNvSpPr>
          <p:nvPr>
            <p:ph idx="1"/>
          </p:nvPr>
        </p:nvSpPr>
        <p:spPr>
          <a:xfrm>
            <a:off x="680321" y="2077793"/>
            <a:ext cx="10543202" cy="3363030"/>
          </a:xfrm>
        </p:spPr>
        <p:txBody>
          <a:bodyPr>
            <a:noAutofit/>
          </a:bodyPr>
          <a:lstStyle/>
          <a:p>
            <a:pPr marL="514350" indent="-514350">
              <a:lnSpc>
                <a:spcPct val="150000"/>
              </a:lnSpc>
              <a:buFont typeface="+mj-ea"/>
              <a:buAutoNum type="ea1ChtPeriod"/>
            </a:pPr>
            <a:r>
              <a:rPr lang="zh-TW" altLang="en-US" dirty="0" smtClean="0"/>
              <a:t>某品牌的沐浴乳在三家店同時進行促銷活動，其中</a:t>
            </a:r>
            <a:r>
              <a:rPr lang="en-US" altLang="zh-TW" dirty="0" smtClean="0"/>
              <a:t>A</a:t>
            </a:r>
            <a:r>
              <a:rPr lang="zh-TW" altLang="en-US" dirty="0" smtClean="0"/>
              <a:t>商店的標價寫「原價</a:t>
            </a:r>
            <a:r>
              <a:rPr lang="en-US" altLang="zh-TW" dirty="0" smtClean="0"/>
              <a:t>199</a:t>
            </a:r>
            <a:r>
              <a:rPr lang="zh-TW" altLang="en-US" dirty="0" smtClean="0"/>
              <a:t>元、買一送一」，</a:t>
            </a:r>
            <a:r>
              <a:rPr lang="en-US" altLang="zh-TW" dirty="0" smtClean="0"/>
              <a:t>B</a:t>
            </a:r>
            <a:r>
              <a:rPr lang="zh-TW" altLang="en-US" dirty="0" smtClean="0"/>
              <a:t>商店是「原價</a:t>
            </a:r>
            <a:r>
              <a:rPr lang="en-US" altLang="zh-TW" dirty="0" smtClean="0"/>
              <a:t>198</a:t>
            </a:r>
            <a:r>
              <a:rPr lang="zh-TW" altLang="en-US" dirty="0" smtClean="0"/>
              <a:t>元、加</a:t>
            </a:r>
            <a:r>
              <a:rPr lang="en-US" altLang="zh-TW" dirty="0" smtClean="0"/>
              <a:t>1</a:t>
            </a:r>
            <a:r>
              <a:rPr lang="zh-TW" altLang="en-US" dirty="0" smtClean="0"/>
              <a:t>元多一件」；</a:t>
            </a:r>
            <a:r>
              <a:rPr lang="en-US" altLang="zh-TW" dirty="0" smtClean="0"/>
              <a:t>C</a:t>
            </a:r>
            <a:r>
              <a:rPr lang="zh-TW" altLang="en-US" dirty="0" smtClean="0"/>
              <a:t>商店則是「原價</a:t>
            </a:r>
            <a:r>
              <a:rPr lang="en-US" altLang="zh-TW" dirty="0" smtClean="0"/>
              <a:t>169</a:t>
            </a:r>
            <a:r>
              <a:rPr lang="zh-TW" altLang="en-US" dirty="0" smtClean="0"/>
              <a:t>元、現特價</a:t>
            </a:r>
            <a:r>
              <a:rPr lang="en-US" altLang="zh-TW" dirty="0" smtClean="0"/>
              <a:t>129</a:t>
            </a:r>
            <a:r>
              <a:rPr lang="zh-TW" altLang="en-US" dirty="0" smtClean="0"/>
              <a:t>元、第二件</a:t>
            </a:r>
            <a:r>
              <a:rPr lang="en-US" altLang="zh-TW" dirty="0" smtClean="0"/>
              <a:t>65</a:t>
            </a:r>
            <a:r>
              <a:rPr lang="zh-TW" altLang="en-US" dirty="0" smtClean="0"/>
              <a:t>元」。試問：若均購買二件，哪一家店比較便宜？</a:t>
            </a:r>
            <a:endParaRPr lang="zh-TW" altLang="en-US" sz="2800" dirty="0" smtClean="0"/>
          </a:p>
        </p:txBody>
      </p:sp>
      <p:sp>
        <p:nvSpPr>
          <p:cNvPr id="6" name="矩形 5"/>
          <p:cNvSpPr/>
          <p:nvPr/>
        </p:nvSpPr>
        <p:spPr>
          <a:xfrm>
            <a:off x="908921" y="4948235"/>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sp>
        <p:nvSpPr>
          <p:cNvPr id="7" name="矩形 6"/>
          <p:cNvSpPr/>
          <p:nvPr/>
        </p:nvSpPr>
        <p:spPr>
          <a:xfrm>
            <a:off x="2097067" y="4839821"/>
            <a:ext cx="1347173" cy="659540"/>
          </a:xfrm>
          <a:prstGeom prst="rect">
            <a:avLst/>
          </a:prstGeom>
        </p:spPr>
        <p:txBody>
          <a:bodyPr wrap="square">
            <a:spAutoFit/>
          </a:bodyPr>
          <a:lstStyle/>
          <a:p>
            <a:pPr defTabSz="914400">
              <a:lnSpc>
                <a:spcPct val="150000"/>
              </a:lnSpc>
              <a:spcBef>
                <a:spcPts val="1000"/>
              </a:spcBef>
            </a:pPr>
            <a:r>
              <a:rPr lang="en-US" altLang="zh-TW" sz="2800" b="1" dirty="0">
                <a:solidFill>
                  <a:srgbClr val="FF0000"/>
                </a:solidFill>
                <a:latin typeface="微軟正黑體" panose="020B0604030504040204" pitchFamily="34" charset="-120"/>
                <a:ea typeface="微軟正黑體" panose="020B0604030504040204" pitchFamily="34" charset="-120"/>
              </a:rPr>
              <a:t>C</a:t>
            </a:r>
            <a:r>
              <a:rPr lang="zh-TW" altLang="en-US" sz="2800" b="1" dirty="0" smtClean="0">
                <a:solidFill>
                  <a:srgbClr val="FF0000"/>
                </a:solidFill>
                <a:latin typeface="微軟正黑體" panose="020B0604030504040204" pitchFamily="34" charset="-120"/>
                <a:ea typeface="微軟正黑體" panose="020B0604030504040204" pitchFamily="34" charset="-120"/>
              </a:rPr>
              <a:t>商店</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3"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pSp>
        <p:nvGrpSpPr>
          <p:cNvPr id="15" name="群組 14"/>
          <p:cNvGrpSpPr/>
          <p:nvPr/>
        </p:nvGrpSpPr>
        <p:grpSpPr>
          <a:xfrm>
            <a:off x="2064925" y="5413475"/>
            <a:ext cx="9150055" cy="772395"/>
            <a:chOff x="2064925" y="5723183"/>
            <a:chExt cx="9150055" cy="772395"/>
          </a:xfrm>
        </p:grpSpPr>
        <p:sp>
          <p:nvSpPr>
            <p:cNvPr id="8" name="矩形 7"/>
            <p:cNvSpPr/>
            <p:nvPr/>
          </p:nvSpPr>
          <p:spPr>
            <a:xfrm>
              <a:off x="2064925" y="5723183"/>
              <a:ext cx="7646645" cy="738664"/>
            </a:xfrm>
            <a:prstGeom prst="rect">
              <a:avLst/>
            </a:prstGeom>
          </p:spPr>
          <p:txBody>
            <a:bodyPr wrap="none">
              <a:spAutoFit/>
            </a:bodyPr>
            <a:lstStyle/>
            <a:p>
              <a:pPr defTabSz="914400">
                <a:lnSpc>
                  <a:spcPct val="150000"/>
                </a:lnSpc>
                <a:spcBef>
                  <a:spcPts val="1000"/>
                </a:spcBef>
              </a:pPr>
              <a:r>
                <a:rPr lang="en-US" altLang="zh-TW" sz="2800" b="1" dirty="0">
                  <a:solidFill>
                    <a:srgbClr val="FF0000"/>
                  </a:solidFill>
                  <a:latin typeface="微軟正黑體" panose="020B0604030504040204" pitchFamily="34" charset="-120"/>
                  <a:ea typeface="微軟正黑體" panose="020B0604030504040204" pitchFamily="34" charset="-120"/>
                </a:rPr>
                <a:t>A</a:t>
              </a:r>
              <a:r>
                <a:rPr lang="zh-TW" altLang="en-US" sz="2800" b="1" dirty="0">
                  <a:solidFill>
                    <a:srgbClr val="FF0000"/>
                  </a:solidFill>
                  <a:latin typeface="微軟正黑體" panose="020B0604030504040204" pitchFamily="34" charset="-120"/>
                  <a:ea typeface="微軟正黑體" panose="020B0604030504040204" pitchFamily="34" charset="-120"/>
                </a:rPr>
                <a:t>商店</a:t>
              </a:r>
              <a:r>
                <a:rPr lang="zh-TW" altLang="en-US" sz="2800" b="1" dirty="0" smtClean="0">
                  <a:solidFill>
                    <a:srgbClr val="FF0000"/>
                  </a:solidFill>
                  <a:latin typeface="微軟正黑體" panose="020B0604030504040204" pitchFamily="34" charset="-120"/>
                  <a:ea typeface="微軟正黑體" panose="020B0604030504040204" pitchFamily="34" charset="-120"/>
                </a:rPr>
                <a:t>：               、</a:t>
              </a:r>
              <a:r>
                <a:rPr lang="en-US" altLang="zh-TW" sz="2800" b="1" dirty="0">
                  <a:solidFill>
                    <a:srgbClr val="FF0000"/>
                  </a:solidFill>
                  <a:latin typeface="微軟正黑體" panose="020B0604030504040204" pitchFamily="34" charset="-120"/>
                  <a:ea typeface="微軟正黑體" panose="020B0604030504040204" pitchFamily="34" charset="-120"/>
                </a:rPr>
                <a:t>B</a:t>
              </a:r>
              <a:r>
                <a:rPr lang="zh-TW" altLang="en-US" sz="2800" b="1" dirty="0" smtClean="0">
                  <a:solidFill>
                    <a:srgbClr val="FF0000"/>
                  </a:solidFill>
                  <a:latin typeface="微軟正黑體" panose="020B0604030504040204" pitchFamily="34" charset="-120"/>
                  <a:ea typeface="微軟正黑體" panose="020B0604030504040204" pitchFamily="34" charset="-120"/>
                </a:rPr>
                <a:t>商店：               、</a:t>
              </a:r>
              <a:r>
                <a:rPr lang="en-US" altLang="zh-TW" sz="2800" b="1" dirty="0">
                  <a:solidFill>
                    <a:srgbClr val="FF0000"/>
                  </a:solidFill>
                  <a:latin typeface="微軟正黑體" panose="020B0604030504040204" pitchFamily="34" charset="-120"/>
                  <a:ea typeface="微軟正黑體" panose="020B0604030504040204" pitchFamily="34" charset="-120"/>
                </a:rPr>
                <a:t>C</a:t>
              </a:r>
              <a:r>
                <a:rPr lang="zh-TW" altLang="en-US" sz="2800" b="1" dirty="0">
                  <a:solidFill>
                    <a:srgbClr val="FF0000"/>
                  </a:solidFill>
                  <a:latin typeface="微軟正黑體" panose="020B0604030504040204" pitchFamily="34" charset="-120"/>
                  <a:ea typeface="微軟正黑體" panose="020B0604030504040204" pitchFamily="34" charset="-120"/>
                </a:rPr>
                <a:t>商店： </a:t>
              </a:r>
            </a:p>
          </p:txBody>
        </p:sp>
        <p:graphicFrame>
          <p:nvGraphicFramePr>
            <p:cNvPr id="10" name="物件 9"/>
            <p:cNvGraphicFramePr>
              <a:graphicFrameLocks noChangeAspect="1"/>
            </p:cNvGraphicFramePr>
            <p:nvPr>
              <p:extLst>
                <p:ext uri="{D42A27DB-BD31-4B8C-83A1-F6EECF244321}">
                  <p14:modId xmlns:p14="http://schemas.microsoft.com/office/powerpoint/2010/main" val="3790358753"/>
                </p:ext>
              </p:extLst>
            </p:nvPr>
          </p:nvGraphicFramePr>
          <p:xfrm>
            <a:off x="3371254" y="5803737"/>
            <a:ext cx="1389302" cy="691841"/>
          </p:xfrm>
          <a:graphic>
            <a:graphicData uri="http://schemas.openxmlformats.org/presentationml/2006/ole">
              <mc:AlternateContent xmlns:mc="http://schemas.openxmlformats.org/markup-compatibility/2006">
                <mc:Choice xmlns:v="urn:schemas-microsoft-com:vml" Requires="v">
                  <p:oleObj spid="_x0000_s3118" name="Equation" r:id="rId3" imgW="787320" imgH="393480" progId="Equation.DSMT4">
                    <p:embed/>
                  </p:oleObj>
                </mc:Choice>
                <mc:Fallback>
                  <p:oleObj name="Equation" r:id="rId3" imgW="787320" imgH="393480" progId="Equation.DSMT4">
                    <p:embed/>
                    <p:pic>
                      <p:nvPicPr>
                        <p:cNvPr id="0" name="Object 1"/>
                        <p:cNvPicPr>
                          <a:picLocks noChangeAspect="1" noChangeArrowheads="1"/>
                        </p:cNvPicPr>
                        <p:nvPr/>
                      </p:nvPicPr>
                      <p:blipFill>
                        <a:blip r:embed="rId4"/>
                        <a:srcRect/>
                        <a:stretch>
                          <a:fillRect/>
                        </a:stretch>
                      </p:blipFill>
                      <p:spPr bwMode="auto">
                        <a:xfrm>
                          <a:off x="3371254" y="5803737"/>
                          <a:ext cx="1389302" cy="691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物件 11"/>
            <p:cNvGraphicFramePr>
              <a:graphicFrameLocks noChangeAspect="1"/>
            </p:cNvGraphicFramePr>
            <p:nvPr>
              <p:extLst>
                <p:ext uri="{D42A27DB-BD31-4B8C-83A1-F6EECF244321}">
                  <p14:modId xmlns:p14="http://schemas.microsoft.com/office/powerpoint/2010/main" val="2153805688"/>
                </p:ext>
              </p:extLst>
            </p:nvPr>
          </p:nvGraphicFramePr>
          <p:xfrm>
            <a:off x="6422089" y="5743730"/>
            <a:ext cx="1386491" cy="691841"/>
          </p:xfrm>
          <a:graphic>
            <a:graphicData uri="http://schemas.openxmlformats.org/presentationml/2006/ole">
              <mc:AlternateContent xmlns:mc="http://schemas.openxmlformats.org/markup-compatibility/2006">
                <mc:Choice xmlns:v="urn:schemas-microsoft-com:vml" Requires="v">
                  <p:oleObj spid="_x0000_s3119" name="Equation" r:id="rId5" imgW="787320" imgH="393480" progId="Equation.DSMT4">
                    <p:embed/>
                  </p:oleObj>
                </mc:Choice>
                <mc:Fallback>
                  <p:oleObj name="Equation" r:id="rId5" imgW="787320" imgH="393480" progId="Equation.DSMT4">
                    <p:embed/>
                    <p:pic>
                      <p:nvPicPr>
                        <p:cNvPr id="0" name="Object 3"/>
                        <p:cNvPicPr>
                          <a:picLocks noChangeAspect="1" noChangeArrowheads="1"/>
                        </p:cNvPicPr>
                        <p:nvPr/>
                      </p:nvPicPr>
                      <p:blipFill>
                        <a:blip r:embed="rId6"/>
                        <a:srcRect/>
                        <a:stretch>
                          <a:fillRect/>
                        </a:stretch>
                      </p:blipFill>
                      <p:spPr bwMode="auto">
                        <a:xfrm>
                          <a:off x="6422089" y="5743730"/>
                          <a:ext cx="1386491" cy="691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物件 13"/>
            <p:cNvGraphicFramePr>
              <a:graphicFrameLocks noChangeAspect="1"/>
            </p:cNvGraphicFramePr>
            <p:nvPr>
              <p:extLst>
                <p:ext uri="{D42A27DB-BD31-4B8C-83A1-F6EECF244321}">
                  <p14:modId xmlns:p14="http://schemas.microsoft.com/office/powerpoint/2010/main" val="3298137831"/>
                </p:ext>
              </p:extLst>
            </p:nvPr>
          </p:nvGraphicFramePr>
          <p:xfrm>
            <a:off x="9505070" y="5746905"/>
            <a:ext cx="1709910" cy="691841"/>
          </p:xfrm>
          <a:graphic>
            <a:graphicData uri="http://schemas.openxmlformats.org/presentationml/2006/ole">
              <mc:AlternateContent xmlns:mc="http://schemas.openxmlformats.org/markup-compatibility/2006">
                <mc:Choice xmlns:v="urn:schemas-microsoft-com:vml" Requires="v">
                  <p:oleObj spid="_x0000_s3120" name="Equation" r:id="rId7" imgW="965160" imgH="393480" progId="Equation.DSMT4">
                    <p:embed/>
                  </p:oleObj>
                </mc:Choice>
                <mc:Fallback>
                  <p:oleObj name="Equation" r:id="rId7" imgW="965160" imgH="393480" progId="Equation.DSMT4">
                    <p:embed/>
                    <p:pic>
                      <p:nvPicPr>
                        <p:cNvPr id="0" name="Object 5"/>
                        <p:cNvPicPr>
                          <a:picLocks noChangeAspect="1" noChangeArrowheads="1"/>
                        </p:cNvPicPr>
                        <p:nvPr/>
                      </p:nvPicPr>
                      <p:blipFill>
                        <a:blip r:embed="rId8"/>
                        <a:srcRect/>
                        <a:stretch>
                          <a:fillRect/>
                        </a:stretch>
                      </p:blipFill>
                      <p:spPr bwMode="auto">
                        <a:xfrm>
                          <a:off x="9505070" y="5746905"/>
                          <a:ext cx="1709910" cy="691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183956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26</a:t>
            </a:fld>
            <a:endParaRPr lang="en-US" dirty="0"/>
          </a:p>
        </p:txBody>
      </p:sp>
      <p:sp>
        <p:nvSpPr>
          <p:cNvPr id="11" name="內容版面配置區 2"/>
          <p:cNvSpPr>
            <a:spLocks noGrp="1"/>
          </p:cNvSpPr>
          <p:nvPr>
            <p:ph idx="1"/>
          </p:nvPr>
        </p:nvSpPr>
        <p:spPr>
          <a:xfrm>
            <a:off x="680321" y="2108273"/>
            <a:ext cx="9613861" cy="3195390"/>
          </a:xfrm>
        </p:spPr>
        <p:txBody>
          <a:bodyPr>
            <a:noAutofit/>
          </a:bodyPr>
          <a:lstStyle/>
          <a:p>
            <a:pPr marL="514350" indent="-514350">
              <a:lnSpc>
                <a:spcPct val="150000"/>
              </a:lnSpc>
              <a:buFont typeface="+mj-ea"/>
              <a:buAutoNum type="ea1ChtPeriod" startAt="2"/>
            </a:pPr>
            <a:r>
              <a:rPr lang="zh-TW" altLang="en-US" dirty="0"/>
              <a:t>文章中，有一段「百貨公司的</a:t>
            </a:r>
            <a:r>
              <a:rPr lang="en-US" altLang="zh-TW" dirty="0"/>
              <a:t>『</a:t>
            </a:r>
            <a:r>
              <a:rPr lang="zh-TW" altLang="en-US" dirty="0"/>
              <a:t>滿千送百</a:t>
            </a:r>
            <a:r>
              <a:rPr lang="en-US" altLang="zh-TW" dirty="0"/>
              <a:t>』</a:t>
            </a:r>
            <a:r>
              <a:rPr lang="zh-TW" altLang="en-US" dirty="0"/>
              <a:t>總會讓大家認為和</a:t>
            </a:r>
            <a:r>
              <a:rPr lang="en-US" altLang="zh-TW" dirty="0"/>
              <a:t>『</a:t>
            </a:r>
            <a:r>
              <a:rPr lang="zh-TW" altLang="en-US" dirty="0"/>
              <a:t>打九折</a:t>
            </a:r>
            <a:r>
              <a:rPr lang="en-US" altLang="zh-TW" dirty="0"/>
              <a:t>』</a:t>
            </a:r>
            <a:r>
              <a:rPr lang="zh-TW" altLang="en-US" dirty="0"/>
              <a:t>是一樣的東西，但實際上抵用券即使是讓消費者只購買一百元的商品並且能夠全抵一百元（即此商品免費），與另一個直接打九折相比有</a:t>
            </a:r>
            <a:r>
              <a:rPr lang="en-US" altLang="zh-TW" dirty="0"/>
              <a:t>1%</a:t>
            </a:r>
            <a:r>
              <a:rPr lang="zh-TW" altLang="en-US" dirty="0"/>
              <a:t>的差距」，試解釋為何</a:t>
            </a:r>
            <a:r>
              <a:rPr lang="en-US" altLang="zh-TW" dirty="0"/>
              <a:t>『</a:t>
            </a:r>
            <a:r>
              <a:rPr lang="zh-TW" altLang="en-US" dirty="0"/>
              <a:t>滿千送百</a:t>
            </a:r>
            <a:r>
              <a:rPr lang="en-US" altLang="zh-TW" dirty="0"/>
              <a:t>』</a:t>
            </a:r>
            <a:r>
              <a:rPr lang="zh-TW" altLang="en-US" dirty="0"/>
              <a:t>和</a:t>
            </a:r>
            <a:r>
              <a:rPr lang="en-US" altLang="zh-TW" dirty="0"/>
              <a:t>『</a:t>
            </a:r>
            <a:r>
              <a:rPr lang="zh-TW" altLang="en-US" dirty="0"/>
              <a:t>打九折</a:t>
            </a:r>
            <a:r>
              <a:rPr lang="en-US" altLang="zh-TW" dirty="0"/>
              <a:t>』</a:t>
            </a:r>
            <a:r>
              <a:rPr lang="zh-TW" altLang="en-US" dirty="0"/>
              <a:t>不一樣？</a:t>
            </a:r>
            <a:endParaRPr lang="zh-TW" altLang="en-US" sz="2800" dirty="0" smtClean="0"/>
          </a:p>
        </p:txBody>
      </p:sp>
    </p:spTree>
    <p:extLst>
      <p:ext uri="{BB962C8B-B14F-4D97-AF65-F5344CB8AC3E}">
        <p14:creationId xmlns:p14="http://schemas.microsoft.com/office/powerpoint/2010/main" val="26380294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27</a:t>
            </a:fld>
            <a:endParaRPr lang="en-US" dirty="0"/>
          </a:p>
        </p:txBody>
      </p:sp>
      <p:sp>
        <p:nvSpPr>
          <p:cNvPr id="12" name="矩形 11"/>
          <p:cNvSpPr/>
          <p:nvPr/>
        </p:nvSpPr>
        <p:spPr>
          <a:xfrm>
            <a:off x="741281" y="2209943"/>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TW" altLang="en-US"/>
          </a:p>
        </p:txBody>
      </p:sp>
      <p:grpSp>
        <p:nvGrpSpPr>
          <p:cNvPr id="7" name="群組 6"/>
          <p:cNvGrpSpPr/>
          <p:nvPr/>
        </p:nvGrpSpPr>
        <p:grpSpPr>
          <a:xfrm>
            <a:off x="1929427" y="2103263"/>
            <a:ext cx="9241493" cy="4739759"/>
            <a:chOff x="1929427" y="2103263"/>
            <a:chExt cx="9241493" cy="4739759"/>
          </a:xfrm>
        </p:grpSpPr>
        <p:sp>
          <p:nvSpPr>
            <p:cNvPr id="13" name="矩形 12"/>
            <p:cNvSpPr/>
            <p:nvPr/>
          </p:nvSpPr>
          <p:spPr>
            <a:xfrm>
              <a:off x="1929427" y="2103263"/>
              <a:ext cx="9241493" cy="4739759"/>
            </a:xfrm>
            <a:prstGeom prst="rect">
              <a:avLst/>
            </a:prstGeom>
          </p:spPr>
          <p:txBody>
            <a:bodyPr wrap="square">
              <a:spAutoFit/>
            </a:bodyPr>
            <a:lstStyle/>
            <a:p>
              <a:pPr defTabSz="914400">
                <a:lnSpc>
                  <a:spcPct val="150000"/>
                </a:lnSpc>
                <a:spcBef>
                  <a:spcPts val="2400"/>
                </a:spcBef>
                <a:spcAft>
                  <a:spcPts val="2400"/>
                </a:spcAft>
              </a:pPr>
              <a:r>
                <a:rPr lang="zh-TW" altLang="en-US" sz="2800" b="1" dirty="0">
                  <a:solidFill>
                    <a:srgbClr val="FF0000"/>
                  </a:solidFill>
                  <a:latin typeface="微軟正黑體" panose="020B0604030504040204" pitchFamily="34" charset="-120"/>
                  <a:ea typeface="微軟正黑體" panose="020B0604030504040204" pitchFamily="34" charset="-120"/>
                </a:rPr>
                <a:t>百貨公司的「滿千送百」活動是，購買滿</a:t>
              </a:r>
              <a:r>
                <a:rPr lang="en-US" altLang="zh-TW" sz="2800" b="1" dirty="0">
                  <a:solidFill>
                    <a:srgbClr val="FF0000"/>
                  </a:solidFill>
                  <a:latin typeface="微軟正黑體" panose="020B0604030504040204" pitchFamily="34" charset="-120"/>
                  <a:ea typeface="微軟正黑體" panose="020B0604030504040204" pitchFamily="34" charset="-120"/>
                </a:rPr>
                <a:t>1000</a:t>
              </a:r>
              <a:r>
                <a:rPr lang="zh-TW" altLang="en-US" sz="2800" b="1" dirty="0">
                  <a:solidFill>
                    <a:srgbClr val="FF0000"/>
                  </a:solidFill>
                  <a:latin typeface="微軟正黑體" panose="020B0604030504040204" pitchFamily="34" charset="-120"/>
                  <a:ea typeface="微軟正黑體" panose="020B0604030504040204" pitchFamily="34" charset="-120"/>
                </a:rPr>
                <a:t>元，即會送</a:t>
              </a:r>
              <a:r>
                <a:rPr lang="en-US" altLang="zh-TW" sz="2800" b="1" dirty="0">
                  <a:solidFill>
                    <a:srgbClr val="FF0000"/>
                  </a:solidFill>
                  <a:latin typeface="微軟正黑體" panose="020B0604030504040204" pitchFamily="34" charset="-120"/>
                  <a:ea typeface="微軟正黑體" panose="020B0604030504040204" pitchFamily="34" charset="-120"/>
                </a:rPr>
                <a:t>100</a:t>
              </a:r>
              <a:r>
                <a:rPr lang="zh-TW" altLang="en-US" sz="2800" b="1" dirty="0">
                  <a:solidFill>
                    <a:srgbClr val="FF0000"/>
                  </a:solidFill>
                  <a:latin typeface="微軟正黑體" panose="020B0604030504040204" pitchFamily="34" charset="-120"/>
                  <a:ea typeface="微軟正黑體" panose="020B0604030504040204" pitchFamily="34" charset="-120"/>
                </a:rPr>
                <a:t>元的折價券供下次消費時折抵，因此下次再購買</a:t>
              </a:r>
              <a:r>
                <a:rPr lang="en-US" altLang="zh-TW" sz="2800" b="1" dirty="0">
                  <a:solidFill>
                    <a:srgbClr val="FF0000"/>
                  </a:solidFill>
                  <a:latin typeface="微軟正黑體" panose="020B0604030504040204" pitchFamily="34" charset="-120"/>
                  <a:ea typeface="微軟正黑體" panose="020B0604030504040204" pitchFamily="34" charset="-120"/>
                </a:rPr>
                <a:t>100</a:t>
              </a:r>
              <a:r>
                <a:rPr lang="zh-TW" altLang="en-US" sz="2800" b="1" dirty="0">
                  <a:solidFill>
                    <a:srgbClr val="FF0000"/>
                  </a:solidFill>
                  <a:latin typeface="微軟正黑體" panose="020B0604030504040204" pitchFamily="34" charset="-120"/>
                  <a:ea typeface="微軟正黑體" panose="020B0604030504040204" pitchFamily="34" charset="-120"/>
                </a:rPr>
                <a:t>元的商品時，便可以</a:t>
              </a:r>
              <a:r>
                <a:rPr lang="en-US" altLang="zh-TW" sz="2800" b="1" dirty="0">
                  <a:solidFill>
                    <a:srgbClr val="FF0000"/>
                  </a:solidFill>
                  <a:latin typeface="微軟正黑體" panose="020B0604030504040204" pitchFamily="34" charset="-120"/>
                  <a:ea typeface="微軟正黑體" panose="020B0604030504040204" pitchFamily="34" charset="-120"/>
                </a:rPr>
                <a:t>0</a:t>
              </a:r>
              <a:r>
                <a:rPr lang="zh-TW" altLang="en-US" sz="2800" b="1" dirty="0">
                  <a:solidFill>
                    <a:srgbClr val="FF0000"/>
                  </a:solidFill>
                  <a:latin typeface="微軟正黑體" panose="020B0604030504040204" pitchFamily="34" charset="-120"/>
                  <a:ea typeface="微軟正黑體" panose="020B0604030504040204" pitchFamily="34" charset="-120"/>
                </a:rPr>
                <a:t>元的方式獲得，因此，總共購買</a:t>
              </a:r>
              <a:r>
                <a:rPr lang="en-US" altLang="zh-TW" sz="2800" b="1" dirty="0">
                  <a:solidFill>
                    <a:srgbClr val="FF0000"/>
                  </a:solidFill>
                  <a:latin typeface="微軟正黑體" panose="020B0604030504040204" pitchFamily="34" charset="-120"/>
                  <a:ea typeface="微軟正黑體" panose="020B0604030504040204" pitchFamily="34" charset="-120"/>
                </a:rPr>
                <a:t>1100</a:t>
              </a:r>
              <a:r>
                <a:rPr lang="zh-TW" altLang="en-US" sz="2800" b="1" dirty="0">
                  <a:solidFill>
                    <a:srgbClr val="FF0000"/>
                  </a:solidFill>
                  <a:latin typeface="微軟正黑體" panose="020B0604030504040204" pitchFamily="34" charset="-120"/>
                  <a:ea typeface="微軟正黑體" panose="020B0604030504040204" pitchFamily="34" charset="-120"/>
                </a:rPr>
                <a:t>元的商品，卻只支付了</a:t>
              </a:r>
              <a:r>
                <a:rPr lang="en-US" altLang="zh-TW" sz="2800" b="1" dirty="0">
                  <a:solidFill>
                    <a:srgbClr val="FF0000"/>
                  </a:solidFill>
                  <a:latin typeface="微軟正黑體" panose="020B0604030504040204" pitchFamily="34" charset="-120"/>
                  <a:ea typeface="微軟正黑體" panose="020B0604030504040204" pitchFamily="34" charset="-120"/>
                </a:rPr>
                <a:t>1000</a:t>
              </a:r>
              <a:r>
                <a:rPr lang="zh-TW" altLang="en-US" sz="2800" b="1" dirty="0">
                  <a:solidFill>
                    <a:srgbClr val="FF0000"/>
                  </a:solidFill>
                  <a:latin typeface="微軟正黑體" panose="020B0604030504040204" pitchFamily="34" charset="-120"/>
                  <a:ea typeface="微軟正黑體" panose="020B0604030504040204" pitchFamily="34" charset="-120"/>
                </a:rPr>
                <a:t>元的金額，因此其</a:t>
              </a:r>
              <a:r>
                <a:rPr lang="zh-TW" altLang="en-US" sz="2800" b="1" dirty="0" smtClean="0">
                  <a:solidFill>
                    <a:srgbClr val="FF0000"/>
                  </a:solidFill>
                  <a:latin typeface="微軟正黑體" panose="020B0604030504040204" pitchFamily="34" charset="-120"/>
                  <a:ea typeface="微軟正黑體" panose="020B0604030504040204" pitchFamily="34" charset="-120"/>
                </a:rPr>
                <a:t>折扣  </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pPr defTabSz="914400">
                <a:lnSpc>
                  <a:spcPct val="150000"/>
                </a:lnSpc>
                <a:spcAft>
                  <a:spcPts val="2400"/>
                </a:spcAft>
              </a:pPr>
              <a:r>
                <a:rPr lang="zh-TW" altLang="en-US" sz="2800" b="1" dirty="0" smtClean="0">
                  <a:solidFill>
                    <a:srgbClr val="FF0000"/>
                  </a:solidFill>
                  <a:latin typeface="微軟正黑體" panose="020B0604030504040204" pitchFamily="34" charset="-120"/>
                  <a:ea typeface="微軟正黑體" panose="020B0604030504040204" pitchFamily="34" charset="-120"/>
                </a:rPr>
                <a:t>是                                    （約</a:t>
              </a:r>
              <a:r>
                <a:rPr lang="zh-TW" altLang="en-US" sz="2800" b="1" dirty="0">
                  <a:solidFill>
                    <a:srgbClr val="FF0000"/>
                  </a:solidFill>
                  <a:latin typeface="微軟正黑體" panose="020B0604030504040204" pitchFamily="34" charset="-120"/>
                  <a:ea typeface="微軟正黑體" panose="020B0604030504040204" pitchFamily="34" charset="-120"/>
                </a:rPr>
                <a:t>九一折的折扣</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與直接打</a:t>
              </a:r>
              <a:r>
                <a:rPr lang="zh-TW" altLang="en-US" sz="2800" b="1" dirty="0" smtClean="0">
                  <a:solidFill>
                    <a:srgbClr val="FF0000"/>
                  </a:solidFill>
                  <a:latin typeface="微軟正黑體" panose="020B0604030504040204" pitchFamily="34" charset="-120"/>
                  <a:ea typeface="微軟正黑體" panose="020B0604030504040204" pitchFamily="34" charset="-120"/>
                </a:rPr>
                <a:t>九</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pPr defTabSz="914400">
                <a:lnSpc>
                  <a:spcPct val="150000"/>
                </a:lnSpc>
              </a:pPr>
              <a:r>
                <a:rPr lang="zh-TW" altLang="en-US" sz="2800" b="1" dirty="0" smtClean="0">
                  <a:solidFill>
                    <a:srgbClr val="FF0000"/>
                  </a:solidFill>
                  <a:latin typeface="微軟正黑體" panose="020B0604030504040204" pitchFamily="34" charset="-120"/>
                  <a:ea typeface="微軟正黑體" panose="020B0604030504040204" pitchFamily="34" charset="-120"/>
                </a:rPr>
                <a:t>折</a:t>
              </a:r>
              <a:r>
                <a:rPr lang="zh-TW" altLang="en-US" sz="2800" b="1" dirty="0">
                  <a:solidFill>
                    <a:srgbClr val="FF0000"/>
                  </a:solidFill>
                  <a:latin typeface="微軟正黑體" panose="020B0604030504040204" pitchFamily="34" charset="-120"/>
                  <a:ea typeface="微軟正黑體" panose="020B0604030504040204" pitchFamily="34" charset="-120"/>
                </a:rPr>
                <a:t>相比有</a:t>
              </a:r>
              <a:r>
                <a:rPr lang="en-US" altLang="zh-TW" sz="2800" b="1" dirty="0">
                  <a:solidFill>
                    <a:srgbClr val="FF0000"/>
                  </a:solidFill>
                  <a:latin typeface="微軟正黑體" panose="020B0604030504040204" pitchFamily="34" charset="-120"/>
                  <a:ea typeface="微軟正黑體" panose="020B0604030504040204" pitchFamily="34" charset="-120"/>
                </a:rPr>
                <a:t>1%</a:t>
              </a:r>
              <a:r>
                <a:rPr lang="zh-TW" altLang="en-US" sz="2800" b="1" dirty="0">
                  <a:solidFill>
                    <a:srgbClr val="FF0000"/>
                  </a:solidFill>
                  <a:latin typeface="微軟正黑體" panose="020B0604030504040204" pitchFamily="34" charset="-120"/>
                  <a:ea typeface="微軟正黑體" panose="020B0604030504040204" pitchFamily="34" charset="-120"/>
                </a:rPr>
                <a:t>的差距。</a:t>
              </a:r>
            </a:p>
          </p:txBody>
        </p:sp>
        <p:graphicFrame>
          <p:nvGraphicFramePr>
            <p:cNvPr id="6" name="物件 5"/>
            <p:cNvGraphicFramePr>
              <a:graphicFrameLocks noChangeAspect="1"/>
            </p:cNvGraphicFramePr>
            <p:nvPr>
              <p:extLst>
                <p:ext uri="{D42A27DB-BD31-4B8C-83A1-F6EECF244321}">
                  <p14:modId xmlns:p14="http://schemas.microsoft.com/office/powerpoint/2010/main" val="4218394082"/>
                </p:ext>
              </p:extLst>
            </p:nvPr>
          </p:nvGraphicFramePr>
          <p:xfrm>
            <a:off x="2554267" y="4933676"/>
            <a:ext cx="3055847" cy="837128"/>
          </p:xfrm>
          <a:graphic>
            <a:graphicData uri="http://schemas.openxmlformats.org/presentationml/2006/ole">
              <mc:AlternateContent xmlns:mc="http://schemas.openxmlformats.org/markup-compatibility/2006">
                <mc:Choice xmlns:v="urn:schemas-microsoft-com:vml" Requires="v">
                  <p:oleObj spid="_x0000_s4111" name="Equation" r:id="rId3" imgW="1422360" imgH="393480" progId="Equation.DSMT4">
                    <p:embed/>
                  </p:oleObj>
                </mc:Choice>
                <mc:Fallback>
                  <p:oleObj name="Equation" r:id="rId3" imgW="1422360" imgH="393480" progId="Equation.DSMT4">
                    <p:embed/>
                    <p:pic>
                      <p:nvPicPr>
                        <p:cNvPr id="0" name="Object 1"/>
                        <p:cNvPicPr>
                          <a:picLocks noChangeAspect="1" noChangeArrowheads="1"/>
                        </p:cNvPicPr>
                        <p:nvPr/>
                      </p:nvPicPr>
                      <p:blipFill>
                        <a:blip r:embed="rId4"/>
                        <a:srcRect/>
                        <a:stretch>
                          <a:fillRect/>
                        </a:stretch>
                      </p:blipFill>
                      <p:spPr bwMode="auto">
                        <a:xfrm>
                          <a:off x="2554267" y="4933676"/>
                          <a:ext cx="3055847" cy="837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308829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28</a:t>
            </a:fld>
            <a:endParaRPr lang="en-US" dirty="0"/>
          </a:p>
        </p:txBody>
      </p:sp>
      <p:sp>
        <p:nvSpPr>
          <p:cNvPr id="8" name="內容版面配置區 2"/>
          <p:cNvSpPr>
            <a:spLocks noGrp="1"/>
          </p:cNvSpPr>
          <p:nvPr>
            <p:ph idx="1"/>
          </p:nvPr>
        </p:nvSpPr>
        <p:spPr>
          <a:xfrm>
            <a:off x="680321" y="2336873"/>
            <a:ext cx="9613861" cy="686546"/>
          </a:xfrm>
        </p:spPr>
        <p:txBody>
          <a:bodyPr>
            <a:noAutofit/>
          </a:bodyPr>
          <a:lstStyle/>
          <a:p>
            <a:pPr marL="514350" indent="-514350">
              <a:lnSpc>
                <a:spcPct val="150000"/>
              </a:lnSpc>
              <a:buFont typeface="+mj-ea"/>
              <a:buAutoNum type="ea1ChtPeriod" startAt="3"/>
            </a:pPr>
            <a:r>
              <a:rPr lang="zh-TW" altLang="en-US" dirty="0"/>
              <a:t>文章中，有一段提到百貨公司的</a:t>
            </a:r>
            <a:r>
              <a:rPr lang="en-US" altLang="zh-TW" dirty="0"/>
              <a:t>『</a:t>
            </a:r>
            <a:r>
              <a:rPr lang="zh-TW" altLang="en-US" dirty="0"/>
              <a:t>滿千送百</a:t>
            </a:r>
            <a:r>
              <a:rPr lang="en-US" altLang="zh-TW" dirty="0"/>
              <a:t>』</a:t>
            </a:r>
            <a:r>
              <a:rPr lang="zh-TW" altLang="en-US" dirty="0"/>
              <a:t>中，「買一千元與買一千九百九十九元所拿到的抵用券都是一百元，在這個消費區間內，顧客所得到的折扣反而因購買越多而下降」，試分別以消費</a:t>
            </a:r>
            <a:r>
              <a:rPr lang="en-US" altLang="zh-TW" dirty="0"/>
              <a:t>1000</a:t>
            </a:r>
            <a:r>
              <a:rPr lang="zh-TW" altLang="en-US" dirty="0"/>
              <a:t>元、</a:t>
            </a:r>
            <a:r>
              <a:rPr lang="en-US" altLang="zh-TW" dirty="0"/>
              <a:t>1200</a:t>
            </a:r>
            <a:r>
              <a:rPr lang="zh-TW" altLang="en-US" dirty="0"/>
              <a:t>元、</a:t>
            </a:r>
            <a:r>
              <a:rPr lang="en-US" altLang="zh-TW" dirty="0"/>
              <a:t>1400</a:t>
            </a:r>
            <a:r>
              <a:rPr lang="zh-TW" altLang="en-US" dirty="0"/>
              <a:t>元、</a:t>
            </a:r>
            <a:r>
              <a:rPr lang="en-US" altLang="zh-TW" dirty="0"/>
              <a:t>1600</a:t>
            </a:r>
            <a:r>
              <a:rPr lang="zh-TW" altLang="en-US" dirty="0"/>
              <a:t>元、</a:t>
            </a:r>
            <a:r>
              <a:rPr lang="en-US" altLang="zh-TW" dirty="0"/>
              <a:t>1800</a:t>
            </a:r>
            <a:r>
              <a:rPr lang="zh-TW" altLang="en-US" dirty="0"/>
              <a:t>元，以及</a:t>
            </a:r>
            <a:r>
              <a:rPr lang="en-US" altLang="zh-TW" dirty="0"/>
              <a:t>1999</a:t>
            </a:r>
            <a:r>
              <a:rPr lang="zh-TW" altLang="en-US" dirty="0"/>
              <a:t>元等，計算其折扣。</a:t>
            </a:r>
            <a:endParaRPr lang="zh-TW" altLang="en-US" sz="2800" dirty="0" smtClean="0"/>
          </a:p>
        </p:txBody>
      </p:sp>
    </p:spTree>
    <p:extLst>
      <p:ext uri="{BB962C8B-B14F-4D97-AF65-F5344CB8AC3E}">
        <p14:creationId xmlns:p14="http://schemas.microsoft.com/office/powerpoint/2010/main" val="2638029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29</a:t>
            </a:fld>
            <a:endParaRPr lang="en-US" dirty="0"/>
          </a:p>
        </p:txBody>
      </p:sp>
      <p:sp>
        <p:nvSpPr>
          <p:cNvPr id="9" name="矩形 8"/>
          <p:cNvSpPr/>
          <p:nvPr/>
        </p:nvSpPr>
        <p:spPr>
          <a:xfrm>
            <a:off x="680321" y="2446720"/>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15" name="表格 14"/>
          <p:cNvGraphicFramePr>
            <a:graphicFrameLocks noGrp="1"/>
          </p:cNvGraphicFramePr>
          <p:nvPr>
            <p:extLst>
              <p:ext uri="{D42A27DB-BD31-4B8C-83A1-F6EECF244321}">
                <p14:modId xmlns:p14="http://schemas.microsoft.com/office/powerpoint/2010/main" val="3585748713"/>
              </p:ext>
            </p:extLst>
          </p:nvPr>
        </p:nvGraphicFramePr>
        <p:xfrm>
          <a:off x="3535680" y="609597"/>
          <a:ext cx="6568440" cy="6248402"/>
        </p:xfrm>
        <a:graphic>
          <a:graphicData uri="http://schemas.openxmlformats.org/drawingml/2006/table">
            <a:tbl>
              <a:tblPr firstRow="1" firstCol="1" bandRow="1">
                <a:tableStyleId>{5C22544A-7EE6-4342-B048-85BDC9FD1C3A}</a:tableStyleId>
              </a:tblPr>
              <a:tblGrid>
                <a:gridCol w="1558795"/>
                <a:gridCol w="5009645"/>
              </a:tblGrid>
              <a:tr h="1110428">
                <a:tc>
                  <a:txBody>
                    <a:bodyPr/>
                    <a:lstStyle/>
                    <a:p>
                      <a:pPr algn="ctr">
                        <a:spcAft>
                          <a:spcPts val="0"/>
                        </a:spcAft>
                      </a:pPr>
                      <a:r>
                        <a:rPr lang="zh-TW" sz="3200" kern="100" dirty="0">
                          <a:effectLst/>
                        </a:rPr>
                        <a:t>消費金額</a:t>
                      </a:r>
                      <a:endParaRPr lang="zh-TW" sz="3200" kern="100" dirty="0">
                        <a:effectLst/>
                        <a:latin typeface="Calibri"/>
                        <a:ea typeface="新細明體"/>
                        <a:cs typeface="Times New Roman"/>
                      </a:endParaRPr>
                    </a:p>
                  </a:txBody>
                  <a:tcPr marL="68580" marR="68580" marT="0" marB="0"/>
                </a:tc>
                <a:tc>
                  <a:txBody>
                    <a:bodyPr/>
                    <a:lstStyle/>
                    <a:p>
                      <a:pPr algn="ctr">
                        <a:spcAft>
                          <a:spcPts val="0"/>
                        </a:spcAft>
                      </a:pPr>
                      <a:r>
                        <a:rPr lang="zh-TW" sz="3200" kern="100" dirty="0">
                          <a:effectLst/>
                        </a:rPr>
                        <a:t>折扣</a:t>
                      </a:r>
                      <a:endParaRPr lang="zh-TW" sz="3200" kern="100" dirty="0">
                        <a:effectLst/>
                        <a:latin typeface="Calibri"/>
                        <a:ea typeface="新細明體"/>
                        <a:cs typeface="Times New Roman"/>
                      </a:endParaRPr>
                    </a:p>
                  </a:txBody>
                  <a:tcPr marL="68580" marR="68580" marT="0" marB="0"/>
                </a:tc>
              </a:tr>
              <a:tr h="856329">
                <a:tc>
                  <a:txBody>
                    <a:bodyPr/>
                    <a:lstStyle/>
                    <a:p>
                      <a:pPr algn="ctr">
                        <a:spcAft>
                          <a:spcPts val="0"/>
                        </a:spcAft>
                      </a:pPr>
                      <a:r>
                        <a:rPr lang="en-US" sz="3600" kern="100" dirty="0">
                          <a:effectLst/>
                        </a:rPr>
                        <a:t>1000</a:t>
                      </a:r>
                      <a:endParaRPr lang="zh-TW" sz="3200" kern="100" dirty="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dirty="0">
                        <a:effectLst/>
                        <a:latin typeface="Times New Roman"/>
                        <a:ea typeface="新細明體"/>
                        <a:cs typeface="Times New Roman"/>
                      </a:endParaRPr>
                    </a:p>
                  </a:txBody>
                  <a:tcPr marL="68580" marR="68580" marT="0" marB="0"/>
                </a:tc>
              </a:tr>
              <a:tr h="856329">
                <a:tc>
                  <a:txBody>
                    <a:bodyPr/>
                    <a:lstStyle/>
                    <a:p>
                      <a:pPr algn="ctr">
                        <a:spcAft>
                          <a:spcPts val="0"/>
                        </a:spcAft>
                      </a:pPr>
                      <a:r>
                        <a:rPr lang="en-US" sz="3600" kern="100">
                          <a:effectLst/>
                        </a:rPr>
                        <a:t>1200</a:t>
                      </a:r>
                      <a:endParaRPr lang="zh-TW" sz="3200" kern="10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a:effectLst/>
                        <a:latin typeface="Times New Roman"/>
                        <a:ea typeface="新細明體"/>
                        <a:cs typeface="Times New Roman"/>
                      </a:endParaRPr>
                    </a:p>
                  </a:txBody>
                  <a:tcPr marL="68580" marR="68580" marT="0" marB="0"/>
                </a:tc>
              </a:tr>
              <a:tr h="856329">
                <a:tc>
                  <a:txBody>
                    <a:bodyPr/>
                    <a:lstStyle/>
                    <a:p>
                      <a:pPr algn="ctr">
                        <a:spcAft>
                          <a:spcPts val="0"/>
                        </a:spcAft>
                      </a:pPr>
                      <a:r>
                        <a:rPr lang="en-US" sz="3600" kern="100">
                          <a:effectLst/>
                        </a:rPr>
                        <a:t>1400</a:t>
                      </a:r>
                      <a:endParaRPr lang="zh-TW" sz="3200" kern="10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a:effectLst/>
                        <a:latin typeface="Times New Roman"/>
                        <a:ea typeface="新細明體"/>
                        <a:cs typeface="Times New Roman"/>
                      </a:endParaRPr>
                    </a:p>
                  </a:txBody>
                  <a:tcPr marL="68580" marR="68580" marT="0" marB="0"/>
                </a:tc>
              </a:tr>
              <a:tr h="856329">
                <a:tc>
                  <a:txBody>
                    <a:bodyPr/>
                    <a:lstStyle/>
                    <a:p>
                      <a:pPr algn="ctr">
                        <a:spcAft>
                          <a:spcPts val="0"/>
                        </a:spcAft>
                      </a:pPr>
                      <a:r>
                        <a:rPr lang="en-US" sz="3600" kern="100">
                          <a:effectLst/>
                        </a:rPr>
                        <a:t>1600</a:t>
                      </a:r>
                      <a:endParaRPr lang="zh-TW" sz="3200" kern="10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a:effectLst/>
                        <a:latin typeface="Times New Roman"/>
                        <a:ea typeface="新細明體"/>
                        <a:cs typeface="Times New Roman"/>
                      </a:endParaRPr>
                    </a:p>
                  </a:txBody>
                  <a:tcPr marL="68580" marR="68580" marT="0" marB="0"/>
                </a:tc>
              </a:tr>
              <a:tr h="856329">
                <a:tc>
                  <a:txBody>
                    <a:bodyPr/>
                    <a:lstStyle/>
                    <a:p>
                      <a:pPr algn="ctr">
                        <a:spcAft>
                          <a:spcPts val="0"/>
                        </a:spcAft>
                      </a:pPr>
                      <a:r>
                        <a:rPr lang="en-US" sz="3600" kern="100">
                          <a:effectLst/>
                        </a:rPr>
                        <a:t>1800</a:t>
                      </a:r>
                      <a:endParaRPr lang="zh-TW" sz="3200" kern="10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a:effectLst/>
                        <a:latin typeface="Times New Roman"/>
                        <a:ea typeface="新細明體"/>
                        <a:cs typeface="Times New Roman"/>
                      </a:endParaRPr>
                    </a:p>
                  </a:txBody>
                  <a:tcPr marL="68580" marR="68580" marT="0" marB="0"/>
                </a:tc>
              </a:tr>
              <a:tr h="856329">
                <a:tc>
                  <a:txBody>
                    <a:bodyPr/>
                    <a:lstStyle/>
                    <a:p>
                      <a:pPr algn="ctr">
                        <a:spcAft>
                          <a:spcPts val="0"/>
                        </a:spcAft>
                      </a:pPr>
                      <a:r>
                        <a:rPr lang="en-US" sz="3600" kern="100">
                          <a:effectLst/>
                        </a:rPr>
                        <a:t>1999</a:t>
                      </a:r>
                      <a:endParaRPr lang="zh-TW" sz="3200" kern="100">
                        <a:effectLst/>
                        <a:latin typeface="Calibri"/>
                        <a:ea typeface="新細明體"/>
                        <a:cs typeface="Times New Roman"/>
                      </a:endParaRPr>
                    </a:p>
                  </a:txBody>
                  <a:tcPr marL="68580" marR="68580" marT="0" marB="0" anchor="ctr"/>
                </a:tc>
                <a:tc>
                  <a:txBody>
                    <a:bodyPr/>
                    <a:lstStyle/>
                    <a:p>
                      <a:pPr algn="ctr">
                        <a:lnSpc>
                          <a:spcPts val="2400"/>
                        </a:lnSpc>
                        <a:spcAft>
                          <a:spcPts val="600"/>
                        </a:spcAft>
                      </a:pPr>
                      <a:endParaRPr lang="en-US" sz="3200" kern="100" dirty="0">
                        <a:effectLst/>
                        <a:latin typeface="Times New Roman"/>
                        <a:ea typeface="新細明體"/>
                        <a:cs typeface="Times New Roman"/>
                      </a:endParaRPr>
                    </a:p>
                  </a:txBody>
                  <a:tcPr marL="68580" marR="68580" marT="0" marB="0"/>
                </a:tc>
              </a:tr>
            </a:tbl>
          </a:graphicData>
        </a:graphic>
      </p:graphicFrame>
      <p:sp>
        <p:nvSpPr>
          <p:cNvPr id="22" name="Rectangle 1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3" name="物件 22"/>
          <p:cNvGraphicFramePr>
            <a:graphicFrameLocks noChangeAspect="1"/>
          </p:cNvGraphicFramePr>
          <p:nvPr>
            <p:extLst>
              <p:ext uri="{D42A27DB-BD31-4B8C-83A1-F6EECF244321}">
                <p14:modId xmlns:p14="http://schemas.microsoft.com/office/powerpoint/2010/main" val="3756226720"/>
              </p:ext>
            </p:extLst>
          </p:nvPr>
        </p:nvGraphicFramePr>
        <p:xfrm>
          <a:off x="6240780" y="1831023"/>
          <a:ext cx="2841625" cy="692150"/>
        </p:xfrm>
        <a:graphic>
          <a:graphicData uri="http://schemas.openxmlformats.org/presentationml/2006/ole">
            <mc:AlternateContent xmlns:mc="http://schemas.openxmlformats.org/markup-compatibility/2006">
              <mc:Choice xmlns:v="urn:schemas-microsoft-com:vml" Requires="v">
                <p:oleObj spid="_x0000_s5211" name="Equation" r:id="rId3" imgW="1600200" imgH="393480" progId="Equation.DSMT4">
                  <p:embed/>
                </p:oleObj>
              </mc:Choice>
              <mc:Fallback>
                <p:oleObj name="Equation" r:id="rId3" imgW="1600200" imgH="393480" progId="Equation.DSMT4">
                  <p:embed/>
                  <p:pic>
                    <p:nvPicPr>
                      <p:cNvPr id="0" name="Object 13"/>
                      <p:cNvPicPr>
                        <a:picLocks noChangeAspect="1" noChangeArrowheads="1"/>
                      </p:cNvPicPr>
                      <p:nvPr/>
                    </p:nvPicPr>
                    <p:blipFill>
                      <a:blip r:embed="rId4"/>
                      <a:srcRect/>
                      <a:stretch>
                        <a:fillRect/>
                      </a:stretch>
                    </p:blipFill>
                    <p:spPr bwMode="auto">
                      <a:xfrm>
                        <a:off x="6240780" y="1831023"/>
                        <a:ext cx="2841625"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1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5" name="物件 24"/>
          <p:cNvGraphicFramePr>
            <a:graphicFrameLocks noChangeAspect="1"/>
          </p:cNvGraphicFramePr>
          <p:nvPr>
            <p:extLst>
              <p:ext uri="{D42A27DB-BD31-4B8C-83A1-F6EECF244321}">
                <p14:modId xmlns:p14="http://schemas.microsoft.com/office/powerpoint/2010/main" val="2460182908"/>
              </p:ext>
            </p:extLst>
          </p:nvPr>
        </p:nvGraphicFramePr>
        <p:xfrm>
          <a:off x="6240780" y="2677287"/>
          <a:ext cx="2841625" cy="692150"/>
        </p:xfrm>
        <a:graphic>
          <a:graphicData uri="http://schemas.openxmlformats.org/presentationml/2006/ole">
            <mc:AlternateContent xmlns:mc="http://schemas.openxmlformats.org/markup-compatibility/2006">
              <mc:Choice xmlns:v="urn:schemas-microsoft-com:vml" Requires="v">
                <p:oleObj spid="_x0000_s5212" name="Equation" r:id="rId5" imgW="1600200" imgH="393480" progId="Equation.DSMT4">
                  <p:embed/>
                </p:oleObj>
              </mc:Choice>
              <mc:Fallback>
                <p:oleObj name="Equation" r:id="rId5" imgW="1600200" imgH="393480" progId="Equation.DSMT4">
                  <p:embed/>
                  <p:pic>
                    <p:nvPicPr>
                      <p:cNvPr id="0" name="Object 15"/>
                      <p:cNvPicPr>
                        <a:picLocks noChangeAspect="1" noChangeArrowheads="1"/>
                      </p:cNvPicPr>
                      <p:nvPr/>
                    </p:nvPicPr>
                    <p:blipFill>
                      <a:blip r:embed="rId6"/>
                      <a:srcRect/>
                      <a:stretch>
                        <a:fillRect/>
                      </a:stretch>
                    </p:blipFill>
                    <p:spPr bwMode="auto">
                      <a:xfrm>
                        <a:off x="6240780" y="2677287"/>
                        <a:ext cx="2841625"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1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7" name="物件 26"/>
          <p:cNvGraphicFramePr>
            <a:graphicFrameLocks noChangeAspect="1"/>
          </p:cNvGraphicFramePr>
          <p:nvPr>
            <p:extLst>
              <p:ext uri="{D42A27DB-BD31-4B8C-83A1-F6EECF244321}">
                <p14:modId xmlns:p14="http://schemas.microsoft.com/office/powerpoint/2010/main" val="1859788764"/>
              </p:ext>
            </p:extLst>
          </p:nvPr>
        </p:nvGraphicFramePr>
        <p:xfrm>
          <a:off x="6240780" y="3538791"/>
          <a:ext cx="2841625" cy="690563"/>
        </p:xfrm>
        <a:graphic>
          <a:graphicData uri="http://schemas.openxmlformats.org/presentationml/2006/ole">
            <mc:AlternateContent xmlns:mc="http://schemas.openxmlformats.org/markup-compatibility/2006">
              <mc:Choice xmlns:v="urn:schemas-microsoft-com:vml" Requires="v">
                <p:oleObj spid="_x0000_s5213" name="Equation" r:id="rId7" imgW="1600200" imgH="393480" progId="Equation.DSMT4">
                  <p:embed/>
                </p:oleObj>
              </mc:Choice>
              <mc:Fallback>
                <p:oleObj name="Equation" r:id="rId7" imgW="1600200" imgH="393480" progId="Equation.DSMT4">
                  <p:embed/>
                  <p:pic>
                    <p:nvPicPr>
                      <p:cNvPr id="0" name="Object 17"/>
                      <p:cNvPicPr>
                        <a:picLocks noChangeAspect="1" noChangeArrowheads="1"/>
                      </p:cNvPicPr>
                      <p:nvPr/>
                    </p:nvPicPr>
                    <p:blipFill>
                      <a:blip r:embed="rId8"/>
                      <a:srcRect/>
                      <a:stretch>
                        <a:fillRect/>
                      </a:stretch>
                    </p:blipFill>
                    <p:spPr bwMode="auto">
                      <a:xfrm>
                        <a:off x="6240780" y="3538791"/>
                        <a:ext cx="2841625"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Rectangle 2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9" name="物件 28"/>
          <p:cNvGraphicFramePr>
            <a:graphicFrameLocks noChangeAspect="1"/>
          </p:cNvGraphicFramePr>
          <p:nvPr>
            <p:extLst>
              <p:ext uri="{D42A27DB-BD31-4B8C-83A1-F6EECF244321}">
                <p14:modId xmlns:p14="http://schemas.microsoft.com/office/powerpoint/2010/main" val="2866065667"/>
              </p:ext>
            </p:extLst>
          </p:nvPr>
        </p:nvGraphicFramePr>
        <p:xfrm>
          <a:off x="6240780" y="4398708"/>
          <a:ext cx="2841625" cy="690563"/>
        </p:xfrm>
        <a:graphic>
          <a:graphicData uri="http://schemas.openxmlformats.org/presentationml/2006/ole">
            <mc:AlternateContent xmlns:mc="http://schemas.openxmlformats.org/markup-compatibility/2006">
              <mc:Choice xmlns:v="urn:schemas-microsoft-com:vml" Requires="v">
                <p:oleObj spid="_x0000_s5214" name="Equation" r:id="rId9" imgW="1600200" imgH="393480" progId="Equation.DSMT4">
                  <p:embed/>
                </p:oleObj>
              </mc:Choice>
              <mc:Fallback>
                <p:oleObj name="Equation" r:id="rId9" imgW="1600200" imgH="393480" progId="Equation.DSMT4">
                  <p:embed/>
                  <p:pic>
                    <p:nvPicPr>
                      <p:cNvPr id="0" name="Object 19"/>
                      <p:cNvPicPr>
                        <a:picLocks noChangeAspect="1" noChangeArrowheads="1"/>
                      </p:cNvPicPr>
                      <p:nvPr/>
                    </p:nvPicPr>
                    <p:blipFill>
                      <a:blip r:embed="rId10"/>
                      <a:srcRect/>
                      <a:stretch>
                        <a:fillRect/>
                      </a:stretch>
                    </p:blipFill>
                    <p:spPr bwMode="auto">
                      <a:xfrm>
                        <a:off x="6240780" y="4398708"/>
                        <a:ext cx="2841625"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Rectangle 2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31" name="物件 30"/>
          <p:cNvGraphicFramePr>
            <a:graphicFrameLocks noChangeAspect="1"/>
          </p:cNvGraphicFramePr>
          <p:nvPr>
            <p:extLst>
              <p:ext uri="{D42A27DB-BD31-4B8C-83A1-F6EECF244321}">
                <p14:modId xmlns:p14="http://schemas.microsoft.com/office/powerpoint/2010/main" val="522190930"/>
              </p:ext>
            </p:extLst>
          </p:nvPr>
        </p:nvGraphicFramePr>
        <p:xfrm>
          <a:off x="6240780" y="5258625"/>
          <a:ext cx="2841625" cy="692150"/>
        </p:xfrm>
        <a:graphic>
          <a:graphicData uri="http://schemas.openxmlformats.org/presentationml/2006/ole">
            <mc:AlternateContent xmlns:mc="http://schemas.openxmlformats.org/markup-compatibility/2006">
              <mc:Choice xmlns:v="urn:schemas-microsoft-com:vml" Requires="v">
                <p:oleObj spid="_x0000_s5215" name="Equation" r:id="rId11" imgW="1600200" imgH="393480" progId="Equation.DSMT4">
                  <p:embed/>
                </p:oleObj>
              </mc:Choice>
              <mc:Fallback>
                <p:oleObj name="Equation" r:id="rId11" imgW="1600200" imgH="393480" progId="Equation.DSMT4">
                  <p:embed/>
                  <p:pic>
                    <p:nvPicPr>
                      <p:cNvPr id="0" name="Object 21"/>
                      <p:cNvPicPr>
                        <a:picLocks noChangeAspect="1" noChangeArrowheads="1"/>
                      </p:cNvPicPr>
                      <p:nvPr/>
                    </p:nvPicPr>
                    <p:blipFill>
                      <a:blip r:embed="rId12"/>
                      <a:srcRect/>
                      <a:stretch>
                        <a:fillRect/>
                      </a:stretch>
                    </p:blipFill>
                    <p:spPr bwMode="auto">
                      <a:xfrm>
                        <a:off x="6240780" y="5258625"/>
                        <a:ext cx="2841625"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Rectangle 2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33" name="物件 32"/>
          <p:cNvGraphicFramePr>
            <a:graphicFrameLocks noChangeAspect="1"/>
          </p:cNvGraphicFramePr>
          <p:nvPr>
            <p:extLst>
              <p:ext uri="{D42A27DB-BD31-4B8C-83A1-F6EECF244321}">
                <p14:modId xmlns:p14="http://schemas.microsoft.com/office/powerpoint/2010/main" val="303328242"/>
              </p:ext>
            </p:extLst>
          </p:nvPr>
        </p:nvGraphicFramePr>
        <p:xfrm>
          <a:off x="6240780" y="6120130"/>
          <a:ext cx="2851150" cy="692150"/>
        </p:xfrm>
        <a:graphic>
          <a:graphicData uri="http://schemas.openxmlformats.org/presentationml/2006/ole">
            <mc:AlternateContent xmlns:mc="http://schemas.openxmlformats.org/markup-compatibility/2006">
              <mc:Choice xmlns:v="urn:schemas-microsoft-com:vml" Requires="v">
                <p:oleObj spid="_x0000_s5216" name="Equation" r:id="rId13" imgW="1612800" imgH="393480" progId="Equation.DSMT4">
                  <p:embed/>
                </p:oleObj>
              </mc:Choice>
              <mc:Fallback>
                <p:oleObj name="Equation" r:id="rId13" imgW="1612800" imgH="393480" progId="Equation.DSMT4">
                  <p:embed/>
                  <p:pic>
                    <p:nvPicPr>
                      <p:cNvPr id="0" name="Object 23"/>
                      <p:cNvPicPr>
                        <a:picLocks noChangeAspect="1" noChangeArrowheads="1"/>
                      </p:cNvPicPr>
                      <p:nvPr/>
                    </p:nvPicPr>
                    <p:blipFill>
                      <a:blip r:embed="rId14"/>
                      <a:srcRect/>
                      <a:stretch>
                        <a:fillRect/>
                      </a:stretch>
                    </p:blipFill>
                    <p:spPr bwMode="auto">
                      <a:xfrm>
                        <a:off x="6240780" y="6120130"/>
                        <a:ext cx="2851150"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8322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left)">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wipe(left)">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left)">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新聞內容</a:t>
            </a:r>
            <a:endParaRPr lang="zh-TW" altLang="en-US" b="1" dirty="0"/>
          </a:p>
        </p:txBody>
      </p:sp>
      <p:sp>
        <p:nvSpPr>
          <p:cNvPr id="4" name="投影片編號版面配置區 3"/>
          <p:cNvSpPr>
            <a:spLocks noGrp="1"/>
          </p:cNvSpPr>
          <p:nvPr>
            <p:ph type="sldNum" sz="quarter" idx="12"/>
          </p:nvPr>
        </p:nvSpPr>
        <p:spPr/>
        <p:txBody>
          <a:bodyPr/>
          <a:lstStyle/>
          <a:p>
            <a:fld id="{6D22F896-40B5-4ADD-8801-0D06FADFA095}" type="slidenum">
              <a:rPr lang="en-US" smtClean="0"/>
              <a:t>3</a:t>
            </a:fld>
            <a:endParaRPr lang="en-US" dirty="0"/>
          </a:p>
        </p:txBody>
      </p:sp>
      <p:sp>
        <p:nvSpPr>
          <p:cNvPr id="7" name="內容版面配置區 6"/>
          <p:cNvSpPr>
            <a:spLocks noGrp="1"/>
          </p:cNvSpPr>
          <p:nvPr>
            <p:ph idx="1"/>
          </p:nvPr>
        </p:nvSpPr>
        <p:spPr>
          <a:xfrm>
            <a:off x="680320" y="2336873"/>
            <a:ext cx="10336023" cy="3599316"/>
          </a:xfrm>
        </p:spPr>
        <p:txBody>
          <a:bodyPr>
            <a:normAutofit/>
          </a:bodyPr>
          <a:lstStyle/>
          <a:p>
            <a:pPr marL="0" indent="0">
              <a:lnSpc>
                <a:spcPct val="150000"/>
              </a:lnSpc>
              <a:buNone/>
            </a:pPr>
            <a:r>
              <a:rPr lang="zh-TW" altLang="en-US" sz="2800" dirty="0" smtClean="0"/>
              <a:t>        星巴克</a:t>
            </a:r>
            <a:r>
              <a:rPr lang="zh-TW" altLang="en-US" sz="2800" dirty="0"/>
              <a:t>每逢特殊節日或者一段時間後，即會推出「買一送一」的優惠活動。這次，為了因應秋天的到來，星巴克推出了「品味秋天 好友分享日」的活動，於</a:t>
            </a:r>
            <a:r>
              <a:rPr lang="en-US" altLang="zh-TW" sz="2800" dirty="0"/>
              <a:t>107</a:t>
            </a:r>
            <a:r>
              <a:rPr lang="zh-TW" altLang="en-US" sz="2800" dirty="0"/>
              <a:t>年</a:t>
            </a:r>
            <a:r>
              <a:rPr lang="en-US" altLang="zh-TW" sz="2800" dirty="0"/>
              <a:t>10</a:t>
            </a:r>
            <a:r>
              <a:rPr lang="zh-TW" altLang="en-US" sz="2800" dirty="0"/>
              <a:t>月</a:t>
            </a:r>
            <a:r>
              <a:rPr lang="en-US" altLang="zh-TW" sz="2800" dirty="0"/>
              <a:t>17</a:t>
            </a:r>
            <a:r>
              <a:rPr lang="zh-TW" altLang="en-US" sz="2800" dirty="0"/>
              <a:t>日當天的</a:t>
            </a:r>
            <a:r>
              <a:rPr lang="en-US" altLang="zh-TW" sz="2800" dirty="0"/>
              <a:t>11</a:t>
            </a:r>
            <a:r>
              <a:rPr lang="zh-TW" altLang="en-US" sz="2800" dirty="0"/>
              <a:t>：</a:t>
            </a:r>
            <a:r>
              <a:rPr lang="en-US" altLang="zh-TW" sz="2800" dirty="0"/>
              <a:t>00</a:t>
            </a:r>
            <a:r>
              <a:rPr lang="zh-TW" altLang="en-US" sz="2800" dirty="0"/>
              <a:t>至</a:t>
            </a:r>
            <a:r>
              <a:rPr lang="en-US" altLang="zh-TW" sz="2800" dirty="0"/>
              <a:t>20</a:t>
            </a:r>
            <a:r>
              <a:rPr lang="zh-TW" altLang="en-US" sz="2800" dirty="0"/>
              <a:t>：</a:t>
            </a:r>
            <a:r>
              <a:rPr lang="en-US" altLang="zh-TW" sz="2800" dirty="0"/>
              <a:t>00</a:t>
            </a:r>
            <a:r>
              <a:rPr lang="zh-TW" altLang="en-US" sz="2800" dirty="0"/>
              <a:t>期間，如購買兩杯一模一樣的飲料，第二杯則由不用錢，但是限制每人每次最多只能買二送二。</a:t>
            </a:r>
          </a:p>
        </p:txBody>
      </p:sp>
    </p:spTree>
    <p:extLst>
      <p:ext uri="{BB962C8B-B14F-4D97-AF65-F5344CB8AC3E}">
        <p14:creationId xmlns:p14="http://schemas.microsoft.com/office/powerpoint/2010/main" val="573265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30</a:t>
            </a:fld>
            <a:endParaRPr lang="en-US" dirty="0"/>
          </a:p>
        </p:txBody>
      </p:sp>
      <p:sp>
        <p:nvSpPr>
          <p:cNvPr id="8" name="內容版面配置區 2"/>
          <p:cNvSpPr>
            <a:spLocks noGrp="1"/>
          </p:cNvSpPr>
          <p:nvPr>
            <p:ph idx="1"/>
          </p:nvPr>
        </p:nvSpPr>
        <p:spPr>
          <a:xfrm>
            <a:off x="680321" y="2336873"/>
            <a:ext cx="10429639" cy="1371650"/>
          </a:xfrm>
        </p:spPr>
        <p:txBody>
          <a:bodyPr>
            <a:noAutofit/>
          </a:bodyPr>
          <a:lstStyle/>
          <a:p>
            <a:pPr marL="514350" indent="-514350">
              <a:lnSpc>
                <a:spcPct val="150000"/>
              </a:lnSpc>
              <a:buFont typeface="+mj-ea"/>
              <a:buAutoNum type="ea1ChtPeriod" startAt="4"/>
            </a:pPr>
            <a:r>
              <a:rPr lang="zh-TW" altLang="en-US" dirty="0"/>
              <a:t>下面是甲、乙兩個商場的奇異果以及蘋果不同包裝的價格表，例如：甲商場奇異果價格「</a:t>
            </a:r>
            <a:r>
              <a:rPr lang="en-US" altLang="zh-TW" dirty="0"/>
              <a:t>35</a:t>
            </a:r>
            <a:r>
              <a:rPr lang="zh-TW" altLang="en-US" dirty="0"/>
              <a:t>元</a:t>
            </a:r>
            <a:r>
              <a:rPr lang="en-US" altLang="zh-TW" dirty="0"/>
              <a:t>/</a:t>
            </a:r>
            <a:r>
              <a:rPr lang="zh-TW" altLang="en-US" dirty="0"/>
              <a:t>一袋</a:t>
            </a:r>
            <a:r>
              <a:rPr lang="en-US" altLang="zh-TW" dirty="0"/>
              <a:t>2</a:t>
            </a:r>
            <a:r>
              <a:rPr lang="zh-TW" altLang="en-US" dirty="0"/>
              <a:t>顆」表示每一袋有</a:t>
            </a:r>
            <a:r>
              <a:rPr lang="en-US" altLang="zh-TW" dirty="0"/>
              <a:t>2</a:t>
            </a:r>
            <a:r>
              <a:rPr lang="zh-TW" altLang="en-US" dirty="0"/>
              <a:t>顆奇異果，價格</a:t>
            </a:r>
            <a:r>
              <a:rPr lang="en-US" altLang="zh-TW" dirty="0"/>
              <a:t>35</a:t>
            </a:r>
            <a:r>
              <a:rPr lang="zh-TW" altLang="en-US" dirty="0"/>
              <a:t>元。</a:t>
            </a:r>
            <a:endParaRPr lang="zh-TW" altLang="en-US" sz="2800" dirty="0" smtClean="0"/>
          </a:p>
        </p:txBody>
      </p:sp>
    </p:spTree>
    <p:extLst>
      <p:ext uri="{BB962C8B-B14F-4D97-AF65-F5344CB8AC3E}">
        <p14:creationId xmlns:p14="http://schemas.microsoft.com/office/powerpoint/2010/main" val="26380294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31</a:t>
            </a:fld>
            <a:endParaRPr lang="en-US" dirty="0"/>
          </a:p>
        </p:txBody>
      </p:sp>
      <p:sp>
        <p:nvSpPr>
          <p:cNvPr id="12" name="內容版面配置區 2"/>
          <p:cNvSpPr txBox="1">
            <a:spLocks/>
          </p:cNvSpPr>
          <p:nvPr/>
        </p:nvSpPr>
        <p:spPr>
          <a:xfrm>
            <a:off x="207881" y="2352113"/>
            <a:ext cx="2321959" cy="513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a:buFont typeface="Wingdings" panose="05000000000000000000" pitchFamily="2" charset="2"/>
              <a:buChar char="ü"/>
            </a:pPr>
            <a:r>
              <a:rPr lang="zh-TW" altLang="en-US" dirty="0">
                <a:solidFill>
                  <a:schemeClr val="bg1"/>
                </a:solidFill>
              </a:rPr>
              <a:t>甲商場售價</a:t>
            </a:r>
          </a:p>
        </p:txBody>
      </p:sp>
      <p:graphicFrame>
        <p:nvGraphicFramePr>
          <p:cNvPr id="13" name="表格 12"/>
          <p:cNvGraphicFramePr>
            <a:graphicFrameLocks noGrp="1"/>
          </p:cNvGraphicFramePr>
          <p:nvPr>
            <p:extLst>
              <p:ext uri="{D42A27DB-BD31-4B8C-83A1-F6EECF244321}">
                <p14:modId xmlns:p14="http://schemas.microsoft.com/office/powerpoint/2010/main" val="494790500"/>
              </p:ext>
            </p:extLst>
          </p:nvPr>
        </p:nvGraphicFramePr>
        <p:xfrm>
          <a:off x="167639" y="3043473"/>
          <a:ext cx="11643360" cy="1022510"/>
        </p:xfrm>
        <a:graphic>
          <a:graphicData uri="http://schemas.openxmlformats.org/drawingml/2006/table">
            <a:tbl>
              <a:tblPr firstRow="1" firstCol="1" bandRow="1">
                <a:tableStyleId>{5C22544A-7EE6-4342-B048-85BDC9FD1C3A}</a:tableStyleId>
              </a:tblPr>
              <a:tblGrid>
                <a:gridCol w="1791870"/>
                <a:gridCol w="2328924"/>
                <a:gridCol w="2507101"/>
                <a:gridCol w="2508364"/>
                <a:gridCol w="2507101"/>
              </a:tblGrid>
              <a:tr h="511255">
                <a:tc>
                  <a:txBody>
                    <a:bodyPr/>
                    <a:lstStyle/>
                    <a:p>
                      <a:pPr marL="269875" indent="-269875" algn="ctr">
                        <a:spcAft>
                          <a:spcPts val="0"/>
                        </a:spcAft>
                      </a:pPr>
                      <a:r>
                        <a:rPr lang="zh-TW" sz="2400" b="1" kern="100" dirty="0">
                          <a:effectLst/>
                          <a:latin typeface="微軟正黑體" panose="020B0604030504040204" pitchFamily="34" charset="-120"/>
                          <a:ea typeface="微軟正黑體" panose="020B0604030504040204" pitchFamily="34" charset="-120"/>
                        </a:rPr>
                        <a:t>奇異果價格</a:t>
                      </a:r>
                      <a:endParaRPr lang="zh-TW" sz="2400" b="1" kern="100" dirty="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dirty="0">
                          <a:effectLst/>
                          <a:latin typeface="微軟正黑體" panose="020B0604030504040204" pitchFamily="34" charset="-120"/>
                          <a:ea typeface="微軟正黑體" panose="020B0604030504040204" pitchFamily="34" charset="-120"/>
                        </a:rPr>
                        <a:t>20</a:t>
                      </a:r>
                      <a:r>
                        <a:rPr lang="zh-TW" sz="2400" b="1" kern="100" dirty="0">
                          <a:effectLst/>
                          <a:latin typeface="微軟正黑體" panose="020B0604030504040204" pitchFamily="34" charset="-120"/>
                          <a:ea typeface="微軟正黑體" panose="020B0604030504040204" pitchFamily="34" charset="-120"/>
                        </a:rPr>
                        <a:t>元</a:t>
                      </a:r>
                      <a:r>
                        <a:rPr lang="en-US" sz="2400" b="1" kern="100" dirty="0">
                          <a:effectLst/>
                          <a:latin typeface="微軟正黑體" panose="020B0604030504040204" pitchFamily="34" charset="-120"/>
                          <a:ea typeface="微軟正黑體" panose="020B0604030504040204" pitchFamily="34" charset="-120"/>
                        </a:rPr>
                        <a:t>/</a:t>
                      </a:r>
                      <a:r>
                        <a:rPr lang="zh-TW" sz="2400" b="1" kern="100" dirty="0">
                          <a:effectLst/>
                          <a:latin typeface="微軟正黑體" panose="020B0604030504040204" pitchFamily="34" charset="-120"/>
                          <a:ea typeface="微軟正黑體" panose="020B0604030504040204" pitchFamily="34" charset="-120"/>
                        </a:rPr>
                        <a:t>一袋</a:t>
                      </a:r>
                      <a:r>
                        <a:rPr lang="en-US" sz="2400" b="1" kern="100" dirty="0">
                          <a:effectLst/>
                          <a:latin typeface="微軟正黑體" panose="020B0604030504040204" pitchFamily="34" charset="-120"/>
                          <a:ea typeface="微軟正黑體" panose="020B0604030504040204" pitchFamily="34" charset="-120"/>
                        </a:rPr>
                        <a:t>1</a:t>
                      </a:r>
                      <a:r>
                        <a:rPr lang="zh-TW" sz="2400" b="1" kern="100" dirty="0">
                          <a:effectLst/>
                          <a:latin typeface="微軟正黑體" panose="020B0604030504040204" pitchFamily="34" charset="-120"/>
                          <a:ea typeface="微軟正黑體" panose="020B0604030504040204" pitchFamily="34" charset="-120"/>
                        </a:rPr>
                        <a:t>顆</a:t>
                      </a:r>
                      <a:endParaRPr lang="zh-TW" sz="2400" b="1" kern="100" dirty="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35</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2</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80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5</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100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6</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r>
              <a:tr h="511255">
                <a:tc>
                  <a:txBody>
                    <a:bodyPr/>
                    <a:lstStyle/>
                    <a:p>
                      <a:pPr marL="269875" indent="-269875" algn="ctr">
                        <a:spcAft>
                          <a:spcPts val="0"/>
                        </a:spcAft>
                      </a:pPr>
                      <a:r>
                        <a:rPr lang="zh-TW" sz="2400" b="1" kern="100">
                          <a:effectLst/>
                          <a:latin typeface="微軟正黑體" panose="020B0604030504040204" pitchFamily="34" charset="-120"/>
                          <a:ea typeface="微軟正黑體" panose="020B0604030504040204" pitchFamily="34" charset="-120"/>
                        </a:rPr>
                        <a:t>蘋果價格</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45</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1</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130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3</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260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6</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dirty="0">
                          <a:effectLst/>
                          <a:latin typeface="微軟正黑體" panose="020B0604030504040204" pitchFamily="34" charset="-120"/>
                          <a:ea typeface="微軟正黑體" panose="020B0604030504040204" pitchFamily="34" charset="-120"/>
                        </a:rPr>
                        <a:t>340</a:t>
                      </a:r>
                      <a:r>
                        <a:rPr lang="zh-TW" sz="2400" b="1" kern="100" dirty="0">
                          <a:effectLst/>
                          <a:latin typeface="微軟正黑體" panose="020B0604030504040204" pitchFamily="34" charset="-120"/>
                          <a:ea typeface="微軟正黑體" panose="020B0604030504040204" pitchFamily="34" charset="-120"/>
                        </a:rPr>
                        <a:t>元</a:t>
                      </a:r>
                      <a:r>
                        <a:rPr lang="en-US" sz="2400" b="1" kern="100" dirty="0">
                          <a:effectLst/>
                          <a:latin typeface="微軟正黑體" panose="020B0604030504040204" pitchFamily="34" charset="-120"/>
                          <a:ea typeface="微軟正黑體" panose="020B0604030504040204" pitchFamily="34" charset="-120"/>
                        </a:rPr>
                        <a:t>/</a:t>
                      </a:r>
                      <a:r>
                        <a:rPr lang="zh-TW" sz="2400" b="1" kern="100" dirty="0">
                          <a:effectLst/>
                          <a:latin typeface="微軟正黑體" panose="020B0604030504040204" pitchFamily="34" charset="-120"/>
                          <a:ea typeface="微軟正黑體" panose="020B0604030504040204" pitchFamily="34" charset="-120"/>
                        </a:rPr>
                        <a:t>一袋</a:t>
                      </a:r>
                      <a:r>
                        <a:rPr lang="en-US" sz="2400" b="1" kern="100" dirty="0">
                          <a:effectLst/>
                          <a:latin typeface="微軟正黑體" panose="020B0604030504040204" pitchFamily="34" charset="-120"/>
                          <a:ea typeface="微軟正黑體" panose="020B0604030504040204" pitchFamily="34" charset="-120"/>
                        </a:rPr>
                        <a:t>8</a:t>
                      </a:r>
                      <a:r>
                        <a:rPr lang="zh-TW" sz="2400" b="1" kern="100" dirty="0">
                          <a:effectLst/>
                          <a:latin typeface="微軟正黑體" panose="020B0604030504040204" pitchFamily="34" charset="-120"/>
                          <a:ea typeface="微軟正黑體" panose="020B0604030504040204" pitchFamily="34" charset="-120"/>
                        </a:rPr>
                        <a:t>顆</a:t>
                      </a:r>
                      <a:endParaRPr lang="zh-TW" sz="2400" b="1" kern="100" dirty="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r>
            </a:tbl>
          </a:graphicData>
        </a:graphic>
      </p:graphicFrame>
      <p:sp>
        <p:nvSpPr>
          <p:cNvPr id="9" name="內容版面配置區 2"/>
          <p:cNvSpPr txBox="1">
            <a:spLocks/>
          </p:cNvSpPr>
          <p:nvPr/>
        </p:nvSpPr>
        <p:spPr>
          <a:xfrm>
            <a:off x="207880" y="4610096"/>
            <a:ext cx="2321959" cy="513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a:buFont typeface="Wingdings" panose="05000000000000000000" pitchFamily="2" charset="2"/>
              <a:buChar char="ü"/>
            </a:pPr>
            <a:r>
              <a:rPr lang="zh-TW" altLang="en-US" dirty="0">
                <a:solidFill>
                  <a:schemeClr val="bg1"/>
                </a:solidFill>
              </a:rPr>
              <a:t>乙商場售價</a:t>
            </a:r>
          </a:p>
        </p:txBody>
      </p:sp>
      <p:graphicFrame>
        <p:nvGraphicFramePr>
          <p:cNvPr id="5" name="表格 4"/>
          <p:cNvGraphicFramePr>
            <a:graphicFrameLocks noGrp="1"/>
          </p:cNvGraphicFramePr>
          <p:nvPr>
            <p:extLst>
              <p:ext uri="{D42A27DB-BD31-4B8C-83A1-F6EECF244321}">
                <p14:modId xmlns:p14="http://schemas.microsoft.com/office/powerpoint/2010/main" val="85687417"/>
              </p:ext>
            </p:extLst>
          </p:nvPr>
        </p:nvGraphicFramePr>
        <p:xfrm>
          <a:off x="207880" y="5301456"/>
          <a:ext cx="11572639" cy="1007904"/>
        </p:xfrm>
        <a:graphic>
          <a:graphicData uri="http://schemas.openxmlformats.org/drawingml/2006/table">
            <a:tbl>
              <a:tblPr firstRow="1" firstCol="1" bandRow="1">
                <a:tableStyleId>{5C22544A-7EE6-4342-B048-85BDC9FD1C3A}</a:tableStyleId>
              </a:tblPr>
              <a:tblGrid>
                <a:gridCol w="1752082"/>
                <a:gridCol w="2277213"/>
                <a:gridCol w="2451432"/>
                <a:gridCol w="2452668"/>
                <a:gridCol w="2639244"/>
              </a:tblGrid>
              <a:tr h="503952">
                <a:tc>
                  <a:txBody>
                    <a:bodyPr/>
                    <a:lstStyle/>
                    <a:p>
                      <a:pPr marL="269875" indent="-269875" algn="ctr">
                        <a:spcAft>
                          <a:spcPts val="0"/>
                        </a:spcAft>
                      </a:pPr>
                      <a:r>
                        <a:rPr lang="zh-TW" sz="2400" b="1" kern="100">
                          <a:effectLst/>
                          <a:latin typeface="微軟正黑體" panose="020B0604030504040204" pitchFamily="34" charset="-120"/>
                          <a:ea typeface="微軟正黑體" panose="020B0604030504040204" pitchFamily="34" charset="-120"/>
                        </a:rPr>
                        <a:t>奇異果價格</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18</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1</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50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3</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65</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4</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95</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6</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r>
              <a:tr h="503952">
                <a:tc>
                  <a:txBody>
                    <a:bodyPr/>
                    <a:lstStyle/>
                    <a:p>
                      <a:pPr marL="269875" indent="-269875" algn="ctr">
                        <a:spcAft>
                          <a:spcPts val="0"/>
                        </a:spcAft>
                      </a:pPr>
                      <a:r>
                        <a:rPr lang="zh-TW" sz="2400" b="1" kern="100">
                          <a:effectLst/>
                          <a:latin typeface="微軟正黑體" panose="020B0604030504040204" pitchFamily="34" charset="-120"/>
                          <a:ea typeface="微軟正黑體" panose="020B0604030504040204" pitchFamily="34" charset="-120"/>
                        </a:rPr>
                        <a:t>蘋果價格</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50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1</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190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4</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a:effectLst/>
                          <a:latin typeface="微軟正黑體" panose="020B0604030504040204" pitchFamily="34" charset="-120"/>
                          <a:ea typeface="微軟正黑體" panose="020B0604030504040204" pitchFamily="34" charset="-120"/>
                        </a:rPr>
                        <a:t>280</a:t>
                      </a:r>
                      <a:r>
                        <a:rPr lang="zh-TW" sz="2400" b="1" kern="100">
                          <a:effectLst/>
                          <a:latin typeface="微軟正黑體" panose="020B0604030504040204" pitchFamily="34" charset="-120"/>
                          <a:ea typeface="微軟正黑體" panose="020B0604030504040204" pitchFamily="34" charset="-120"/>
                        </a:rPr>
                        <a:t>元</a:t>
                      </a:r>
                      <a:r>
                        <a:rPr lang="en-US" sz="2400" b="1" kern="100">
                          <a:effectLst/>
                          <a:latin typeface="微軟正黑體" panose="020B0604030504040204" pitchFamily="34" charset="-120"/>
                          <a:ea typeface="微軟正黑體" panose="020B0604030504040204" pitchFamily="34" charset="-120"/>
                        </a:rPr>
                        <a:t>/</a:t>
                      </a:r>
                      <a:r>
                        <a:rPr lang="zh-TW" sz="2400" b="1" kern="100">
                          <a:effectLst/>
                          <a:latin typeface="微軟正黑體" panose="020B0604030504040204" pitchFamily="34" charset="-120"/>
                          <a:ea typeface="微軟正黑體" panose="020B0604030504040204" pitchFamily="34" charset="-120"/>
                        </a:rPr>
                        <a:t>一袋</a:t>
                      </a:r>
                      <a:r>
                        <a:rPr lang="en-US" sz="2400" b="1" kern="100">
                          <a:effectLst/>
                          <a:latin typeface="微軟正黑體" panose="020B0604030504040204" pitchFamily="34" charset="-120"/>
                          <a:ea typeface="微軟正黑體" panose="020B0604030504040204" pitchFamily="34" charset="-120"/>
                        </a:rPr>
                        <a:t>6</a:t>
                      </a:r>
                      <a:r>
                        <a:rPr lang="zh-TW" sz="2400" b="1" kern="100">
                          <a:effectLst/>
                          <a:latin typeface="微軟正黑體" panose="020B0604030504040204" pitchFamily="34" charset="-120"/>
                          <a:ea typeface="微軟正黑體" panose="020B0604030504040204" pitchFamily="34" charset="-120"/>
                        </a:rPr>
                        <a:t>顆</a:t>
                      </a:r>
                      <a:endParaRPr lang="zh-TW" sz="2400" b="1" kern="10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c>
                  <a:txBody>
                    <a:bodyPr/>
                    <a:lstStyle/>
                    <a:p>
                      <a:pPr marL="269875" indent="-269875" algn="ctr">
                        <a:spcAft>
                          <a:spcPts val="0"/>
                        </a:spcAft>
                      </a:pPr>
                      <a:r>
                        <a:rPr lang="en-US" sz="2400" b="1" kern="100" dirty="0">
                          <a:effectLst/>
                          <a:latin typeface="微軟正黑體" panose="020B0604030504040204" pitchFamily="34" charset="-120"/>
                          <a:ea typeface="微軟正黑體" panose="020B0604030504040204" pitchFamily="34" charset="-120"/>
                        </a:rPr>
                        <a:t>420</a:t>
                      </a:r>
                      <a:r>
                        <a:rPr lang="zh-TW" sz="2400" b="1" kern="100" dirty="0">
                          <a:effectLst/>
                          <a:latin typeface="微軟正黑體" panose="020B0604030504040204" pitchFamily="34" charset="-120"/>
                          <a:ea typeface="微軟正黑體" panose="020B0604030504040204" pitchFamily="34" charset="-120"/>
                        </a:rPr>
                        <a:t>元</a:t>
                      </a:r>
                      <a:r>
                        <a:rPr lang="en-US" sz="2400" b="1" kern="100" dirty="0">
                          <a:effectLst/>
                          <a:latin typeface="微軟正黑體" panose="020B0604030504040204" pitchFamily="34" charset="-120"/>
                          <a:ea typeface="微軟正黑體" panose="020B0604030504040204" pitchFamily="34" charset="-120"/>
                        </a:rPr>
                        <a:t>/</a:t>
                      </a:r>
                      <a:r>
                        <a:rPr lang="zh-TW" sz="2400" b="1" kern="100" dirty="0">
                          <a:effectLst/>
                          <a:latin typeface="微軟正黑體" panose="020B0604030504040204" pitchFamily="34" charset="-120"/>
                          <a:ea typeface="微軟正黑體" panose="020B0604030504040204" pitchFamily="34" charset="-120"/>
                        </a:rPr>
                        <a:t>一袋</a:t>
                      </a:r>
                      <a:r>
                        <a:rPr lang="en-US" sz="2400" b="1" kern="100" dirty="0">
                          <a:effectLst/>
                          <a:latin typeface="微軟正黑體" panose="020B0604030504040204" pitchFamily="34" charset="-120"/>
                          <a:ea typeface="微軟正黑體" panose="020B0604030504040204" pitchFamily="34" charset="-120"/>
                        </a:rPr>
                        <a:t>10</a:t>
                      </a:r>
                      <a:r>
                        <a:rPr lang="zh-TW" sz="2400" b="1" kern="100" dirty="0">
                          <a:effectLst/>
                          <a:latin typeface="微軟正黑體" panose="020B0604030504040204" pitchFamily="34" charset="-120"/>
                          <a:ea typeface="微軟正黑體" panose="020B0604030504040204" pitchFamily="34" charset="-120"/>
                        </a:rPr>
                        <a:t>顆</a:t>
                      </a:r>
                      <a:endParaRPr lang="zh-TW" sz="2400" b="1" kern="100" dirty="0">
                        <a:effectLst/>
                        <a:latin typeface="微軟正黑體" panose="020B0604030504040204" pitchFamily="34" charset="-120"/>
                        <a:ea typeface="微軟正黑體" panose="020B0604030504040204" pitchFamily="34" charset="-120"/>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7818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strVal val="#ppt_x"/>
                                          </p:val>
                                        </p:tav>
                                        <p:tav tm="100000">
                                          <p:val>
                                            <p:strVal val="#ppt_x"/>
                                          </p:val>
                                        </p:tav>
                                      </p:tavLst>
                                    </p:anim>
                                    <p:anim calcmode="lin" valueType="num">
                                      <p:cBhvr>
                                        <p:cTn id="15" dur="500" fill="hold"/>
                                        <p:tgtEl>
                                          <p:spTgt spid="1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anim calcmode="lin" valueType="num">
                                      <p:cBhvr>
                                        <p:cTn id="20" dur="500" fill="hold"/>
                                        <p:tgtEl>
                                          <p:spTgt spid="9"/>
                                        </p:tgtEl>
                                        <p:attrNameLst>
                                          <p:attrName>ppt_x</p:attrName>
                                        </p:attrNameLst>
                                      </p:cBhvr>
                                      <p:tavLst>
                                        <p:tav tm="0">
                                          <p:val>
                                            <p:strVal val="#ppt_x"/>
                                          </p:val>
                                        </p:tav>
                                        <p:tav tm="100000">
                                          <p:val>
                                            <p:strVal val="#ppt_x"/>
                                          </p:val>
                                        </p:tav>
                                      </p:tavLst>
                                    </p:anim>
                                    <p:anim calcmode="lin" valueType="num">
                                      <p:cBhvr>
                                        <p:cTn id="21" dur="5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anim calcmode="lin" valueType="num">
                                      <p:cBhvr>
                                        <p:cTn id="26" dur="500" fill="hold"/>
                                        <p:tgtEl>
                                          <p:spTgt spid="5"/>
                                        </p:tgtEl>
                                        <p:attrNameLst>
                                          <p:attrName>ppt_x</p:attrName>
                                        </p:attrNameLst>
                                      </p:cBhvr>
                                      <p:tavLst>
                                        <p:tav tm="0">
                                          <p:val>
                                            <p:strVal val="#ppt_x"/>
                                          </p:val>
                                        </p:tav>
                                        <p:tav tm="100000">
                                          <p:val>
                                            <p:strVal val="#ppt_x"/>
                                          </p:val>
                                        </p:tav>
                                      </p:tavLst>
                                    </p:anim>
                                    <p:anim calcmode="lin" valueType="num">
                                      <p:cBhvr>
                                        <p:cTn id="27"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32</a:t>
            </a:fld>
            <a:endParaRPr lang="en-US" dirty="0"/>
          </a:p>
        </p:txBody>
      </p:sp>
      <p:sp>
        <p:nvSpPr>
          <p:cNvPr id="8" name="內容版面配置區 2"/>
          <p:cNvSpPr>
            <a:spLocks noGrp="1"/>
          </p:cNvSpPr>
          <p:nvPr>
            <p:ph idx="1"/>
          </p:nvPr>
        </p:nvSpPr>
        <p:spPr>
          <a:xfrm>
            <a:off x="527921" y="2016832"/>
            <a:ext cx="11054479" cy="4536367"/>
          </a:xfrm>
        </p:spPr>
        <p:txBody>
          <a:bodyPr>
            <a:noAutofit/>
          </a:bodyPr>
          <a:lstStyle/>
          <a:p>
            <a:pPr marL="0" indent="0">
              <a:lnSpc>
                <a:spcPct val="150000"/>
              </a:lnSpc>
              <a:spcBef>
                <a:spcPts val="600"/>
              </a:spcBef>
              <a:buNone/>
            </a:pPr>
            <a:r>
              <a:rPr lang="zh-TW" altLang="en-US" sz="2500" dirty="0"/>
              <a:t>依據上述數據，請選出正確的選項。</a:t>
            </a:r>
          </a:p>
          <a:p>
            <a:pPr marL="0" indent="0">
              <a:lnSpc>
                <a:spcPct val="150000"/>
              </a:lnSpc>
              <a:spcBef>
                <a:spcPts val="600"/>
              </a:spcBef>
              <a:buNone/>
            </a:pPr>
            <a:r>
              <a:rPr lang="en-US" altLang="zh-TW" sz="2500" dirty="0"/>
              <a:t>(1)</a:t>
            </a:r>
            <a:r>
              <a:rPr lang="zh-TW" altLang="en-US" sz="2500" dirty="0"/>
              <a:t>在甲商場買一袋</a:t>
            </a:r>
            <a:r>
              <a:rPr lang="en-US" altLang="zh-TW" sz="2500" dirty="0"/>
              <a:t>3</a:t>
            </a:r>
            <a:r>
              <a:rPr lang="zh-TW" altLang="en-US" sz="2500" dirty="0"/>
              <a:t>顆裝的蘋果所需金額低於買三袋</a:t>
            </a:r>
            <a:r>
              <a:rPr lang="en-US" altLang="zh-TW" sz="2500" dirty="0"/>
              <a:t>1</a:t>
            </a:r>
            <a:r>
              <a:rPr lang="zh-TW" altLang="en-US" sz="2500" dirty="0"/>
              <a:t>顆裝的</a:t>
            </a:r>
            <a:r>
              <a:rPr lang="zh-TW" altLang="en-US" sz="2500" dirty="0" smtClean="0"/>
              <a:t>蘋果</a:t>
            </a:r>
            <a:r>
              <a:rPr lang="zh-TW" altLang="en-US" sz="2500" dirty="0"/>
              <a:t>。</a:t>
            </a:r>
          </a:p>
          <a:p>
            <a:pPr marL="0" indent="0">
              <a:lnSpc>
                <a:spcPct val="150000"/>
              </a:lnSpc>
              <a:spcBef>
                <a:spcPts val="600"/>
              </a:spcBef>
              <a:buNone/>
            </a:pPr>
            <a:r>
              <a:rPr lang="en-US" altLang="zh-TW" sz="2500" dirty="0" smtClean="0"/>
              <a:t>(</a:t>
            </a:r>
            <a:r>
              <a:rPr lang="en-US" altLang="zh-TW" sz="2500" dirty="0"/>
              <a:t>2)</a:t>
            </a:r>
            <a:r>
              <a:rPr lang="zh-TW" altLang="en-US" sz="2500" dirty="0"/>
              <a:t>乙商場的奇異果售價，一袋裝越多顆者，其每顆單價越</a:t>
            </a:r>
            <a:r>
              <a:rPr lang="zh-TW" altLang="en-US" sz="2500" dirty="0" smtClean="0"/>
              <a:t>低</a:t>
            </a:r>
            <a:r>
              <a:rPr lang="zh-TW" altLang="en-US" sz="2500" dirty="0"/>
              <a:t>。</a:t>
            </a:r>
          </a:p>
          <a:p>
            <a:pPr marL="0" indent="0">
              <a:lnSpc>
                <a:spcPct val="150000"/>
              </a:lnSpc>
              <a:spcBef>
                <a:spcPts val="600"/>
              </a:spcBef>
              <a:buNone/>
            </a:pPr>
            <a:r>
              <a:rPr lang="en-US" altLang="zh-TW" sz="2500" dirty="0" smtClean="0"/>
              <a:t>(</a:t>
            </a:r>
            <a:r>
              <a:rPr lang="en-US" altLang="zh-TW" sz="2500" dirty="0"/>
              <a:t>3)</a:t>
            </a:r>
            <a:r>
              <a:rPr lang="zh-TW" altLang="en-US" sz="2500" dirty="0"/>
              <a:t>若只想買奇異果，則在甲商場花</a:t>
            </a:r>
            <a:r>
              <a:rPr lang="en-US" altLang="zh-TW" sz="2500" dirty="0"/>
              <a:t>500</a:t>
            </a:r>
            <a:r>
              <a:rPr lang="zh-TW" altLang="en-US" sz="2500" dirty="0"/>
              <a:t>元最多可以買到</a:t>
            </a:r>
            <a:r>
              <a:rPr lang="en-US" altLang="zh-TW" sz="2500" dirty="0"/>
              <a:t>30</a:t>
            </a:r>
            <a:r>
              <a:rPr lang="zh-TW" altLang="en-US" sz="2500" dirty="0"/>
              <a:t>顆</a:t>
            </a:r>
            <a:r>
              <a:rPr lang="zh-TW" altLang="en-US" sz="2500" dirty="0" smtClean="0"/>
              <a:t>奇異果</a:t>
            </a:r>
            <a:r>
              <a:rPr lang="zh-TW" altLang="en-US" sz="2500" dirty="0"/>
              <a:t>。</a:t>
            </a:r>
          </a:p>
          <a:p>
            <a:pPr marL="0" indent="0">
              <a:lnSpc>
                <a:spcPct val="150000"/>
              </a:lnSpc>
              <a:spcBef>
                <a:spcPts val="600"/>
              </a:spcBef>
              <a:buNone/>
            </a:pPr>
            <a:r>
              <a:rPr lang="en-US" altLang="zh-TW" sz="2500" dirty="0" smtClean="0"/>
              <a:t>(</a:t>
            </a:r>
            <a:r>
              <a:rPr lang="en-US" altLang="zh-TW" sz="2500" dirty="0"/>
              <a:t>4)</a:t>
            </a:r>
            <a:r>
              <a:rPr lang="zh-TW" altLang="en-US" sz="2500" dirty="0"/>
              <a:t>如果要買</a:t>
            </a:r>
            <a:r>
              <a:rPr lang="en-US" altLang="zh-TW" sz="2500" dirty="0"/>
              <a:t>12</a:t>
            </a:r>
            <a:r>
              <a:rPr lang="zh-TW" altLang="en-US" sz="2500" dirty="0"/>
              <a:t>顆奇異果和</a:t>
            </a:r>
            <a:r>
              <a:rPr lang="en-US" altLang="zh-TW" sz="2500" dirty="0"/>
              <a:t>4</a:t>
            </a:r>
            <a:r>
              <a:rPr lang="zh-TW" altLang="en-US" sz="2500" dirty="0"/>
              <a:t>顆蘋果，在甲商場所需最少金額低於在乙商場所</a:t>
            </a:r>
            <a:r>
              <a:rPr lang="zh-TW" altLang="en-US" sz="2500" dirty="0" smtClean="0"/>
              <a:t>需最少金額</a:t>
            </a:r>
            <a:r>
              <a:rPr lang="zh-TW" altLang="en-US" sz="2500" dirty="0"/>
              <a:t>。</a:t>
            </a:r>
          </a:p>
          <a:p>
            <a:pPr marL="0" indent="0">
              <a:lnSpc>
                <a:spcPct val="150000"/>
              </a:lnSpc>
              <a:spcBef>
                <a:spcPts val="600"/>
              </a:spcBef>
              <a:buNone/>
            </a:pPr>
            <a:r>
              <a:rPr lang="en-US" altLang="zh-TW" sz="2500" dirty="0"/>
              <a:t>(5)</a:t>
            </a:r>
            <a:r>
              <a:rPr lang="zh-TW" altLang="en-US" sz="2500" dirty="0"/>
              <a:t>無論買多少顆蘋果，在甲商場所需最少金額都低於在乙商場所需最少金額。</a:t>
            </a:r>
          </a:p>
        </p:txBody>
      </p:sp>
    </p:spTree>
    <p:extLst>
      <p:ext uri="{BB962C8B-B14F-4D97-AF65-F5344CB8AC3E}">
        <p14:creationId xmlns:p14="http://schemas.microsoft.com/office/powerpoint/2010/main" val="3123252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33</a:t>
            </a:fld>
            <a:endParaRPr lang="en-US" dirty="0"/>
          </a:p>
        </p:txBody>
      </p:sp>
      <p:sp>
        <p:nvSpPr>
          <p:cNvPr id="8" name="內容版面配置區 2"/>
          <p:cNvSpPr>
            <a:spLocks noGrp="1"/>
          </p:cNvSpPr>
          <p:nvPr>
            <p:ph idx="1"/>
          </p:nvPr>
        </p:nvSpPr>
        <p:spPr>
          <a:xfrm>
            <a:off x="527921" y="2016833"/>
            <a:ext cx="11054479" cy="1488368"/>
          </a:xfrm>
        </p:spPr>
        <p:txBody>
          <a:bodyPr>
            <a:noAutofit/>
          </a:bodyPr>
          <a:lstStyle/>
          <a:p>
            <a:pPr marL="0" indent="0">
              <a:lnSpc>
                <a:spcPct val="150000"/>
              </a:lnSpc>
              <a:spcBef>
                <a:spcPts val="600"/>
              </a:spcBef>
              <a:buNone/>
            </a:pPr>
            <a:r>
              <a:rPr lang="zh-TW" altLang="en-US" sz="2500" dirty="0"/>
              <a:t>依據上述數據，請選出正確的選項。</a:t>
            </a:r>
          </a:p>
          <a:p>
            <a:pPr marL="0" indent="0">
              <a:lnSpc>
                <a:spcPct val="150000"/>
              </a:lnSpc>
              <a:spcBef>
                <a:spcPts val="600"/>
              </a:spcBef>
              <a:buNone/>
            </a:pPr>
            <a:r>
              <a:rPr lang="en-US" altLang="zh-TW" sz="2500" dirty="0"/>
              <a:t>(1)</a:t>
            </a:r>
            <a:r>
              <a:rPr lang="zh-TW" altLang="en-US" sz="2500" dirty="0"/>
              <a:t>在甲商場買一袋</a:t>
            </a:r>
            <a:r>
              <a:rPr lang="en-US" altLang="zh-TW" sz="2500" dirty="0"/>
              <a:t>3</a:t>
            </a:r>
            <a:r>
              <a:rPr lang="zh-TW" altLang="en-US" sz="2500" dirty="0"/>
              <a:t>顆裝的蘋果所需金額低於買三袋</a:t>
            </a:r>
            <a:r>
              <a:rPr lang="en-US" altLang="zh-TW" sz="2500" dirty="0"/>
              <a:t>1</a:t>
            </a:r>
            <a:r>
              <a:rPr lang="zh-TW" altLang="en-US" sz="2500" dirty="0"/>
              <a:t>顆裝的</a:t>
            </a:r>
            <a:r>
              <a:rPr lang="zh-TW" altLang="en-US" sz="2500" dirty="0" smtClean="0"/>
              <a:t>蘋果。</a:t>
            </a:r>
            <a:endParaRPr lang="zh-TW" altLang="en-US" sz="2500" dirty="0"/>
          </a:p>
        </p:txBody>
      </p:sp>
      <p:sp>
        <p:nvSpPr>
          <p:cNvPr id="6" name="矩形 5"/>
          <p:cNvSpPr/>
          <p:nvPr/>
        </p:nvSpPr>
        <p:spPr>
          <a:xfrm>
            <a:off x="1890229" y="3727437"/>
            <a:ext cx="543739" cy="523220"/>
          </a:xfrm>
          <a:prstGeom prst="rect">
            <a:avLst/>
          </a:prstGeom>
        </p:spPr>
        <p:txBody>
          <a:bodyPr wrap="none">
            <a:spAutoFit/>
          </a:bodyPr>
          <a:lstStyle/>
          <a:p>
            <a:r>
              <a:rPr lang="en-US" altLang="zh-TW"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80321" y="3728502"/>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10" name="物件 9"/>
          <p:cNvGraphicFramePr>
            <a:graphicFrameLocks noChangeAspect="1"/>
          </p:cNvGraphicFramePr>
          <p:nvPr>
            <p:extLst>
              <p:ext uri="{D42A27DB-BD31-4B8C-83A1-F6EECF244321}">
                <p14:modId xmlns:p14="http://schemas.microsoft.com/office/powerpoint/2010/main" val="2463814852"/>
              </p:ext>
            </p:extLst>
          </p:nvPr>
        </p:nvGraphicFramePr>
        <p:xfrm>
          <a:off x="2053243" y="4527530"/>
          <a:ext cx="1928559" cy="405304"/>
        </p:xfrm>
        <a:graphic>
          <a:graphicData uri="http://schemas.openxmlformats.org/presentationml/2006/ole">
            <mc:AlternateContent xmlns:mc="http://schemas.openxmlformats.org/markup-compatibility/2006">
              <mc:Choice xmlns:v="urn:schemas-microsoft-com:vml" Requires="v">
                <p:oleObj spid="_x0000_s11270" name="Equation" r:id="rId3" imgW="825480" imgH="177480" progId="Equation.DSMT4">
                  <p:embed/>
                </p:oleObj>
              </mc:Choice>
              <mc:Fallback>
                <p:oleObj name="Equation" r:id="rId3" imgW="825480" imgH="177480" progId="Equation.DSMT4">
                  <p:embed/>
                  <p:pic>
                    <p:nvPicPr>
                      <p:cNvPr id="0" name=""/>
                      <p:cNvPicPr>
                        <a:picLocks noChangeAspect="1" noChangeArrowheads="1"/>
                      </p:cNvPicPr>
                      <p:nvPr/>
                    </p:nvPicPr>
                    <p:blipFill>
                      <a:blip r:embed="rId4"/>
                      <a:srcRect/>
                      <a:stretch>
                        <a:fillRect/>
                      </a:stretch>
                    </p:blipFill>
                    <p:spPr bwMode="auto">
                      <a:xfrm>
                        <a:off x="2053243" y="4527530"/>
                        <a:ext cx="1928559" cy="405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1114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34</a:t>
            </a:fld>
            <a:endParaRPr lang="en-US" dirty="0"/>
          </a:p>
        </p:txBody>
      </p:sp>
      <p:sp>
        <p:nvSpPr>
          <p:cNvPr id="8" name="內容版面配置區 2"/>
          <p:cNvSpPr>
            <a:spLocks noGrp="1"/>
          </p:cNvSpPr>
          <p:nvPr>
            <p:ph idx="1"/>
          </p:nvPr>
        </p:nvSpPr>
        <p:spPr>
          <a:xfrm>
            <a:off x="527921" y="2016833"/>
            <a:ext cx="11054479" cy="1727854"/>
          </a:xfrm>
        </p:spPr>
        <p:txBody>
          <a:bodyPr>
            <a:noAutofit/>
          </a:bodyPr>
          <a:lstStyle/>
          <a:p>
            <a:pPr marL="0" indent="0">
              <a:lnSpc>
                <a:spcPct val="150000"/>
              </a:lnSpc>
              <a:spcBef>
                <a:spcPts val="600"/>
              </a:spcBef>
              <a:buNone/>
            </a:pPr>
            <a:r>
              <a:rPr lang="zh-TW" altLang="en-US" sz="2500" dirty="0"/>
              <a:t>依據上述數據，請選出正確的選項。</a:t>
            </a:r>
          </a:p>
          <a:p>
            <a:pPr marL="0" indent="0">
              <a:lnSpc>
                <a:spcPct val="150000"/>
              </a:lnSpc>
              <a:spcBef>
                <a:spcPts val="600"/>
              </a:spcBef>
              <a:buNone/>
            </a:pPr>
            <a:r>
              <a:rPr lang="en-US" altLang="zh-TW" sz="2500" dirty="0" smtClean="0"/>
              <a:t>(</a:t>
            </a:r>
            <a:r>
              <a:rPr lang="en-US" altLang="zh-TW" sz="2500" dirty="0"/>
              <a:t>2)</a:t>
            </a:r>
            <a:r>
              <a:rPr lang="zh-TW" altLang="en-US" sz="2500" dirty="0"/>
              <a:t>乙商場的奇異果售價，一袋裝越多顆者，其每顆單價越</a:t>
            </a:r>
            <a:r>
              <a:rPr lang="zh-TW" altLang="en-US" sz="2500" dirty="0" smtClean="0"/>
              <a:t>低。</a:t>
            </a:r>
            <a:endParaRPr lang="zh-TW" altLang="en-US" sz="2500" dirty="0"/>
          </a:p>
        </p:txBody>
      </p:sp>
      <p:sp>
        <p:nvSpPr>
          <p:cNvPr id="5" name="矩形 4"/>
          <p:cNvSpPr/>
          <p:nvPr/>
        </p:nvSpPr>
        <p:spPr>
          <a:xfrm>
            <a:off x="680321" y="3687667"/>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9" name="物件 8"/>
          <p:cNvGraphicFramePr>
            <a:graphicFrameLocks noChangeAspect="1"/>
          </p:cNvGraphicFramePr>
          <p:nvPr>
            <p:extLst>
              <p:ext uri="{D42A27DB-BD31-4B8C-83A1-F6EECF244321}">
                <p14:modId xmlns:p14="http://schemas.microsoft.com/office/powerpoint/2010/main" val="4091202539"/>
              </p:ext>
            </p:extLst>
          </p:nvPr>
        </p:nvGraphicFramePr>
        <p:xfrm>
          <a:off x="1867220" y="4471799"/>
          <a:ext cx="2883940" cy="836035"/>
        </p:xfrm>
        <a:graphic>
          <a:graphicData uri="http://schemas.openxmlformats.org/presentationml/2006/ole">
            <mc:AlternateContent xmlns:mc="http://schemas.openxmlformats.org/markup-compatibility/2006">
              <mc:Choice xmlns:v="urn:schemas-microsoft-com:vml" Requires="v">
                <p:oleObj spid="_x0000_s12293" name="Equation" r:id="rId3" imgW="1346040" imgH="393480" progId="Equation.DSMT4">
                  <p:embed/>
                </p:oleObj>
              </mc:Choice>
              <mc:Fallback>
                <p:oleObj name="Equation" r:id="rId3" imgW="1346040" imgH="393480" progId="Equation.DSMT4">
                  <p:embed/>
                  <p:pic>
                    <p:nvPicPr>
                      <p:cNvPr id="0" name=""/>
                      <p:cNvPicPr>
                        <a:picLocks noChangeAspect="1" noChangeArrowheads="1"/>
                      </p:cNvPicPr>
                      <p:nvPr/>
                    </p:nvPicPr>
                    <p:blipFill>
                      <a:blip r:embed="rId4"/>
                      <a:srcRect/>
                      <a:stretch>
                        <a:fillRect/>
                      </a:stretch>
                    </p:blipFill>
                    <p:spPr bwMode="auto">
                      <a:xfrm>
                        <a:off x="1867220" y="4471799"/>
                        <a:ext cx="2883940" cy="8360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矩形 9"/>
          <p:cNvSpPr/>
          <p:nvPr/>
        </p:nvSpPr>
        <p:spPr>
          <a:xfrm>
            <a:off x="1868467" y="3687667"/>
            <a:ext cx="543739" cy="523220"/>
          </a:xfrm>
          <a:prstGeom prst="rect">
            <a:avLst/>
          </a:prstGeom>
        </p:spPr>
        <p:txBody>
          <a:bodyPr wrap="none">
            <a:spAutoFit/>
          </a:bodyPr>
          <a:lstStyle/>
          <a:p>
            <a:r>
              <a:rPr lang="en-US" altLang="zh-TW"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8318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35</a:t>
            </a:fld>
            <a:endParaRPr lang="en-US" dirty="0"/>
          </a:p>
        </p:txBody>
      </p:sp>
      <p:sp>
        <p:nvSpPr>
          <p:cNvPr id="8" name="內容版面配置區 2"/>
          <p:cNvSpPr>
            <a:spLocks noGrp="1"/>
          </p:cNvSpPr>
          <p:nvPr>
            <p:ph idx="1"/>
          </p:nvPr>
        </p:nvSpPr>
        <p:spPr>
          <a:xfrm>
            <a:off x="527921" y="2016833"/>
            <a:ext cx="11054479" cy="1401282"/>
          </a:xfrm>
        </p:spPr>
        <p:txBody>
          <a:bodyPr>
            <a:noAutofit/>
          </a:bodyPr>
          <a:lstStyle/>
          <a:p>
            <a:pPr marL="0" indent="0">
              <a:lnSpc>
                <a:spcPct val="150000"/>
              </a:lnSpc>
              <a:spcBef>
                <a:spcPts val="600"/>
              </a:spcBef>
              <a:buNone/>
            </a:pPr>
            <a:r>
              <a:rPr lang="zh-TW" altLang="en-US" sz="2500" dirty="0"/>
              <a:t>依據上述數據，請選出正確的選項。</a:t>
            </a:r>
          </a:p>
          <a:p>
            <a:pPr marL="0" indent="0">
              <a:lnSpc>
                <a:spcPct val="150000"/>
              </a:lnSpc>
              <a:spcBef>
                <a:spcPts val="600"/>
              </a:spcBef>
              <a:buNone/>
            </a:pPr>
            <a:r>
              <a:rPr lang="en-US" altLang="zh-TW" sz="2500" dirty="0" smtClean="0"/>
              <a:t>(</a:t>
            </a:r>
            <a:r>
              <a:rPr lang="en-US" altLang="zh-TW" sz="2500" dirty="0"/>
              <a:t>3)</a:t>
            </a:r>
            <a:r>
              <a:rPr lang="zh-TW" altLang="en-US" sz="2500" dirty="0"/>
              <a:t>若只想買奇異果，則在甲商場花</a:t>
            </a:r>
            <a:r>
              <a:rPr lang="en-US" altLang="zh-TW" sz="2500" dirty="0"/>
              <a:t>500</a:t>
            </a:r>
            <a:r>
              <a:rPr lang="zh-TW" altLang="en-US" sz="2500" dirty="0"/>
              <a:t>元最多可以買到</a:t>
            </a:r>
            <a:r>
              <a:rPr lang="en-US" altLang="zh-TW" sz="2500" dirty="0"/>
              <a:t>30</a:t>
            </a:r>
            <a:r>
              <a:rPr lang="zh-TW" altLang="en-US" sz="2500" dirty="0"/>
              <a:t>顆</a:t>
            </a:r>
            <a:r>
              <a:rPr lang="zh-TW" altLang="en-US" sz="2500" dirty="0" smtClean="0"/>
              <a:t>奇異果</a:t>
            </a:r>
            <a:r>
              <a:rPr lang="zh-TW" altLang="en-US" sz="2500" dirty="0"/>
              <a:t>。</a:t>
            </a:r>
          </a:p>
          <a:p>
            <a:pPr marL="0" indent="0">
              <a:lnSpc>
                <a:spcPct val="150000"/>
              </a:lnSpc>
              <a:spcBef>
                <a:spcPts val="600"/>
              </a:spcBef>
              <a:buNone/>
            </a:pPr>
            <a:endParaRPr lang="zh-TW" altLang="en-US" sz="2500" dirty="0"/>
          </a:p>
        </p:txBody>
      </p:sp>
      <p:sp>
        <p:nvSpPr>
          <p:cNvPr id="5" name="矩形 4"/>
          <p:cNvSpPr/>
          <p:nvPr/>
        </p:nvSpPr>
        <p:spPr>
          <a:xfrm>
            <a:off x="680321" y="3622354"/>
            <a:ext cx="1513235"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r>
              <a:rPr lang="en-US" altLang="zh-TW" sz="2800" b="1" spc="80" dirty="0">
                <a:solidFill>
                  <a:srgbClr val="FF0000"/>
                </a:solidFill>
                <a:latin typeface="微軟正黑體" panose="020B0604030504040204" pitchFamily="34" charset="-120"/>
                <a:ea typeface="微軟正黑體" panose="020B0604030504040204" pitchFamily="34" charset="-120"/>
              </a:rPr>
              <a:t> ╳</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grpSp>
        <p:nvGrpSpPr>
          <p:cNvPr id="6" name="群組 5"/>
          <p:cNvGrpSpPr/>
          <p:nvPr/>
        </p:nvGrpSpPr>
        <p:grpSpPr>
          <a:xfrm>
            <a:off x="975378" y="4282867"/>
            <a:ext cx="6032421" cy="1877437"/>
            <a:chOff x="1889760" y="4108699"/>
            <a:chExt cx="6032421" cy="1877437"/>
          </a:xfrm>
        </p:grpSpPr>
        <p:sp>
          <p:nvSpPr>
            <p:cNvPr id="7" name="矩形 6"/>
            <p:cNvSpPr/>
            <p:nvPr/>
          </p:nvSpPr>
          <p:spPr>
            <a:xfrm>
              <a:off x="1889760" y="4108699"/>
              <a:ext cx="6032421" cy="1877437"/>
            </a:xfrm>
            <a:prstGeom prst="rect">
              <a:avLst/>
            </a:prstGeom>
          </p:spPr>
          <p:txBody>
            <a:bodyPr wrap="none">
              <a:spAutoFit/>
            </a:bodyPr>
            <a:lstStyle/>
            <a:p>
              <a:pPr algn="ctr"/>
              <a:r>
                <a:rPr lang="zh-TW" altLang="en-US" sz="2800" b="1" dirty="0" smtClean="0">
                  <a:solidFill>
                    <a:srgbClr val="FF0000"/>
                  </a:solidFill>
                  <a:latin typeface="微軟正黑體" panose="020B0604030504040204" pitchFamily="34" charset="-120"/>
                  <a:ea typeface="微軟正黑體" panose="020B0604030504040204" pitchFamily="34" charset="-120"/>
                </a:rPr>
                <a:t>甲</a:t>
              </a:r>
              <a:r>
                <a:rPr lang="zh-TW" altLang="en-US" sz="2800" b="1" dirty="0">
                  <a:solidFill>
                    <a:srgbClr val="FF0000"/>
                  </a:solidFill>
                  <a:latin typeface="微軟正黑體" panose="020B0604030504040204" pitchFamily="34" charset="-120"/>
                  <a:ea typeface="微軟正黑體" panose="020B0604030504040204" pitchFamily="34" charset="-120"/>
                </a:rPr>
                <a:t>商場以</a:t>
              </a:r>
              <a:r>
                <a:rPr lang="en-US" altLang="zh-TW" sz="2800" b="1" dirty="0">
                  <a:solidFill>
                    <a:srgbClr val="FF0000"/>
                  </a:solidFill>
                  <a:latin typeface="微軟正黑體" panose="020B0604030504040204" pitchFamily="34" charset="-120"/>
                  <a:ea typeface="微軟正黑體" panose="020B0604030504040204" pitchFamily="34" charset="-120"/>
                </a:rPr>
                <a:t>5</a:t>
              </a:r>
              <a:r>
                <a:rPr lang="zh-TW" altLang="en-US" sz="2800" b="1" dirty="0">
                  <a:solidFill>
                    <a:srgbClr val="FF0000"/>
                  </a:solidFill>
                  <a:latin typeface="微軟正黑體" panose="020B0604030504040204" pitchFamily="34" charset="-120"/>
                  <a:ea typeface="微軟正黑體" panose="020B0604030504040204" pitchFamily="34" charset="-120"/>
                </a:rPr>
                <a:t>顆裝奇異果最便宜</a:t>
              </a:r>
            </a:p>
            <a:p>
              <a:r>
                <a:rPr lang="zh-TW" altLang="en-US" sz="2800" b="1" dirty="0">
                  <a:solidFill>
                    <a:srgbClr val="FF0000"/>
                  </a:solidFill>
                </a:rPr>
                <a:t>  </a:t>
              </a:r>
              <a:r>
                <a:rPr lang="zh-TW" altLang="en-US" sz="2800" b="1" dirty="0" smtClean="0">
                  <a:solidFill>
                    <a:srgbClr val="FF0000"/>
                  </a:solidFill>
                </a:rPr>
                <a:t>         </a:t>
              </a:r>
              <a:endParaRPr lang="en-US" altLang="zh-TW" sz="2800" b="1" dirty="0" smtClean="0">
                <a:solidFill>
                  <a:srgbClr val="FF0000"/>
                </a:solidFill>
              </a:endParaRPr>
            </a:p>
            <a:p>
              <a:endParaRPr lang="en-US" altLang="zh-TW" sz="2800" b="1" dirty="0">
                <a:solidFill>
                  <a:srgbClr val="FF0000"/>
                </a:solidFill>
              </a:endParaRPr>
            </a:p>
            <a:p>
              <a:r>
                <a:rPr lang="zh-TW" altLang="en-US" sz="2800" b="1" dirty="0" smtClean="0">
                  <a:solidFill>
                    <a:srgbClr val="FF0000"/>
                  </a:solidFill>
                </a:rPr>
                <a:t>                </a:t>
              </a:r>
              <a:r>
                <a:rPr lang="zh-TW" altLang="en-US" sz="2800" b="1" dirty="0" smtClean="0">
                  <a:solidFill>
                    <a:srgbClr val="FF0000"/>
                  </a:solidFill>
                  <a:latin typeface="微軟正黑體" panose="020B0604030504040204" pitchFamily="34" charset="-120"/>
                  <a:ea typeface="微軟正黑體" panose="020B0604030504040204" pitchFamily="34" charset="-120"/>
                </a:rPr>
                <a:t>可</a:t>
              </a:r>
              <a:r>
                <a:rPr lang="zh-TW" altLang="en-US" sz="2800" b="1" dirty="0">
                  <a:solidFill>
                    <a:srgbClr val="FF0000"/>
                  </a:solidFill>
                  <a:latin typeface="微軟正黑體" panose="020B0604030504040204" pitchFamily="34" charset="-120"/>
                  <a:ea typeface="微軟正黑體" panose="020B0604030504040204" pitchFamily="34" charset="-120"/>
                </a:rPr>
                <a:t>買到                    </a:t>
              </a:r>
              <a:r>
                <a:rPr lang="zh-TW" altLang="en-US" sz="2800" b="1" dirty="0" smtClean="0">
                  <a:solidFill>
                    <a:srgbClr val="FF0000"/>
                  </a:solidFill>
                  <a:latin typeface="微軟正黑體" panose="020B0604030504040204" pitchFamily="34" charset="-120"/>
                  <a:ea typeface="微軟正黑體" panose="020B0604030504040204" pitchFamily="34" charset="-120"/>
                </a:rPr>
                <a:t>  </a:t>
              </a:r>
              <a:r>
                <a:rPr lang="zh-TW" altLang="en-US" sz="2800" b="1" dirty="0">
                  <a:solidFill>
                    <a:srgbClr val="FF0000"/>
                  </a:solidFill>
                  <a:latin typeface="微軟正黑體" panose="020B0604030504040204" pitchFamily="34" charset="-120"/>
                  <a:ea typeface="微軟正黑體" panose="020B0604030504040204" pitchFamily="34" charset="-120"/>
                </a:rPr>
                <a:t>（顆）</a:t>
              </a:r>
            </a:p>
          </p:txBody>
        </p:sp>
        <p:graphicFrame>
          <p:nvGraphicFramePr>
            <p:cNvPr id="9" name="物件 8"/>
            <p:cNvGraphicFramePr>
              <a:graphicFrameLocks noChangeAspect="1"/>
            </p:cNvGraphicFramePr>
            <p:nvPr>
              <p:extLst>
                <p:ext uri="{D42A27DB-BD31-4B8C-83A1-F6EECF244321}">
                  <p14:modId xmlns:p14="http://schemas.microsoft.com/office/powerpoint/2010/main" val="528258915"/>
                </p:ext>
              </p:extLst>
            </p:nvPr>
          </p:nvGraphicFramePr>
          <p:xfrm>
            <a:off x="3306691" y="4882718"/>
            <a:ext cx="3046556" cy="404091"/>
          </p:xfrm>
          <a:graphic>
            <a:graphicData uri="http://schemas.openxmlformats.org/presentationml/2006/ole">
              <mc:AlternateContent xmlns:mc="http://schemas.openxmlformats.org/markup-compatibility/2006">
                <mc:Choice xmlns:v="urn:schemas-microsoft-com:vml" Requires="v">
                  <p:oleObj spid="_x0000_s13323" name="Equation" r:id="rId3" imgW="1295280" imgH="177480" progId="Equation.DSMT4">
                    <p:embed/>
                  </p:oleObj>
                </mc:Choice>
                <mc:Fallback>
                  <p:oleObj name="Equation" r:id="rId3" imgW="1295280" imgH="177480" progId="Equation.DSMT4">
                    <p:embed/>
                    <p:pic>
                      <p:nvPicPr>
                        <p:cNvPr id="0" name=""/>
                        <p:cNvPicPr>
                          <a:picLocks noChangeAspect="1" noChangeArrowheads="1"/>
                        </p:cNvPicPr>
                        <p:nvPr/>
                      </p:nvPicPr>
                      <p:blipFill>
                        <a:blip r:embed="rId4"/>
                        <a:srcRect/>
                        <a:stretch>
                          <a:fillRect/>
                        </a:stretch>
                      </p:blipFill>
                      <p:spPr bwMode="auto">
                        <a:xfrm>
                          <a:off x="3306691" y="4882718"/>
                          <a:ext cx="3046556" cy="404091"/>
                        </a:xfrm>
                        <a:prstGeom prst="rect">
                          <a:avLst/>
                        </a:prstGeom>
                        <a:noFill/>
                      </p:spPr>
                    </p:pic>
                  </p:oleObj>
                </mc:Fallback>
              </mc:AlternateContent>
            </a:graphicData>
          </a:graphic>
        </p:graphicFrame>
        <p:graphicFrame>
          <p:nvGraphicFramePr>
            <p:cNvPr id="10" name="物件 9"/>
            <p:cNvGraphicFramePr>
              <a:graphicFrameLocks noChangeAspect="1"/>
            </p:cNvGraphicFramePr>
            <p:nvPr>
              <p:extLst>
                <p:ext uri="{D42A27DB-BD31-4B8C-83A1-F6EECF244321}">
                  <p14:modId xmlns:p14="http://schemas.microsoft.com/office/powerpoint/2010/main" val="1169587882"/>
                </p:ext>
              </p:extLst>
            </p:nvPr>
          </p:nvGraphicFramePr>
          <p:xfrm>
            <a:off x="3254765" y="5525525"/>
            <a:ext cx="367520" cy="367520"/>
          </p:xfrm>
          <a:graphic>
            <a:graphicData uri="http://schemas.openxmlformats.org/presentationml/2006/ole">
              <mc:AlternateContent xmlns:mc="http://schemas.openxmlformats.org/markup-compatibility/2006">
                <mc:Choice xmlns:v="urn:schemas-microsoft-com:vml" Requires="v">
                  <p:oleObj spid="_x0000_s13324" name="Equation" r:id="rId5" imgW="164880" imgH="164880" progId="Equation.DSMT4">
                    <p:embed/>
                  </p:oleObj>
                </mc:Choice>
                <mc:Fallback>
                  <p:oleObj name="Equation" r:id="rId5" imgW="164880" imgH="164880" progId="Equation.DSMT4">
                    <p:embed/>
                    <p:pic>
                      <p:nvPicPr>
                        <p:cNvPr id="0" name=""/>
                        <p:cNvPicPr>
                          <a:picLocks noChangeAspect="1" noChangeArrowheads="1"/>
                        </p:cNvPicPr>
                        <p:nvPr/>
                      </p:nvPicPr>
                      <p:blipFill>
                        <a:blip r:embed="rId6"/>
                        <a:srcRect/>
                        <a:stretch>
                          <a:fillRect/>
                        </a:stretch>
                      </p:blipFill>
                      <p:spPr bwMode="auto">
                        <a:xfrm>
                          <a:off x="3254765" y="5525525"/>
                          <a:ext cx="367520" cy="367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物件 10"/>
            <p:cNvGraphicFramePr>
              <a:graphicFrameLocks noChangeAspect="1"/>
            </p:cNvGraphicFramePr>
            <p:nvPr>
              <p:extLst>
                <p:ext uri="{D42A27DB-BD31-4B8C-83A1-F6EECF244321}">
                  <p14:modId xmlns:p14="http://schemas.microsoft.com/office/powerpoint/2010/main" val="364278465"/>
                </p:ext>
              </p:extLst>
            </p:nvPr>
          </p:nvGraphicFramePr>
          <p:xfrm>
            <a:off x="4783909" y="5537818"/>
            <a:ext cx="2026330" cy="403576"/>
          </p:xfrm>
          <a:graphic>
            <a:graphicData uri="http://schemas.openxmlformats.org/presentationml/2006/ole">
              <mc:AlternateContent xmlns:mc="http://schemas.openxmlformats.org/markup-compatibility/2006">
                <mc:Choice xmlns:v="urn:schemas-microsoft-com:vml" Requires="v">
                  <p:oleObj spid="_x0000_s13325" name="Equation" r:id="rId7" imgW="863280" imgH="177480" progId="Equation.DSMT4">
                    <p:embed/>
                  </p:oleObj>
                </mc:Choice>
                <mc:Fallback>
                  <p:oleObj name="Equation" r:id="rId7" imgW="863280" imgH="177480" progId="Equation.DSMT4">
                    <p:embed/>
                    <p:pic>
                      <p:nvPicPr>
                        <p:cNvPr id="0" name=""/>
                        <p:cNvPicPr>
                          <a:picLocks noChangeAspect="1" noChangeArrowheads="1"/>
                        </p:cNvPicPr>
                        <p:nvPr/>
                      </p:nvPicPr>
                      <p:blipFill>
                        <a:blip r:embed="rId8"/>
                        <a:srcRect/>
                        <a:stretch>
                          <a:fillRect/>
                        </a:stretch>
                      </p:blipFill>
                      <p:spPr bwMode="auto">
                        <a:xfrm>
                          <a:off x="4783909" y="5537818"/>
                          <a:ext cx="2026330" cy="4035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278318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36</a:t>
            </a:fld>
            <a:endParaRPr lang="en-US" dirty="0"/>
          </a:p>
        </p:txBody>
      </p:sp>
      <p:sp>
        <p:nvSpPr>
          <p:cNvPr id="6" name="矩形 5"/>
          <p:cNvSpPr/>
          <p:nvPr/>
        </p:nvSpPr>
        <p:spPr>
          <a:xfrm>
            <a:off x="3815345" y="2330608"/>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9"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1"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3"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5" name="Rectangle 1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7" name="Rectangle 1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20" name="Rectangle 1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pSp>
        <p:nvGrpSpPr>
          <p:cNvPr id="25" name="群組 24"/>
          <p:cNvGrpSpPr/>
          <p:nvPr/>
        </p:nvGrpSpPr>
        <p:grpSpPr>
          <a:xfrm>
            <a:off x="4858351" y="2316444"/>
            <a:ext cx="6917278" cy="4251332"/>
            <a:chOff x="1723327" y="2316444"/>
            <a:chExt cx="6917278" cy="4251332"/>
          </a:xfrm>
        </p:grpSpPr>
        <p:grpSp>
          <p:nvGrpSpPr>
            <p:cNvPr id="22" name="群組 21"/>
            <p:cNvGrpSpPr/>
            <p:nvPr/>
          </p:nvGrpSpPr>
          <p:grpSpPr>
            <a:xfrm>
              <a:off x="1723327" y="2432556"/>
              <a:ext cx="6917278" cy="3539430"/>
              <a:chOff x="1868467" y="2432556"/>
              <a:chExt cx="6917278" cy="3539430"/>
            </a:xfrm>
          </p:grpSpPr>
          <p:sp>
            <p:nvSpPr>
              <p:cNvPr id="60" name="矩形 59"/>
              <p:cNvSpPr/>
              <p:nvPr/>
            </p:nvSpPr>
            <p:spPr>
              <a:xfrm>
                <a:off x="1868467" y="2432556"/>
                <a:ext cx="6917278" cy="3539430"/>
              </a:xfrm>
              <a:prstGeom prst="rect">
                <a:avLst/>
              </a:prstGeom>
            </p:spPr>
            <p:txBody>
              <a:bodyPr wrap="none">
                <a:spAutoFit/>
              </a:bodyPr>
              <a:lstStyle/>
              <a:p>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甲</a:t>
                </a:r>
                <a:r>
                  <a:rPr lang="zh-TW" altLang="en-US" sz="2800" b="1" dirty="0">
                    <a:solidFill>
                      <a:srgbClr val="FF0000"/>
                    </a:solidFill>
                    <a:latin typeface="微軟正黑體" panose="020B0604030504040204" pitchFamily="34" charset="-120"/>
                    <a:ea typeface="微軟正黑體" panose="020B0604030504040204" pitchFamily="34" charset="-120"/>
                  </a:rPr>
                  <a:t>商場：奇異果</a:t>
                </a:r>
                <a:r>
                  <a:rPr lang="zh-TW" altLang="en-US" sz="2800" b="1" dirty="0" smtClean="0">
                    <a:solidFill>
                      <a:srgbClr val="FF0000"/>
                    </a:solidFill>
                    <a:latin typeface="微軟正黑體" panose="020B0604030504040204" pitchFamily="34" charset="-120"/>
                    <a:ea typeface="微軟正黑體" panose="020B0604030504040204" pitchFamily="34" charset="-120"/>
                  </a:rPr>
                  <a:t>：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                 蘋    果：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                 共    需：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乙</a:t>
                </a:r>
                <a:r>
                  <a:rPr lang="zh-TW" altLang="en-US" sz="2800" b="1" dirty="0">
                    <a:solidFill>
                      <a:srgbClr val="FF0000"/>
                    </a:solidFill>
                    <a:latin typeface="微軟正黑體" panose="020B0604030504040204" pitchFamily="34" charset="-120"/>
                    <a:ea typeface="微軟正黑體" panose="020B0604030504040204" pitchFamily="34" charset="-120"/>
                  </a:rPr>
                  <a:t>商場：</a:t>
                </a:r>
                <a:r>
                  <a:rPr lang="zh-TW" altLang="en-US" sz="2800" b="1" dirty="0" smtClean="0">
                    <a:solidFill>
                      <a:srgbClr val="FF0000"/>
                    </a:solidFill>
                    <a:latin typeface="微軟正黑體" panose="020B0604030504040204" pitchFamily="34" charset="-120"/>
                    <a:ea typeface="微軟正黑體" panose="020B0604030504040204" pitchFamily="34" charset="-120"/>
                  </a:rPr>
                  <a:t>奇異果 ：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                 蘋    果</a:t>
                </a:r>
                <a:r>
                  <a:rPr lang="zh-TW" altLang="en-US" sz="2800" b="1" dirty="0">
                    <a:solidFill>
                      <a:srgbClr val="FF0000"/>
                    </a:solidFill>
                    <a:latin typeface="微軟正黑體" panose="020B0604030504040204" pitchFamily="34" charset="-120"/>
                    <a:ea typeface="微軟正黑體" panose="020B0604030504040204" pitchFamily="34" charset="-120"/>
                  </a:rPr>
                  <a:t>：</a:t>
                </a:r>
                <a:r>
                  <a:rPr lang="en-US" altLang="zh-TW" sz="2800" b="1" dirty="0">
                    <a:solidFill>
                      <a:srgbClr val="FF0000"/>
                    </a:solidFill>
                    <a:latin typeface="微軟正黑體" panose="020B0604030504040204" pitchFamily="34" charset="-120"/>
                    <a:ea typeface="微軟正黑體" panose="020B0604030504040204" pitchFamily="34" charset="-120"/>
                  </a:rPr>
                  <a:t>190</a:t>
                </a:r>
                <a:r>
                  <a:rPr lang="zh-TW" altLang="en-US" sz="2800" b="1" dirty="0" smtClean="0">
                    <a:solidFill>
                      <a:srgbClr val="FF0000"/>
                    </a:solidFill>
                    <a:latin typeface="微軟正黑體" panose="020B0604030504040204" pitchFamily="34" charset="-120"/>
                    <a:ea typeface="微軟正黑體" panose="020B0604030504040204" pitchFamily="34" charset="-120"/>
                  </a:rPr>
                  <a:t>元</a:t>
                </a:r>
                <a:endParaRPr lang="zh-TW" altLang="en-US" sz="2800" b="1" dirty="0">
                  <a:solidFill>
                    <a:srgbClr val="FF0000"/>
                  </a:solidFill>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                 共    需：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5" name="物件 4"/>
              <p:cNvGraphicFramePr>
                <a:graphicFrameLocks noChangeAspect="1"/>
              </p:cNvGraphicFramePr>
              <p:nvPr>
                <p:extLst>
                  <p:ext uri="{D42A27DB-BD31-4B8C-83A1-F6EECF244321}">
                    <p14:modId xmlns:p14="http://schemas.microsoft.com/office/powerpoint/2010/main" val="1149561220"/>
                  </p:ext>
                </p:extLst>
              </p:nvPr>
            </p:nvGraphicFramePr>
            <p:xfrm>
              <a:off x="4762500" y="2927187"/>
              <a:ext cx="2667000" cy="404813"/>
            </p:xfrm>
            <a:graphic>
              <a:graphicData uri="http://schemas.openxmlformats.org/presentationml/2006/ole">
                <mc:AlternateContent xmlns:mc="http://schemas.openxmlformats.org/markup-compatibility/2006">
                  <mc:Choice xmlns:v="urn:schemas-microsoft-com:vml" Requires="v">
                    <p:oleObj spid="_x0000_s9285" name="Equation" r:id="rId3" imgW="1130040" imgH="177480" progId="Equation.DSMT4">
                      <p:embed/>
                    </p:oleObj>
                  </mc:Choice>
                  <mc:Fallback>
                    <p:oleObj name="Equation" r:id="rId3" imgW="1130040" imgH="177480" progId="Equation.DSMT4">
                      <p:embed/>
                      <p:pic>
                        <p:nvPicPr>
                          <p:cNvPr id="0" name="Object 1"/>
                          <p:cNvPicPr>
                            <a:picLocks noChangeAspect="1" noChangeArrowheads="1"/>
                          </p:cNvPicPr>
                          <p:nvPr/>
                        </p:nvPicPr>
                        <p:blipFill>
                          <a:blip r:embed="rId4"/>
                          <a:srcRect/>
                          <a:stretch>
                            <a:fillRect/>
                          </a:stretch>
                        </p:blipFill>
                        <p:spPr bwMode="auto">
                          <a:xfrm>
                            <a:off x="4762500" y="2927187"/>
                            <a:ext cx="2667000" cy="404813"/>
                          </a:xfrm>
                          <a:prstGeom prst="rect">
                            <a:avLst/>
                          </a:prstGeom>
                          <a:noFill/>
                        </p:spPr>
                      </p:pic>
                    </p:oleObj>
                  </mc:Fallback>
                </mc:AlternateContent>
              </a:graphicData>
            </a:graphic>
          </p:graphicFrame>
          <p:graphicFrame>
            <p:nvGraphicFramePr>
              <p:cNvPr id="8" name="物件 7"/>
              <p:cNvGraphicFramePr>
                <a:graphicFrameLocks noChangeAspect="1"/>
              </p:cNvGraphicFramePr>
              <p:nvPr>
                <p:extLst>
                  <p:ext uri="{D42A27DB-BD31-4B8C-83A1-F6EECF244321}">
                    <p14:modId xmlns:p14="http://schemas.microsoft.com/office/powerpoint/2010/main" val="213247097"/>
                  </p:ext>
                </p:extLst>
              </p:nvPr>
            </p:nvGraphicFramePr>
            <p:xfrm>
              <a:off x="4791528" y="3390829"/>
              <a:ext cx="2380704" cy="404272"/>
            </p:xfrm>
            <a:graphic>
              <a:graphicData uri="http://schemas.openxmlformats.org/presentationml/2006/ole">
                <mc:AlternateContent xmlns:mc="http://schemas.openxmlformats.org/markup-compatibility/2006">
                  <mc:Choice xmlns:v="urn:schemas-microsoft-com:vml" Requires="v">
                    <p:oleObj spid="_x0000_s9286" name="Equation" r:id="rId5" imgW="1015920" imgH="177480" progId="Equation.DSMT4">
                      <p:embed/>
                    </p:oleObj>
                  </mc:Choice>
                  <mc:Fallback>
                    <p:oleObj name="Equation" r:id="rId5" imgW="1015920" imgH="177480" progId="Equation.DSMT4">
                      <p:embed/>
                      <p:pic>
                        <p:nvPicPr>
                          <p:cNvPr id="0" name="Object 3"/>
                          <p:cNvPicPr>
                            <a:picLocks noChangeAspect="1" noChangeArrowheads="1"/>
                          </p:cNvPicPr>
                          <p:nvPr/>
                        </p:nvPicPr>
                        <p:blipFill>
                          <a:blip r:embed="rId6"/>
                          <a:srcRect/>
                          <a:stretch>
                            <a:fillRect/>
                          </a:stretch>
                        </p:blipFill>
                        <p:spPr bwMode="auto">
                          <a:xfrm>
                            <a:off x="4791528" y="3390829"/>
                            <a:ext cx="2380704" cy="404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物件 11"/>
              <p:cNvGraphicFramePr>
                <a:graphicFrameLocks noChangeAspect="1"/>
              </p:cNvGraphicFramePr>
              <p:nvPr>
                <p:extLst>
                  <p:ext uri="{D42A27DB-BD31-4B8C-83A1-F6EECF244321}">
                    <p14:modId xmlns:p14="http://schemas.microsoft.com/office/powerpoint/2010/main" val="1876882428"/>
                  </p:ext>
                </p:extLst>
              </p:nvPr>
            </p:nvGraphicFramePr>
            <p:xfrm>
              <a:off x="4918986" y="4623185"/>
              <a:ext cx="1928812" cy="403225"/>
            </p:xfrm>
            <a:graphic>
              <a:graphicData uri="http://schemas.openxmlformats.org/presentationml/2006/ole">
                <mc:AlternateContent xmlns:mc="http://schemas.openxmlformats.org/markup-compatibility/2006">
                  <mc:Choice xmlns:v="urn:schemas-microsoft-com:vml" Requires="v">
                    <p:oleObj spid="_x0000_s9287" name="Equation" r:id="rId7" imgW="825480" imgH="177480" progId="Equation.DSMT4">
                      <p:embed/>
                    </p:oleObj>
                  </mc:Choice>
                  <mc:Fallback>
                    <p:oleObj name="Equation" r:id="rId7" imgW="825480" imgH="177480" progId="Equation.DSMT4">
                      <p:embed/>
                      <p:pic>
                        <p:nvPicPr>
                          <p:cNvPr id="0" name="Object 7"/>
                          <p:cNvPicPr>
                            <a:picLocks noChangeAspect="1" noChangeArrowheads="1"/>
                          </p:cNvPicPr>
                          <p:nvPr/>
                        </p:nvPicPr>
                        <p:blipFill>
                          <a:blip r:embed="rId8"/>
                          <a:srcRect/>
                          <a:stretch>
                            <a:fillRect/>
                          </a:stretch>
                        </p:blipFill>
                        <p:spPr bwMode="auto">
                          <a:xfrm>
                            <a:off x="4918986" y="4623185"/>
                            <a:ext cx="1928812"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物件 13"/>
              <p:cNvGraphicFramePr>
                <a:graphicFrameLocks noChangeAspect="1"/>
              </p:cNvGraphicFramePr>
              <p:nvPr>
                <p:extLst>
                  <p:ext uri="{D42A27DB-BD31-4B8C-83A1-F6EECF244321}">
                    <p14:modId xmlns:p14="http://schemas.microsoft.com/office/powerpoint/2010/main" val="2636493211"/>
                  </p:ext>
                </p:extLst>
              </p:nvPr>
            </p:nvGraphicFramePr>
            <p:xfrm>
              <a:off x="4862178" y="5518321"/>
              <a:ext cx="2612784" cy="404272"/>
            </p:xfrm>
            <a:graphic>
              <a:graphicData uri="http://schemas.openxmlformats.org/presentationml/2006/ole">
                <mc:AlternateContent xmlns:mc="http://schemas.openxmlformats.org/markup-compatibility/2006">
                  <mc:Choice xmlns:v="urn:schemas-microsoft-com:vml" Requires="v">
                    <p:oleObj spid="_x0000_s9288" name="Equation" r:id="rId9" imgW="1104840" imgH="177480" progId="Equation.DSMT4">
                      <p:embed/>
                    </p:oleObj>
                  </mc:Choice>
                  <mc:Fallback>
                    <p:oleObj name="Equation" r:id="rId9" imgW="1104840" imgH="177480" progId="Equation.DSMT4">
                      <p:embed/>
                      <p:pic>
                        <p:nvPicPr>
                          <p:cNvPr id="0" name="Object 9"/>
                          <p:cNvPicPr>
                            <a:picLocks noChangeAspect="1" noChangeArrowheads="1"/>
                          </p:cNvPicPr>
                          <p:nvPr/>
                        </p:nvPicPr>
                        <p:blipFill>
                          <a:blip r:embed="rId10"/>
                          <a:srcRect/>
                          <a:stretch>
                            <a:fillRect/>
                          </a:stretch>
                        </p:blipFill>
                        <p:spPr bwMode="auto">
                          <a:xfrm>
                            <a:off x="4862178" y="5518321"/>
                            <a:ext cx="2612784" cy="404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物件 20"/>
              <p:cNvGraphicFramePr>
                <a:graphicFrameLocks noChangeAspect="1"/>
              </p:cNvGraphicFramePr>
              <p:nvPr>
                <p:extLst>
                  <p:ext uri="{D42A27DB-BD31-4B8C-83A1-F6EECF244321}">
                    <p14:modId xmlns:p14="http://schemas.microsoft.com/office/powerpoint/2010/main" val="3278466269"/>
                  </p:ext>
                </p:extLst>
              </p:nvPr>
            </p:nvGraphicFramePr>
            <p:xfrm>
              <a:off x="4786645" y="3784530"/>
              <a:ext cx="2612784" cy="404272"/>
            </p:xfrm>
            <a:graphic>
              <a:graphicData uri="http://schemas.openxmlformats.org/presentationml/2006/ole">
                <mc:AlternateContent xmlns:mc="http://schemas.openxmlformats.org/markup-compatibility/2006">
                  <mc:Choice xmlns:v="urn:schemas-microsoft-com:vml" Requires="v">
                    <p:oleObj spid="_x0000_s9289" name="Equation" r:id="rId11" imgW="1104840" imgH="177480" progId="Equation.DSMT4">
                      <p:embed/>
                    </p:oleObj>
                  </mc:Choice>
                  <mc:Fallback>
                    <p:oleObj name="Equation" r:id="rId11" imgW="1104840" imgH="177480" progId="Equation.DSMT4">
                      <p:embed/>
                      <p:pic>
                        <p:nvPicPr>
                          <p:cNvPr id="0" name="Object 15"/>
                          <p:cNvPicPr>
                            <a:picLocks noChangeAspect="1" noChangeArrowheads="1"/>
                          </p:cNvPicPr>
                          <p:nvPr/>
                        </p:nvPicPr>
                        <p:blipFill>
                          <a:blip r:embed="rId12"/>
                          <a:srcRect/>
                          <a:stretch>
                            <a:fillRect/>
                          </a:stretch>
                        </p:blipFill>
                        <p:spPr bwMode="auto">
                          <a:xfrm>
                            <a:off x="4786645" y="3784530"/>
                            <a:ext cx="2612784" cy="404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3" name="矩形 22"/>
            <p:cNvSpPr/>
            <p:nvPr/>
          </p:nvSpPr>
          <p:spPr>
            <a:xfrm>
              <a:off x="1726210" y="2316444"/>
              <a:ext cx="543739" cy="523220"/>
            </a:xfrm>
            <a:prstGeom prst="rect">
              <a:avLst/>
            </a:prstGeom>
          </p:spPr>
          <p:txBody>
            <a:bodyPr wrap="none">
              <a:spAutoFit/>
            </a:bodyPr>
            <a:lstStyle/>
            <a:p>
              <a:r>
                <a:rPr lang="en-US" altLang="zh-TW"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sp>
          <p:nvSpPr>
            <p:cNvPr id="24" name="矩形 23"/>
            <p:cNvSpPr/>
            <p:nvPr/>
          </p:nvSpPr>
          <p:spPr>
            <a:xfrm>
              <a:off x="1752355" y="6044556"/>
              <a:ext cx="1980029" cy="523220"/>
            </a:xfrm>
            <a:prstGeom prst="rect">
              <a:avLst/>
            </a:prstGeom>
          </p:spPr>
          <p:txBody>
            <a:bodyPr wrap="none">
              <a:spAutoFit/>
            </a:bodyPr>
            <a:lstStyle/>
            <a:p>
              <a:r>
                <a:rPr lang="zh-TW" altLang="en-US" sz="2800" b="1" dirty="0">
                  <a:solidFill>
                    <a:srgbClr val="FF0000"/>
                  </a:solidFill>
                  <a:latin typeface="微軟正黑體" panose="020B0604030504040204" pitchFamily="34" charset="-120"/>
                  <a:ea typeface="微軟正黑體" panose="020B0604030504040204" pitchFamily="34" charset="-120"/>
                </a:rPr>
                <a:t>得甲＜乙。</a:t>
              </a:r>
            </a:p>
          </p:txBody>
        </p:sp>
      </p:grpSp>
      <p:sp>
        <p:nvSpPr>
          <p:cNvPr id="16" name="矩形 15"/>
          <p:cNvSpPr/>
          <p:nvPr/>
        </p:nvSpPr>
        <p:spPr>
          <a:xfrm>
            <a:off x="457199" y="2212410"/>
            <a:ext cx="3358145" cy="3323987"/>
          </a:xfrm>
          <a:prstGeom prst="rect">
            <a:avLst/>
          </a:prstGeom>
        </p:spPr>
        <p:txBody>
          <a:bodyPr wrap="square">
            <a:spAutoFit/>
          </a:bodyPr>
          <a:lstStyle/>
          <a:p>
            <a:pPr lvl="0" defTabSz="914400">
              <a:lnSpc>
                <a:spcPct val="150000"/>
              </a:lnSpc>
              <a:spcBef>
                <a:spcPts val="600"/>
              </a:spcBef>
            </a:pP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如果要買</a:t>
            </a:r>
            <a:r>
              <a:rPr lang="en-US" altLang="zh-TW" sz="2800" b="1" dirty="0">
                <a:solidFill>
                  <a:prstClr val="black"/>
                </a:solidFill>
                <a:latin typeface="微軟正黑體" panose="020B0604030504040204" pitchFamily="34" charset="-120"/>
                <a:ea typeface="微軟正黑體" panose="020B0604030504040204" pitchFamily="34" charset="-120"/>
              </a:rPr>
              <a:t>12</a:t>
            </a:r>
            <a:r>
              <a:rPr lang="zh-TW" altLang="en-US" sz="2800" b="1" dirty="0">
                <a:solidFill>
                  <a:prstClr val="black"/>
                </a:solidFill>
                <a:latin typeface="微軟正黑體" panose="020B0604030504040204" pitchFamily="34" charset="-120"/>
                <a:ea typeface="微軟正黑體" panose="020B0604030504040204" pitchFamily="34" charset="-120"/>
              </a:rPr>
              <a:t>顆奇異果和</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顆蘋果，在甲商場所需最少金額低於在乙商場所需最少金額。</a:t>
            </a:r>
          </a:p>
        </p:txBody>
      </p:sp>
    </p:spTree>
    <p:extLst>
      <p:ext uri="{BB962C8B-B14F-4D97-AF65-F5344CB8AC3E}">
        <p14:creationId xmlns:p14="http://schemas.microsoft.com/office/powerpoint/2010/main" val="112519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問題與討論</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37</a:t>
            </a:fld>
            <a:endParaRPr lang="en-US" dirty="0"/>
          </a:p>
        </p:txBody>
      </p:sp>
      <p:sp>
        <p:nvSpPr>
          <p:cNvPr id="6" name="矩形 5"/>
          <p:cNvSpPr/>
          <p:nvPr/>
        </p:nvSpPr>
        <p:spPr>
          <a:xfrm>
            <a:off x="610920" y="3840754"/>
            <a:ext cx="1188146" cy="523220"/>
          </a:xfrm>
          <a:prstGeom prst="rect">
            <a:avLst/>
          </a:prstGeom>
        </p:spPr>
        <p:txBody>
          <a:bodyPr wrap="none">
            <a:spAutoFit/>
          </a:bodyPr>
          <a:lstStyle/>
          <a:p>
            <a:pPr>
              <a:lnSpc>
                <a:spcPct val="100000"/>
              </a:lnSpc>
              <a:buFont typeface="Wingdings" panose="05000000000000000000" pitchFamily="2" charset="2"/>
              <a:buChar char="Ø"/>
            </a:pPr>
            <a:r>
              <a:rPr lang="zh-TW" altLang="en-US" sz="2800" b="1" dirty="0">
                <a:solidFill>
                  <a:srgbClr val="FF0000"/>
                </a:solidFill>
                <a:latin typeface="微軟正黑體" panose="020B0604030504040204" pitchFamily="34" charset="-120"/>
                <a:ea typeface="微軟正黑體" panose="020B0604030504040204" pitchFamily="34" charset="-120"/>
              </a:rPr>
              <a:t>答：</a:t>
            </a:r>
            <a:endParaRPr lang="en-US" altLang="zh-TW" sz="2800" b="1" dirty="0">
              <a:solidFill>
                <a:srgbClr val="FF0000"/>
              </a:solidFill>
              <a:latin typeface="微軟正黑體" panose="020B0604030504040204" pitchFamily="34" charset="-120"/>
              <a:ea typeface="微軟正黑體" panose="020B0604030504040204" pitchFamily="34" charset="-12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9"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1"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3"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5" name="Rectangle 1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17" name="Rectangle 1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20" name="Rectangle 1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pSp>
        <p:nvGrpSpPr>
          <p:cNvPr id="25" name="群組 24"/>
          <p:cNvGrpSpPr/>
          <p:nvPr/>
        </p:nvGrpSpPr>
        <p:grpSpPr>
          <a:xfrm>
            <a:off x="1647723" y="3863658"/>
            <a:ext cx="5759426" cy="2597265"/>
            <a:chOff x="1717124" y="2469624"/>
            <a:chExt cx="5759426" cy="2597265"/>
          </a:xfrm>
        </p:grpSpPr>
        <p:grpSp>
          <p:nvGrpSpPr>
            <p:cNvPr id="19" name="群組 18"/>
            <p:cNvGrpSpPr/>
            <p:nvPr/>
          </p:nvGrpSpPr>
          <p:grpSpPr>
            <a:xfrm>
              <a:off x="1726258" y="3035564"/>
              <a:ext cx="5750292" cy="2031325"/>
              <a:chOff x="1868467" y="5125642"/>
              <a:chExt cx="5750292" cy="2031325"/>
            </a:xfrm>
          </p:grpSpPr>
          <p:sp>
            <p:nvSpPr>
              <p:cNvPr id="61" name="矩形 60"/>
              <p:cNvSpPr/>
              <p:nvPr/>
            </p:nvSpPr>
            <p:spPr>
              <a:xfrm>
                <a:off x="1868467" y="5125642"/>
                <a:ext cx="5750292" cy="2031325"/>
              </a:xfrm>
              <a:prstGeom prst="rect">
                <a:avLst/>
              </a:prstGeom>
            </p:spPr>
            <p:txBody>
              <a:bodyPr wrap="none">
                <a:spAutoFit/>
              </a:bodyPr>
              <a:lstStyle/>
              <a:p>
                <a:pPr>
                  <a:lnSpc>
                    <a:spcPct val="150000"/>
                  </a:lnSpc>
                </a:pPr>
                <a:r>
                  <a:rPr lang="zh-TW" altLang="en-US" sz="2800" b="1" dirty="0" smtClean="0">
                    <a:solidFill>
                      <a:srgbClr val="FF0000"/>
                    </a:solidFill>
                    <a:latin typeface="微軟正黑體" panose="020B0604030504040204" pitchFamily="34" charset="-120"/>
                    <a:ea typeface="微軟正黑體" panose="020B0604030504040204" pitchFamily="34" charset="-120"/>
                  </a:rPr>
                  <a:t>當</a:t>
                </a:r>
                <a:r>
                  <a:rPr lang="zh-TW" altLang="en-US" sz="2800" b="1" dirty="0">
                    <a:solidFill>
                      <a:srgbClr val="FF0000"/>
                    </a:solidFill>
                    <a:latin typeface="微軟正黑體" panose="020B0604030504040204" pitchFamily="34" charset="-120"/>
                    <a:ea typeface="微軟正黑體" panose="020B0604030504040204" pitchFamily="34" charset="-120"/>
                  </a:rPr>
                  <a:t>買</a:t>
                </a:r>
                <a:r>
                  <a:rPr lang="en-US" altLang="zh-TW" sz="2800" b="1" dirty="0">
                    <a:solidFill>
                      <a:srgbClr val="FF0000"/>
                    </a:solidFill>
                    <a:latin typeface="微軟正黑體" panose="020B0604030504040204" pitchFamily="34" charset="-120"/>
                    <a:ea typeface="微軟正黑體" panose="020B0604030504040204" pitchFamily="34" charset="-120"/>
                  </a:rPr>
                  <a:t>11</a:t>
                </a:r>
                <a:r>
                  <a:rPr lang="zh-TW" altLang="en-US" sz="2800" b="1" dirty="0">
                    <a:solidFill>
                      <a:srgbClr val="FF0000"/>
                    </a:solidFill>
                    <a:latin typeface="微軟正黑體" panose="020B0604030504040204" pitchFamily="34" charset="-120"/>
                    <a:ea typeface="微軟正黑體" panose="020B0604030504040204" pitchFamily="34" charset="-120"/>
                  </a:rPr>
                  <a:t>顆時，</a:t>
                </a:r>
              </a:p>
              <a:p>
                <a:pPr>
                  <a:lnSpc>
                    <a:spcPct val="150000"/>
                  </a:lnSpc>
                </a:pPr>
                <a:r>
                  <a:rPr lang="zh-TW" altLang="en-US" sz="2800" b="1" dirty="0">
                    <a:solidFill>
                      <a:srgbClr val="FF0000"/>
                    </a:solidFill>
                    <a:latin typeface="微軟正黑體" panose="020B0604030504040204" pitchFamily="34" charset="-120"/>
                    <a:ea typeface="微軟正黑體" panose="020B0604030504040204" pitchFamily="34" charset="-120"/>
                  </a:rPr>
                  <a:t>甲商場</a:t>
                </a:r>
                <a:r>
                  <a:rPr lang="zh-TW" altLang="en-US" sz="2800" b="1" dirty="0" smtClean="0">
                    <a:solidFill>
                      <a:srgbClr val="FF0000"/>
                    </a:solidFill>
                    <a:latin typeface="微軟正黑體" panose="020B0604030504040204" pitchFamily="34" charset="-120"/>
                    <a:ea typeface="微軟正黑體" panose="020B0604030504040204" pitchFamily="34" charset="-120"/>
                  </a:rPr>
                  <a:t>需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pPr>
                  <a:lnSpc>
                    <a:spcPct val="150000"/>
                  </a:lnSpc>
                </a:pPr>
                <a:r>
                  <a:rPr lang="zh-TW" altLang="en-US" sz="2800" b="1" dirty="0" smtClean="0">
                    <a:solidFill>
                      <a:srgbClr val="FF0000"/>
                    </a:solidFill>
                    <a:latin typeface="微軟正黑體" panose="020B0604030504040204" pitchFamily="34" charset="-120"/>
                    <a:ea typeface="微軟正黑體" panose="020B0604030504040204" pitchFamily="34" charset="-120"/>
                  </a:rPr>
                  <a:t>乙</a:t>
                </a:r>
                <a:r>
                  <a:rPr lang="zh-TW" altLang="en-US" sz="2800" b="1" dirty="0">
                    <a:solidFill>
                      <a:srgbClr val="FF0000"/>
                    </a:solidFill>
                    <a:latin typeface="微軟正黑體" panose="020B0604030504040204" pitchFamily="34" charset="-120"/>
                    <a:ea typeface="微軟正黑體" panose="020B0604030504040204" pitchFamily="34" charset="-120"/>
                  </a:rPr>
                  <a:t>商場</a:t>
                </a:r>
                <a:r>
                  <a:rPr lang="zh-TW" altLang="en-US" sz="2800" b="1" dirty="0" smtClean="0">
                    <a:solidFill>
                      <a:srgbClr val="FF0000"/>
                    </a:solidFill>
                    <a:latin typeface="微軟正黑體" panose="020B0604030504040204" pitchFamily="34" charset="-120"/>
                    <a:ea typeface="微軟正黑體" panose="020B0604030504040204" pitchFamily="34" charset="-120"/>
                  </a:rPr>
                  <a:t>需                              （</a:t>
                </a:r>
                <a:r>
                  <a:rPr lang="zh-TW" altLang="en-US" sz="2800" b="1" dirty="0">
                    <a:solidFill>
                      <a:srgbClr val="FF0000"/>
                    </a:solidFill>
                    <a:latin typeface="微軟正黑體" panose="020B0604030504040204" pitchFamily="34" charset="-120"/>
                    <a:ea typeface="微軟正黑體" panose="020B0604030504040204" pitchFamily="34" charset="-120"/>
                  </a:rPr>
                  <a:t>元）</a:t>
                </a:r>
                <a:r>
                  <a:rPr lang="zh-TW" altLang="en-US" sz="2800" b="1" dirty="0" smtClean="0">
                    <a:solidFill>
                      <a:srgbClr val="FF0000"/>
                    </a:solidFill>
                    <a:latin typeface="微軟正黑體" panose="020B0604030504040204" pitchFamily="34" charset="-120"/>
                    <a:ea typeface="微軟正黑體" panose="020B0604030504040204" pitchFamily="34" charset="-120"/>
                  </a:rPr>
                  <a:t>。</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16" name="物件 15"/>
              <p:cNvGraphicFramePr>
                <a:graphicFrameLocks noChangeAspect="1"/>
              </p:cNvGraphicFramePr>
              <p:nvPr>
                <p:extLst>
                  <p:ext uri="{D42A27DB-BD31-4B8C-83A1-F6EECF244321}">
                    <p14:modId xmlns:p14="http://schemas.microsoft.com/office/powerpoint/2010/main" val="3069906762"/>
                  </p:ext>
                </p:extLst>
              </p:nvPr>
            </p:nvGraphicFramePr>
            <p:xfrm>
              <a:off x="3455879" y="5953682"/>
              <a:ext cx="2627757" cy="404272"/>
            </p:xfrm>
            <a:graphic>
              <a:graphicData uri="http://schemas.openxmlformats.org/presentationml/2006/ole">
                <mc:AlternateContent xmlns:mc="http://schemas.openxmlformats.org/markup-compatibility/2006">
                  <mc:Choice xmlns:v="urn:schemas-microsoft-com:vml" Requires="v">
                    <p:oleObj spid="_x0000_s10258" name="Equation" r:id="rId3" imgW="1117440" imgH="177480" progId="Equation.DSMT4">
                      <p:embed/>
                    </p:oleObj>
                  </mc:Choice>
                  <mc:Fallback>
                    <p:oleObj name="Equation" r:id="rId3" imgW="1117440" imgH="177480" progId="Equation.DSMT4">
                      <p:embed/>
                      <p:pic>
                        <p:nvPicPr>
                          <p:cNvPr id="0" name=""/>
                          <p:cNvPicPr>
                            <a:picLocks noChangeAspect="1" noChangeArrowheads="1"/>
                          </p:cNvPicPr>
                          <p:nvPr/>
                        </p:nvPicPr>
                        <p:blipFill>
                          <a:blip r:embed="rId4"/>
                          <a:srcRect/>
                          <a:stretch>
                            <a:fillRect/>
                          </a:stretch>
                        </p:blipFill>
                        <p:spPr bwMode="auto">
                          <a:xfrm>
                            <a:off x="3455879" y="5953682"/>
                            <a:ext cx="2627757" cy="404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物件 17"/>
              <p:cNvGraphicFramePr>
                <a:graphicFrameLocks noChangeAspect="1"/>
              </p:cNvGraphicFramePr>
              <p:nvPr>
                <p:extLst>
                  <p:ext uri="{D42A27DB-BD31-4B8C-83A1-F6EECF244321}">
                    <p14:modId xmlns:p14="http://schemas.microsoft.com/office/powerpoint/2010/main" val="3225167412"/>
                  </p:ext>
                </p:extLst>
              </p:nvPr>
            </p:nvGraphicFramePr>
            <p:xfrm>
              <a:off x="3450745" y="6587149"/>
              <a:ext cx="2440595" cy="404272"/>
            </p:xfrm>
            <a:graphic>
              <a:graphicData uri="http://schemas.openxmlformats.org/presentationml/2006/ole">
                <mc:AlternateContent xmlns:mc="http://schemas.openxmlformats.org/markup-compatibility/2006">
                  <mc:Choice xmlns:v="urn:schemas-microsoft-com:vml" Requires="v">
                    <p:oleObj spid="_x0000_s10259" name="Equation" r:id="rId5" imgW="1041120" imgH="177480" progId="Equation.DSMT4">
                      <p:embed/>
                    </p:oleObj>
                  </mc:Choice>
                  <mc:Fallback>
                    <p:oleObj name="Equation" r:id="rId5" imgW="1041120" imgH="177480" progId="Equation.DSMT4">
                      <p:embed/>
                      <p:pic>
                        <p:nvPicPr>
                          <p:cNvPr id="0" name=""/>
                          <p:cNvPicPr>
                            <a:picLocks noChangeAspect="1" noChangeArrowheads="1"/>
                          </p:cNvPicPr>
                          <p:nvPr/>
                        </p:nvPicPr>
                        <p:blipFill>
                          <a:blip r:embed="rId6"/>
                          <a:srcRect/>
                          <a:stretch>
                            <a:fillRect/>
                          </a:stretch>
                        </p:blipFill>
                        <p:spPr bwMode="auto">
                          <a:xfrm>
                            <a:off x="3450745" y="6587149"/>
                            <a:ext cx="2440595" cy="404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3" name="矩形 22"/>
            <p:cNvSpPr/>
            <p:nvPr/>
          </p:nvSpPr>
          <p:spPr>
            <a:xfrm>
              <a:off x="1717124" y="2469624"/>
              <a:ext cx="865943" cy="523220"/>
            </a:xfrm>
            <a:prstGeom prst="rect">
              <a:avLst/>
            </a:prstGeom>
          </p:spPr>
          <p:txBody>
            <a:bodyPr wrap="none">
              <a:spAutoFit/>
            </a:bodyPr>
            <a:lstStyle/>
            <a:p>
              <a:r>
                <a:rPr lang="en-US" altLang="zh-TW" sz="2800" b="1" dirty="0">
                  <a:solidFill>
                    <a:srgbClr val="FF0000"/>
                  </a:solidFill>
                  <a:latin typeface="微軟正黑體" panose="020B0604030504040204" pitchFamily="34" charset="-120"/>
                  <a:ea typeface="微軟正黑體" panose="020B0604030504040204" pitchFamily="34" charset="-120"/>
                </a:rPr>
                <a:t>(5)╳</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grpSp>
      <p:sp>
        <p:nvSpPr>
          <p:cNvPr id="24" name="矩形 23"/>
          <p:cNvSpPr/>
          <p:nvPr/>
        </p:nvSpPr>
        <p:spPr>
          <a:xfrm>
            <a:off x="7980457" y="3592234"/>
            <a:ext cx="3122971" cy="738664"/>
          </a:xfrm>
          <a:prstGeom prst="rect">
            <a:avLst/>
          </a:prstGeom>
        </p:spPr>
        <p:txBody>
          <a:bodyPr wrap="none">
            <a:spAutoFit/>
          </a:bodyPr>
          <a:lstStyle/>
          <a:p>
            <a:pPr marL="457200" lvl="0" indent="-457200">
              <a:lnSpc>
                <a:spcPct val="150000"/>
              </a:lnSpc>
              <a:buFont typeface="Wingdings" panose="05000000000000000000" pitchFamily="2" charset="2"/>
              <a:buChar char="ü"/>
            </a:pPr>
            <a:r>
              <a:rPr lang="zh-TW" altLang="en-US" sz="2800" b="1" dirty="0">
                <a:solidFill>
                  <a:srgbClr val="FF0000"/>
                </a:solidFill>
                <a:latin typeface="微軟正黑體" panose="020B0604030504040204" pitchFamily="34" charset="-120"/>
                <a:ea typeface="微軟正黑體" panose="020B0604030504040204" pitchFamily="34" charset="-120"/>
              </a:rPr>
              <a:t>故選</a:t>
            </a:r>
            <a:r>
              <a:rPr lang="en-US" altLang="zh-TW" sz="2800" b="1" dirty="0">
                <a:solidFill>
                  <a:srgbClr val="FF0000"/>
                </a:solidFill>
                <a:latin typeface="微軟正黑體" panose="020B0604030504040204" pitchFamily="34" charset="-120"/>
                <a:ea typeface="微軟正黑體" panose="020B0604030504040204" pitchFamily="34" charset="-120"/>
              </a:rPr>
              <a:t>(1)(2)(4)</a:t>
            </a:r>
            <a:r>
              <a:rPr lang="zh-TW" altLang="en-US" sz="2800" b="1" dirty="0">
                <a:solidFill>
                  <a:srgbClr val="FF0000"/>
                </a:solidFill>
                <a:latin typeface="微軟正黑體" panose="020B0604030504040204" pitchFamily="34" charset="-120"/>
                <a:ea typeface="微軟正黑體" panose="020B0604030504040204" pitchFamily="34" charset="-120"/>
              </a:rPr>
              <a:t>。</a:t>
            </a:r>
          </a:p>
        </p:txBody>
      </p:sp>
      <p:sp>
        <p:nvSpPr>
          <p:cNvPr id="5" name="矩形 4"/>
          <p:cNvSpPr/>
          <p:nvPr/>
        </p:nvSpPr>
        <p:spPr>
          <a:xfrm>
            <a:off x="601785" y="2207239"/>
            <a:ext cx="10501643" cy="1384995"/>
          </a:xfrm>
          <a:prstGeom prst="rect">
            <a:avLst/>
          </a:prstGeom>
        </p:spPr>
        <p:txBody>
          <a:bodyPr wrap="square">
            <a:spAutoFit/>
          </a:bodyPr>
          <a:lstStyle/>
          <a:p>
            <a:pPr lvl="0" defTabSz="914400">
              <a:lnSpc>
                <a:spcPct val="150000"/>
              </a:lnSpc>
              <a:spcBef>
                <a:spcPts val="600"/>
              </a:spcBef>
            </a:pP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無論買多少顆蘋果，在甲商場所需最少金額都低於在乙商場所需最少金額。</a:t>
            </a:r>
          </a:p>
        </p:txBody>
      </p:sp>
    </p:spTree>
    <p:extLst>
      <p:ext uri="{BB962C8B-B14F-4D97-AF65-F5344CB8AC3E}">
        <p14:creationId xmlns:p14="http://schemas.microsoft.com/office/powerpoint/2010/main" val="346168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4" grpId="0"/>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lstStyle/>
          <a:p>
            <a:endParaRPr lang="zh-TW" altLang="en-US"/>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687" y="2779612"/>
            <a:ext cx="12612915" cy="1298776"/>
          </a:xfrm>
          <a:prstGeom prst="rect">
            <a:avLst/>
          </a:prstGeom>
        </p:spPr>
      </p:pic>
      <p:sp>
        <p:nvSpPr>
          <p:cNvPr id="5" name="內容版面配置區 2"/>
          <p:cNvSpPr txBox="1">
            <a:spLocks/>
          </p:cNvSpPr>
          <p:nvPr/>
        </p:nvSpPr>
        <p:spPr>
          <a:xfrm>
            <a:off x="1371600" y="2901336"/>
            <a:ext cx="9613900" cy="1055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r>
              <a:rPr lang="zh-TW" altLang="en-US" sz="6400" b="1" smtClean="0">
                <a:latin typeface="微軟正黑體" panose="020B0604030504040204" pitchFamily="34" charset="-120"/>
                <a:ea typeface="微軟正黑體" panose="020B0604030504040204" pitchFamily="34" charset="-120"/>
              </a:rPr>
              <a:t>課程到此結束！</a:t>
            </a:r>
            <a:endParaRPr lang="zh-TW" altLang="en-US" sz="6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3825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新聞內容</a:t>
            </a:r>
          </a:p>
        </p:txBody>
      </p:sp>
      <p:sp>
        <p:nvSpPr>
          <p:cNvPr id="6" name="投影片編號版面配置區 5"/>
          <p:cNvSpPr>
            <a:spLocks noGrp="1"/>
          </p:cNvSpPr>
          <p:nvPr>
            <p:ph type="sldNum" sz="quarter" idx="12"/>
          </p:nvPr>
        </p:nvSpPr>
        <p:spPr/>
        <p:txBody>
          <a:bodyPr/>
          <a:lstStyle/>
          <a:p>
            <a:fld id="{6D22F896-40B5-4ADD-8801-0D06FADFA095}" type="slidenum">
              <a:rPr lang="en-US" smtClean="0"/>
              <a:t>4</a:t>
            </a:fld>
            <a:endParaRPr lang="en-US" dirty="0"/>
          </a:p>
        </p:txBody>
      </p:sp>
      <p:sp>
        <p:nvSpPr>
          <p:cNvPr id="8" name="內容版面配置區 6"/>
          <p:cNvSpPr>
            <a:spLocks noGrp="1"/>
          </p:cNvSpPr>
          <p:nvPr>
            <p:ph idx="1"/>
          </p:nvPr>
        </p:nvSpPr>
        <p:spPr>
          <a:xfrm>
            <a:off x="680320" y="2336873"/>
            <a:ext cx="10336023" cy="3599316"/>
          </a:xfrm>
        </p:spPr>
        <p:txBody>
          <a:bodyPr>
            <a:normAutofit/>
          </a:bodyPr>
          <a:lstStyle/>
          <a:p>
            <a:pPr marL="0" indent="0">
              <a:lnSpc>
                <a:spcPct val="150000"/>
              </a:lnSpc>
              <a:buNone/>
            </a:pPr>
            <a:r>
              <a:rPr lang="zh-TW" altLang="en-US" sz="2800" dirty="0" smtClean="0"/>
              <a:t>        星巴克</a:t>
            </a:r>
            <a:r>
              <a:rPr lang="zh-TW" altLang="en-US" sz="2800" dirty="0"/>
              <a:t>除了於</a:t>
            </a:r>
            <a:r>
              <a:rPr lang="en-US" altLang="zh-TW" sz="2800" dirty="0"/>
              <a:t>107</a:t>
            </a:r>
            <a:r>
              <a:rPr lang="zh-TW" altLang="en-US" sz="2800" dirty="0"/>
              <a:t>年</a:t>
            </a:r>
            <a:r>
              <a:rPr lang="en-US" altLang="zh-TW" sz="2800" dirty="0"/>
              <a:t>10</a:t>
            </a:r>
            <a:r>
              <a:rPr lang="zh-TW" altLang="en-US" sz="2800" dirty="0"/>
              <a:t>月</a:t>
            </a:r>
            <a:r>
              <a:rPr lang="en-US" altLang="zh-TW" sz="2800" dirty="0"/>
              <a:t>17</a:t>
            </a:r>
            <a:r>
              <a:rPr lang="zh-TW" altLang="en-US" sz="2800" dirty="0"/>
              <a:t>日推出的「品味秋天 好友分享日」活動外，另將在</a:t>
            </a:r>
            <a:r>
              <a:rPr lang="en-US" altLang="zh-TW" sz="2800" dirty="0"/>
              <a:t>107</a:t>
            </a:r>
            <a:r>
              <a:rPr lang="zh-TW" altLang="en-US" sz="2800" dirty="0"/>
              <a:t>年</a:t>
            </a:r>
            <a:r>
              <a:rPr lang="en-US" altLang="zh-TW" sz="2800" dirty="0"/>
              <a:t>10</a:t>
            </a:r>
            <a:r>
              <a:rPr lang="zh-TW" altLang="en-US" sz="2800" dirty="0"/>
              <a:t>月</a:t>
            </a:r>
            <a:r>
              <a:rPr lang="en-US" altLang="zh-TW" sz="2800" dirty="0"/>
              <a:t>30</a:t>
            </a:r>
            <a:r>
              <a:rPr lang="zh-TW" altLang="en-US" sz="2800" dirty="0"/>
              <a:t>日再推出「萬聖節好友分享日」的活動，當天</a:t>
            </a:r>
            <a:r>
              <a:rPr lang="en-US" altLang="zh-TW" sz="2800" dirty="0"/>
              <a:t>11</a:t>
            </a:r>
            <a:r>
              <a:rPr lang="zh-TW" altLang="en-US" sz="2800" dirty="0"/>
              <a:t>：</a:t>
            </a:r>
            <a:r>
              <a:rPr lang="en-US" altLang="zh-TW" sz="2800" dirty="0"/>
              <a:t>00</a:t>
            </a:r>
            <a:r>
              <a:rPr lang="zh-TW" altLang="en-US" sz="2800" dirty="0"/>
              <a:t>至</a:t>
            </a:r>
            <a:r>
              <a:rPr lang="en-US" altLang="zh-TW" sz="2800" dirty="0"/>
              <a:t>20</a:t>
            </a:r>
            <a:r>
              <a:rPr lang="zh-TW" altLang="en-US" sz="2800" dirty="0"/>
              <a:t>：</a:t>
            </a:r>
            <a:r>
              <a:rPr lang="en-US" altLang="zh-TW" sz="2800" dirty="0"/>
              <a:t>00</a:t>
            </a:r>
            <a:r>
              <a:rPr lang="zh-TW" altLang="en-US" sz="2800" dirty="0"/>
              <a:t>期間，只要配戴符合萬聖節風格的服飾裝扮，亦可享有「買一送一」。</a:t>
            </a:r>
          </a:p>
        </p:txBody>
      </p:sp>
    </p:spTree>
    <p:extLst>
      <p:ext uri="{BB962C8B-B14F-4D97-AF65-F5344CB8AC3E}">
        <p14:creationId xmlns:p14="http://schemas.microsoft.com/office/powerpoint/2010/main" val="1808095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新聞內容</a:t>
            </a:r>
          </a:p>
        </p:txBody>
      </p:sp>
      <p:sp>
        <p:nvSpPr>
          <p:cNvPr id="9" name="投影片編號版面配置區 8"/>
          <p:cNvSpPr>
            <a:spLocks noGrp="1"/>
          </p:cNvSpPr>
          <p:nvPr>
            <p:ph type="sldNum" sz="quarter" idx="12"/>
          </p:nvPr>
        </p:nvSpPr>
        <p:spPr/>
        <p:txBody>
          <a:bodyPr/>
          <a:lstStyle/>
          <a:p>
            <a:fld id="{6D22F896-40B5-4ADD-8801-0D06FADFA095}" type="slidenum">
              <a:rPr lang="en-US" smtClean="0"/>
              <a:t>5</a:t>
            </a:fld>
            <a:endParaRPr lang="en-US" dirty="0"/>
          </a:p>
        </p:txBody>
      </p:sp>
      <p:sp>
        <p:nvSpPr>
          <p:cNvPr id="7" name="內容版面配置區 6"/>
          <p:cNvSpPr>
            <a:spLocks noGrp="1"/>
          </p:cNvSpPr>
          <p:nvPr>
            <p:ph idx="1"/>
          </p:nvPr>
        </p:nvSpPr>
        <p:spPr>
          <a:xfrm>
            <a:off x="680320" y="2336872"/>
            <a:ext cx="5314079" cy="4267127"/>
          </a:xfrm>
        </p:spPr>
        <p:txBody>
          <a:bodyPr>
            <a:normAutofit/>
          </a:bodyPr>
          <a:lstStyle/>
          <a:p>
            <a:pPr marL="0" indent="0">
              <a:lnSpc>
                <a:spcPct val="150000"/>
              </a:lnSpc>
              <a:buNone/>
            </a:pPr>
            <a:r>
              <a:rPr lang="zh-TW" altLang="en-US" sz="2800" dirty="0" smtClean="0"/>
              <a:t>        但是</a:t>
            </a:r>
            <a:r>
              <a:rPr lang="zh-TW" altLang="en-US" sz="2800" dirty="0"/>
              <a:t>星巴克也說，優惠的品項並不包含所有的罐裝飲料、典藏系列咖啡、手沖、濾壓壺、虹吸式咖啡以及含酒精的飲料，而且部分的門市及車道服務亦不提供此優惠。</a:t>
            </a:r>
          </a:p>
        </p:txBody>
      </p:sp>
      <p:pic>
        <p:nvPicPr>
          <p:cNvPr id="8" name="圖片 7" descr="I:\工作用\仲齊\高中數學\配套\媒體數讀\使用到的圖\媒體數讀CH1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5930" y="2613159"/>
            <a:ext cx="5274310" cy="3518535"/>
          </a:xfrm>
          <a:prstGeom prst="rect">
            <a:avLst/>
          </a:prstGeom>
          <a:noFill/>
          <a:ln>
            <a:noFill/>
          </a:ln>
        </p:spPr>
      </p:pic>
    </p:spTree>
    <p:extLst>
      <p:ext uri="{BB962C8B-B14F-4D97-AF65-F5344CB8AC3E}">
        <p14:creationId xmlns:p14="http://schemas.microsoft.com/office/powerpoint/2010/main" val="111808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306393"/>
            <a:ext cx="9613861" cy="2738048"/>
          </a:xfrm>
        </p:spPr>
        <p:txBody>
          <a:bodyPr>
            <a:noAutofit/>
          </a:bodyPr>
          <a:lstStyle/>
          <a:p>
            <a:pPr marL="457200" lvl="1" indent="0">
              <a:lnSpc>
                <a:spcPct val="150000"/>
              </a:lnSpc>
              <a:buNone/>
            </a:pPr>
            <a:r>
              <a:rPr lang="zh-TW" altLang="en-US" sz="2800" dirty="0"/>
              <a:t>知名咖啡品牌星巴克經常性的會舉辦好友分享日，同品項咖啡買一送一，即使優惠時段常在大家上班、上學時段，仍造成排隊熱潮，然而星巴克為什麼不直接以半價吸引顧客上門呢？</a:t>
            </a:r>
          </a:p>
        </p:txBody>
      </p:sp>
      <p:sp>
        <p:nvSpPr>
          <p:cNvPr id="4" name="投影片編號版面配置區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4130673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397833"/>
            <a:ext cx="352591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顧客的消費心理</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7</a:t>
            </a:fld>
            <a:endParaRPr lang="en-US" dirty="0"/>
          </a:p>
        </p:txBody>
      </p:sp>
      <p:sp>
        <p:nvSpPr>
          <p:cNvPr id="5" name="內容版面配置區 2"/>
          <p:cNvSpPr txBox="1">
            <a:spLocks/>
          </p:cNvSpPr>
          <p:nvPr/>
        </p:nvSpPr>
        <p:spPr>
          <a:xfrm>
            <a:off x="482201" y="2915993"/>
            <a:ext cx="10429639" cy="27380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a:solidFill>
                  <a:schemeClr val="bg1"/>
                </a:solidFill>
              </a:rPr>
              <a:t>這是一種品牌價值問題：</a:t>
            </a:r>
            <a:r>
              <a:rPr lang="zh-TW" altLang="en-US" sz="2800" dirty="0">
                <a:solidFill>
                  <a:srgbClr val="FF0000"/>
                </a:solidFill>
              </a:rPr>
              <a:t>星巴克所塑造的產品形象為高品質的客製化服務</a:t>
            </a:r>
            <a:r>
              <a:rPr lang="zh-TW" altLang="en-US" sz="2800" dirty="0">
                <a:solidFill>
                  <a:schemeClr val="bg1"/>
                </a:solidFill>
              </a:rPr>
              <a:t>，在這裡你所點的飲料可以完全依照你的個人喜好特製，除此之外，在店裡享有免費</a:t>
            </a:r>
            <a:r>
              <a:rPr lang="en-US" altLang="zh-TW" sz="2800" dirty="0">
                <a:solidFill>
                  <a:schemeClr val="bg1"/>
                </a:solidFill>
              </a:rPr>
              <a:t>Wi-Fi</a:t>
            </a:r>
            <a:r>
              <a:rPr lang="zh-TW" altLang="en-US" sz="2800" dirty="0">
                <a:solidFill>
                  <a:schemeClr val="bg1"/>
                </a:solidFill>
              </a:rPr>
              <a:t>服務，同時店員也會以最熱情的態度來招待您</a:t>
            </a:r>
            <a:r>
              <a:rPr lang="zh-TW" altLang="en-US" sz="2800" dirty="0" smtClean="0">
                <a:solidFill>
                  <a:schemeClr val="bg1"/>
                </a:solidFill>
              </a:rPr>
              <a:t>。</a:t>
            </a:r>
            <a:endParaRPr lang="zh-TW" altLang="en-US" sz="2800" dirty="0">
              <a:solidFill>
                <a:schemeClr val="bg1"/>
              </a:solidFill>
            </a:endParaRPr>
          </a:p>
        </p:txBody>
      </p:sp>
    </p:spTree>
    <p:extLst>
      <p:ext uri="{BB962C8B-B14F-4D97-AF65-F5344CB8AC3E}">
        <p14:creationId xmlns:p14="http://schemas.microsoft.com/office/powerpoint/2010/main" val="333498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397833"/>
            <a:ext cx="352591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顧客的消費心理</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8</a:t>
            </a:fld>
            <a:endParaRPr lang="en-US" dirty="0"/>
          </a:p>
        </p:txBody>
      </p:sp>
      <p:sp>
        <p:nvSpPr>
          <p:cNvPr id="5" name="內容版面配置區 2"/>
          <p:cNvSpPr txBox="1">
            <a:spLocks/>
          </p:cNvSpPr>
          <p:nvPr/>
        </p:nvSpPr>
        <p:spPr>
          <a:xfrm>
            <a:off x="497441" y="2915992"/>
            <a:ext cx="10429639" cy="34695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smtClean="0">
                <a:solidFill>
                  <a:schemeClr val="bg1"/>
                </a:solidFill>
              </a:rPr>
              <a:t>因此</a:t>
            </a:r>
            <a:r>
              <a:rPr lang="zh-TW" altLang="en-US" sz="2800" dirty="0">
                <a:solidFill>
                  <a:schemeClr val="bg1"/>
                </a:solidFill>
              </a:rPr>
              <a:t>在咖啡市場蓬勃發展的情況之下，星巴克即使在沒有任何電視廣告或平面媒體宣傳的情況之下，仍有不少人願意花兩倍的價錢來購買，若此時以打五折的方式（半價）銷售，則顧客的心理會有一種上當吃虧的感覺，原來半價就可以賣的東西，以前居然傻傻地用原價來</a:t>
            </a:r>
            <a:r>
              <a:rPr lang="zh-TW" altLang="en-US" sz="2800" dirty="0" smtClean="0">
                <a:solidFill>
                  <a:schemeClr val="bg1"/>
                </a:solidFill>
              </a:rPr>
              <a:t>購買</a:t>
            </a:r>
            <a:r>
              <a:rPr lang="zh-TW" altLang="en-US" sz="2800" dirty="0">
                <a:solidFill>
                  <a:schemeClr val="bg1"/>
                </a:solidFill>
              </a:rPr>
              <a:t>。</a:t>
            </a:r>
          </a:p>
        </p:txBody>
      </p:sp>
    </p:spTree>
    <p:extLst>
      <p:ext uri="{BB962C8B-B14F-4D97-AF65-F5344CB8AC3E}">
        <p14:creationId xmlns:p14="http://schemas.microsoft.com/office/powerpoint/2010/main" val="266995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買一送一、買到賺到？</a:t>
            </a:r>
          </a:p>
        </p:txBody>
      </p:sp>
      <p:sp>
        <p:nvSpPr>
          <p:cNvPr id="3" name="內容版面配置區 2"/>
          <p:cNvSpPr>
            <a:spLocks noGrp="1"/>
          </p:cNvSpPr>
          <p:nvPr>
            <p:ph idx="1"/>
          </p:nvPr>
        </p:nvSpPr>
        <p:spPr>
          <a:xfrm>
            <a:off x="680321" y="2397833"/>
            <a:ext cx="3525919" cy="513007"/>
          </a:xfrm>
        </p:spPr>
        <p:txBody>
          <a:bodyPr>
            <a:normAutofit/>
          </a:bodyPr>
          <a:lstStyle/>
          <a:p>
            <a:pPr>
              <a:buFont typeface="Wingdings" panose="05000000000000000000" pitchFamily="2" charset="2"/>
              <a:buChar char="ü"/>
            </a:pPr>
            <a:r>
              <a:rPr lang="zh-TW" altLang="en-US" sz="2800" dirty="0">
                <a:solidFill>
                  <a:schemeClr val="accent4">
                    <a:lumMod val="75000"/>
                  </a:schemeClr>
                </a:solidFill>
              </a:rPr>
              <a:t>顧客的消費心理</a:t>
            </a:r>
            <a:endParaRPr lang="zh-TW" altLang="en-US" dirty="0">
              <a:solidFill>
                <a:schemeClr val="accent4">
                  <a:lumMod val="75000"/>
                </a:schemeClr>
              </a:solidFill>
            </a:endParaRPr>
          </a:p>
        </p:txBody>
      </p:sp>
      <p:sp>
        <p:nvSpPr>
          <p:cNvPr id="4" name="投影片編號版面配置區 3"/>
          <p:cNvSpPr>
            <a:spLocks noGrp="1"/>
          </p:cNvSpPr>
          <p:nvPr>
            <p:ph type="sldNum" sz="quarter" idx="12"/>
          </p:nvPr>
        </p:nvSpPr>
        <p:spPr/>
        <p:txBody>
          <a:bodyPr/>
          <a:lstStyle/>
          <a:p>
            <a:fld id="{6D22F896-40B5-4ADD-8801-0D06FADFA095}" type="slidenum">
              <a:rPr lang="en-US" smtClean="0"/>
              <a:t>9</a:t>
            </a:fld>
            <a:endParaRPr lang="en-US" dirty="0"/>
          </a:p>
        </p:txBody>
      </p:sp>
      <p:sp>
        <p:nvSpPr>
          <p:cNvPr id="5" name="內容版面配置區 2"/>
          <p:cNvSpPr txBox="1">
            <a:spLocks/>
          </p:cNvSpPr>
          <p:nvPr/>
        </p:nvSpPr>
        <p:spPr>
          <a:xfrm>
            <a:off x="512681" y="2915993"/>
            <a:ext cx="10429639" cy="27380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457200" lvl="1" indent="0">
              <a:lnSpc>
                <a:spcPct val="150000"/>
              </a:lnSpc>
              <a:buNone/>
            </a:pPr>
            <a:r>
              <a:rPr lang="zh-TW" altLang="en-US" sz="2800" dirty="0" smtClean="0">
                <a:solidFill>
                  <a:schemeClr val="bg1"/>
                </a:solidFill>
              </a:rPr>
              <a:t>在</a:t>
            </a:r>
            <a:r>
              <a:rPr lang="zh-TW" altLang="en-US" sz="2800" dirty="0">
                <a:solidFill>
                  <a:schemeClr val="bg1"/>
                </a:solidFill>
              </a:rPr>
              <a:t>這種理虧的心理之下，顧客會有一種受騙的心態而不願再上門消費；相反的，若是買一送一的促銷，就會讓消費者有一種多賺到一杯的感受。</a:t>
            </a:r>
          </a:p>
        </p:txBody>
      </p:sp>
    </p:spTree>
    <p:extLst>
      <p:ext uri="{BB962C8B-B14F-4D97-AF65-F5344CB8AC3E}">
        <p14:creationId xmlns:p14="http://schemas.microsoft.com/office/powerpoint/2010/main" val="396269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柏林">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TM04033917[[fn=柏林]]</Template>
  <TotalTime>516</TotalTime>
  <Words>2774</Words>
  <Application>Microsoft Office PowerPoint</Application>
  <PresentationFormat>自訂</PresentationFormat>
  <Paragraphs>215</Paragraphs>
  <Slides>38</Slides>
  <Notes>22</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38</vt:i4>
      </vt:variant>
    </vt:vector>
  </HeadingPairs>
  <TitlesOfParts>
    <vt:vector size="40" baseType="lpstr">
      <vt:lpstr>柏林</vt:lpstr>
      <vt:lpstr>Equation</vt:lpstr>
      <vt:lpstr>PowerPoint 簡報</vt:lpstr>
      <vt:lpstr>新聞標題</vt:lpstr>
      <vt:lpstr>新聞內容</vt:lpstr>
      <vt:lpstr>新聞內容</vt:lpstr>
      <vt:lpstr>新聞內容</vt:lpstr>
      <vt:lpstr>買一送一、買到賺到？</vt:lpstr>
      <vt:lpstr>買一送一、買到賺到？</vt:lpstr>
      <vt:lpstr>買一送一、買到賺到？</vt:lpstr>
      <vt:lpstr>買一送一、買到賺到？</vt:lpstr>
      <vt:lpstr>買一送一、買到賺到？</vt:lpstr>
      <vt:lpstr>買一送一、買到賺到？</vt:lpstr>
      <vt:lpstr>買一送一、買到賺到？</vt:lpstr>
      <vt:lpstr>滿仟送百，折抵券等同現金打九折？</vt:lpstr>
      <vt:lpstr>滿仟送百，折抵券等同現金打九折？</vt:lpstr>
      <vt:lpstr>滿仟送百，折抵券等同現金打九折？</vt:lpstr>
      <vt:lpstr>滿仟送百，折抵券等同現金打九折？</vt:lpstr>
      <vt:lpstr>超商飲料任兩件抽抽樂較划算？</vt:lpstr>
      <vt:lpstr>超商飲料任兩件抽抽樂較划算？</vt:lpstr>
      <vt:lpstr>加量不加價更划算？</vt:lpstr>
      <vt:lpstr>加量不加價更划算？</vt:lpstr>
      <vt:lpstr>加量不加價更划算？</vt:lpstr>
      <vt:lpstr>加量不加價更划算？</vt:lpstr>
      <vt:lpstr>加一元多一件</vt:lpstr>
      <vt:lpstr>加一元多一件</vt:lpstr>
      <vt:lpstr>問題與討論</vt:lpstr>
      <vt:lpstr>問題與討論</vt:lpstr>
      <vt:lpstr>問題與討論</vt:lpstr>
      <vt:lpstr>問題與討論</vt:lpstr>
      <vt:lpstr>問題與討論</vt:lpstr>
      <vt:lpstr>問題與討論</vt:lpstr>
      <vt:lpstr>問題與討論</vt:lpstr>
      <vt:lpstr>問題與討論</vt:lpstr>
      <vt:lpstr>問題與討論</vt:lpstr>
      <vt:lpstr>問題與討論</vt:lpstr>
      <vt:lpstr>問題與討論</vt:lpstr>
      <vt:lpstr>問題與討論</vt:lpstr>
      <vt:lpstr>問題與討論</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王聖淵</dc:creator>
  <cp:lastModifiedBy>user</cp:lastModifiedBy>
  <cp:revision>45</cp:revision>
  <dcterms:created xsi:type="dcterms:W3CDTF">2018-02-04T04:43:21Z</dcterms:created>
  <dcterms:modified xsi:type="dcterms:W3CDTF">2019-06-24T07:18:18Z</dcterms:modified>
</cp:coreProperties>
</file>