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2" r:id="rId2"/>
    <p:sldId id="256" r:id="rId3"/>
    <p:sldId id="273" r:id="rId4"/>
    <p:sldId id="275" r:id="rId5"/>
    <p:sldId id="276" r:id="rId6"/>
    <p:sldId id="277" r:id="rId7"/>
    <p:sldId id="278" r:id="rId8"/>
    <p:sldId id="274" r:id="rId9"/>
    <p:sldId id="265" r:id="rId10"/>
    <p:sldId id="279" r:id="rId11"/>
    <p:sldId id="266" r:id="rId12"/>
    <p:sldId id="267" r:id="rId13"/>
    <p:sldId id="280" r:id="rId14"/>
    <p:sldId id="257" r:id="rId15"/>
    <p:sldId id="269" r:id="rId16"/>
    <p:sldId id="281" r:id="rId17"/>
    <p:sldId id="258" r:id="rId18"/>
    <p:sldId id="282" r:id="rId19"/>
    <p:sldId id="259" r:id="rId20"/>
    <p:sldId id="262" r:id="rId21"/>
    <p:sldId id="283" r:id="rId22"/>
    <p:sldId id="260" r:id="rId23"/>
    <p:sldId id="284" r:id="rId24"/>
    <p:sldId id="263" r:id="rId25"/>
    <p:sldId id="261" r:id="rId26"/>
    <p:sldId id="268" r:id="rId27"/>
    <p:sldId id="264" r:id="rId28"/>
    <p:sldId id="285" r:id="rId29"/>
  </p:sldIdLst>
  <p:sldSz cx="12192000" cy="6858000"/>
  <p:notesSz cx="6858000" cy="9144000"/>
  <p:embeddedFontLst>
    <p:embeddedFont>
      <p:font typeface="GenSenRounded JP B" panose="02020500000000000000" charset="-128"/>
      <p:bold r:id="rId31"/>
    </p:embeddedFont>
    <p:embeddedFont>
      <p:font typeface="激燃體 1.1 Black" panose="02020500000000000000" charset="-120"/>
      <p:bold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jf open 粉圓 1.1" panose="020F0500000000000000" pitchFamily="34" charset="-120"/>
      <p:regular r:id="rId40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673"/>
    <a:srgbClr val="52241D"/>
    <a:srgbClr val="FFF1D2"/>
    <a:srgbClr val="FFF8E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6" autoAdjust="0"/>
    <p:restoredTop sz="96754" autoAdjust="0"/>
  </p:normalViewPr>
  <p:slideViewPr>
    <p:cSldViewPr snapToGrid="0">
      <p:cViewPr varScale="1">
        <p:scale>
          <a:sx n="65" d="100"/>
          <a:sy n="65" d="100"/>
        </p:scale>
        <p:origin x="7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6369B-CE68-4B50-8B85-875DB2DE2768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17664-A523-4F3D-9D2B-2121FC5CF7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4977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17664-A523-4F3D-9D2B-2121FC5CF76F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45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../slides/sl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C878D707-9403-411D-ABA1-9A9BDFCEA42D}"/>
              </a:ext>
            </a:extLst>
          </p:cNvPr>
          <p:cNvGrpSpPr/>
          <p:nvPr userDrawn="1"/>
        </p:nvGrpSpPr>
        <p:grpSpPr>
          <a:xfrm>
            <a:off x="-2878667" y="0"/>
            <a:ext cx="17949334" cy="6858000"/>
            <a:chOff x="-2065585" y="342900"/>
            <a:chExt cx="16154400" cy="6172200"/>
          </a:xfrm>
        </p:grpSpPr>
        <p:sp>
          <p:nvSpPr>
            <p:cNvPr id="8" name="平行四邊形 7">
              <a:extLst>
                <a:ext uri="{FF2B5EF4-FFF2-40B4-BE49-F238E27FC236}">
                  <a16:creationId xmlns:a16="http://schemas.microsoft.com/office/drawing/2014/main" id="{F6223C81-6D60-4626-8C4B-121D07CAADF8}"/>
                </a:ext>
              </a:extLst>
            </p:cNvPr>
            <p:cNvSpPr/>
            <p:nvPr/>
          </p:nvSpPr>
          <p:spPr>
            <a:xfrm>
              <a:off x="-20655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平行四邊形 8">
              <a:extLst>
                <a:ext uri="{FF2B5EF4-FFF2-40B4-BE49-F238E27FC236}">
                  <a16:creationId xmlns:a16="http://schemas.microsoft.com/office/drawing/2014/main" id="{F5B9ECD0-7036-4025-9C82-319F8D6BC5B9}"/>
                </a:ext>
              </a:extLst>
            </p:cNvPr>
            <p:cNvSpPr/>
            <p:nvPr/>
          </p:nvSpPr>
          <p:spPr>
            <a:xfrm>
              <a:off x="-12146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平行四邊形 9">
              <a:extLst>
                <a:ext uri="{FF2B5EF4-FFF2-40B4-BE49-F238E27FC236}">
                  <a16:creationId xmlns:a16="http://schemas.microsoft.com/office/drawing/2014/main" id="{497FD610-B026-4EF1-A4E5-193A8D8E8878}"/>
                </a:ext>
              </a:extLst>
            </p:cNvPr>
            <p:cNvSpPr/>
            <p:nvPr/>
          </p:nvSpPr>
          <p:spPr>
            <a:xfrm>
              <a:off x="-3637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平行四邊形 10">
              <a:extLst>
                <a:ext uri="{FF2B5EF4-FFF2-40B4-BE49-F238E27FC236}">
                  <a16:creationId xmlns:a16="http://schemas.microsoft.com/office/drawing/2014/main" id="{CD368DF5-6EC7-4550-8858-4BBE890395BD}"/>
                </a:ext>
              </a:extLst>
            </p:cNvPr>
            <p:cNvSpPr/>
            <p:nvPr/>
          </p:nvSpPr>
          <p:spPr>
            <a:xfrm>
              <a:off x="4871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平行四邊形 11">
              <a:extLst>
                <a:ext uri="{FF2B5EF4-FFF2-40B4-BE49-F238E27FC236}">
                  <a16:creationId xmlns:a16="http://schemas.microsoft.com/office/drawing/2014/main" id="{1B223C6B-DD07-4FE1-8975-7B444DABEBFE}"/>
                </a:ext>
              </a:extLst>
            </p:cNvPr>
            <p:cNvSpPr/>
            <p:nvPr/>
          </p:nvSpPr>
          <p:spPr>
            <a:xfrm>
              <a:off x="13380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平行四邊形 12">
              <a:extLst>
                <a:ext uri="{FF2B5EF4-FFF2-40B4-BE49-F238E27FC236}">
                  <a16:creationId xmlns:a16="http://schemas.microsoft.com/office/drawing/2014/main" id="{30B3D256-A2E6-4BDB-A750-C91CC0C2260D}"/>
                </a:ext>
              </a:extLst>
            </p:cNvPr>
            <p:cNvSpPr/>
            <p:nvPr/>
          </p:nvSpPr>
          <p:spPr>
            <a:xfrm>
              <a:off x="21889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平行四邊形 13">
              <a:extLst>
                <a:ext uri="{FF2B5EF4-FFF2-40B4-BE49-F238E27FC236}">
                  <a16:creationId xmlns:a16="http://schemas.microsoft.com/office/drawing/2014/main" id="{308EA392-3A66-42BF-B2DB-8E2531A95240}"/>
                </a:ext>
              </a:extLst>
            </p:cNvPr>
            <p:cNvSpPr/>
            <p:nvPr/>
          </p:nvSpPr>
          <p:spPr>
            <a:xfrm>
              <a:off x="30398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平行四邊形 14">
              <a:extLst>
                <a:ext uri="{FF2B5EF4-FFF2-40B4-BE49-F238E27FC236}">
                  <a16:creationId xmlns:a16="http://schemas.microsoft.com/office/drawing/2014/main" id="{ACC3E562-2873-4075-ABA6-60C2C5193F69}"/>
                </a:ext>
              </a:extLst>
            </p:cNvPr>
            <p:cNvSpPr/>
            <p:nvPr/>
          </p:nvSpPr>
          <p:spPr>
            <a:xfrm>
              <a:off x="38907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平行四邊形 15">
              <a:extLst>
                <a:ext uri="{FF2B5EF4-FFF2-40B4-BE49-F238E27FC236}">
                  <a16:creationId xmlns:a16="http://schemas.microsoft.com/office/drawing/2014/main" id="{9B7F5E19-2ADA-4116-92D1-349A01F1C5D2}"/>
                </a:ext>
              </a:extLst>
            </p:cNvPr>
            <p:cNvSpPr/>
            <p:nvPr/>
          </p:nvSpPr>
          <p:spPr>
            <a:xfrm>
              <a:off x="47416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平行四邊形 16">
              <a:extLst>
                <a:ext uri="{FF2B5EF4-FFF2-40B4-BE49-F238E27FC236}">
                  <a16:creationId xmlns:a16="http://schemas.microsoft.com/office/drawing/2014/main" id="{DD0723D0-C538-4368-8A1C-6ACD137B94DB}"/>
                </a:ext>
              </a:extLst>
            </p:cNvPr>
            <p:cNvSpPr/>
            <p:nvPr/>
          </p:nvSpPr>
          <p:spPr>
            <a:xfrm>
              <a:off x="55925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平行四邊形 17">
              <a:extLst>
                <a:ext uri="{FF2B5EF4-FFF2-40B4-BE49-F238E27FC236}">
                  <a16:creationId xmlns:a16="http://schemas.microsoft.com/office/drawing/2014/main" id="{536890E0-A3BA-46B3-9A73-582B521E79BB}"/>
                </a:ext>
              </a:extLst>
            </p:cNvPr>
            <p:cNvSpPr/>
            <p:nvPr/>
          </p:nvSpPr>
          <p:spPr>
            <a:xfrm>
              <a:off x="64434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平行四邊形 18">
              <a:extLst>
                <a:ext uri="{FF2B5EF4-FFF2-40B4-BE49-F238E27FC236}">
                  <a16:creationId xmlns:a16="http://schemas.microsoft.com/office/drawing/2014/main" id="{6858F584-BC7C-4D5E-A983-B8E11397CC0E}"/>
                </a:ext>
              </a:extLst>
            </p:cNvPr>
            <p:cNvSpPr/>
            <p:nvPr/>
          </p:nvSpPr>
          <p:spPr>
            <a:xfrm>
              <a:off x="72943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平行四邊形 19">
              <a:extLst>
                <a:ext uri="{FF2B5EF4-FFF2-40B4-BE49-F238E27FC236}">
                  <a16:creationId xmlns:a16="http://schemas.microsoft.com/office/drawing/2014/main" id="{09AC6342-81D7-4248-BA9F-3D4510704BD8}"/>
                </a:ext>
              </a:extLst>
            </p:cNvPr>
            <p:cNvSpPr/>
            <p:nvPr/>
          </p:nvSpPr>
          <p:spPr>
            <a:xfrm>
              <a:off x="81452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平行四邊形 20">
              <a:extLst>
                <a:ext uri="{FF2B5EF4-FFF2-40B4-BE49-F238E27FC236}">
                  <a16:creationId xmlns:a16="http://schemas.microsoft.com/office/drawing/2014/main" id="{8CECD641-814F-4E26-A2D0-0F7CD134A1C3}"/>
                </a:ext>
              </a:extLst>
            </p:cNvPr>
            <p:cNvSpPr/>
            <p:nvPr/>
          </p:nvSpPr>
          <p:spPr>
            <a:xfrm>
              <a:off x="89961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平行四邊形 21">
              <a:extLst>
                <a:ext uri="{FF2B5EF4-FFF2-40B4-BE49-F238E27FC236}">
                  <a16:creationId xmlns:a16="http://schemas.microsoft.com/office/drawing/2014/main" id="{BB5E377D-3842-43B2-9C8B-C18116C0F3CA}"/>
                </a:ext>
              </a:extLst>
            </p:cNvPr>
            <p:cNvSpPr/>
            <p:nvPr/>
          </p:nvSpPr>
          <p:spPr>
            <a:xfrm>
              <a:off x="98470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平行四邊形 22">
              <a:extLst>
                <a:ext uri="{FF2B5EF4-FFF2-40B4-BE49-F238E27FC236}">
                  <a16:creationId xmlns:a16="http://schemas.microsoft.com/office/drawing/2014/main" id="{6F732FF7-3E54-4451-B2FC-CE8FDC3A2670}"/>
                </a:ext>
              </a:extLst>
            </p:cNvPr>
            <p:cNvSpPr/>
            <p:nvPr/>
          </p:nvSpPr>
          <p:spPr>
            <a:xfrm>
              <a:off x="106979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平行四邊形 23">
              <a:extLst>
                <a:ext uri="{FF2B5EF4-FFF2-40B4-BE49-F238E27FC236}">
                  <a16:creationId xmlns:a16="http://schemas.microsoft.com/office/drawing/2014/main" id="{06B062EE-F392-4F79-B158-A329101DDF80}"/>
                </a:ext>
              </a:extLst>
            </p:cNvPr>
            <p:cNvSpPr/>
            <p:nvPr/>
          </p:nvSpPr>
          <p:spPr>
            <a:xfrm>
              <a:off x="115488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582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E097A0-6D3E-485C-8623-688D3E16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BEA23A-97B0-4663-9804-77F064AFE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BD08A87-4780-46B0-A121-85F161F24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684A30A-C524-46D2-8E9B-6058F63B7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8974-F7E1-4DBB-8B3D-97D2E3AEDCCB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5B0EE9-1DC7-4920-A3C2-6D18133A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B72696E-8C7D-46F8-9B72-ED1831F73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2CD1-0ABB-4C03-B81A-C9187BDFB9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2473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ECD04E-31B2-4A4E-9A0C-DF5B6BA2F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7B7DAD1-0185-4B03-9CF5-CBE2677BE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5E438D-743F-4820-AB07-16775B6E9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881C77E-6BFC-46ED-850C-418FC6CA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8974-F7E1-4DBB-8B3D-97D2E3AEDCCB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ADE536E-73F0-49E7-8A89-6E655A55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CA2E62B-2EED-474A-B8AD-0221E1E49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2CD1-0ABB-4C03-B81A-C9187BDFB9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9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D91D44-5138-4B26-A4A8-54BF2BA4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E3FFF0-1E89-4FA5-B2F2-BDEB5F326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20DFA6-18A6-4BC9-99DE-44A9E955A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8974-F7E1-4DBB-8B3D-97D2E3AEDCCB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9CEFDA2-3D48-47B7-86E1-6E77EBC8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DF97AE-FEC6-40B1-A9EE-0F7F8CBA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2CD1-0ABB-4C03-B81A-C9187BDFB9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1976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3057612-98FA-4E59-B5C1-365628842F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4C74000-1B91-47A1-89D3-A267E44AE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BD45C7-002C-4EE9-8D50-E8373CC5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8974-F7E1-4DBB-8B3D-97D2E3AEDCCB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C0DDE7-F4D5-49AD-95DE-06852C43F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2ECC15-C439-45C2-BA20-763B671A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2CD1-0ABB-4C03-B81A-C9187BDFB9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1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EBC050-21A3-45FE-90FE-5C29E4E93091}"/>
              </a:ext>
            </a:extLst>
          </p:cNvPr>
          <p:cNvSpPr/>
          <p:nvPr userDrawn="1"/>
        </p:nvSpPr>
        <p:spPr>
          <a:xfrm>
            <a:off x="-1" y="602344"/>
            <a:ext cx="12192001" cy="5653314"/>
          </a:xfrm>
          <a:prstGeom prst="rect">
            <a:avLst/>
          </a:prstGeom>
          <a:solidFill>
            <a:srgbClr val="FFF8E7"/>
          </a:solidFill>
          <a:ln>
            <a:noFill/>
          </a:ln>
          <a:effectLst>
            <a:innerShdw blurRad="1270000">
              <a:srgbClr val="F3B673">
                <a:alpha val="85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878D707-9403-411D-ABA1-9A9BDFCEA42D}"/>
              </a:ext>
            </a:extLst>
          </p:cNvPr>
          <p:cNvGrpSpPr/>
          <p:nvPr userDrawn="1"/>
        </p:nvGrpSpPr>
        <p:grpSpPr>
          <a:xfrm>
            <a:off x="-2878667" y="0"/>
            <a:ext cx="17949334" cy="6858000"/>
            <a:chOff x="-2065585" y="342900"/>
            <a:chExt cx="16154400" cy="6172200"/>
          </a:xfrm>
        </p:grpSpPr>
        <p:sp>
          <p:nvSpPr>
            <p:cNvPr id="8" name="平行四邊形 7">
              <a:extLst>
                <a:ext uri="{FF2B5EF4-FFF2-40B4-BE49-F238E27FC236}">
                  <a16:creationId xmlns:a16="http://schemas.microsoft.com/office/drawing/2014/main" id="{F6223C81-6D60-4626-8C4B-121D07CAADF8}"/>
                </a:ext>
              </a:extLst>
            </p:cNvPr>
            <p:cNvSpPr/>
            <p:nvPr/>
          </p:nvSpPr>
          <p:spPr>
            <a:xfrm>
              <a:off x="-20655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平行四邊形 8">
              <a:extLst>
                <a:ext uri="{FF2B5EF4-FFF2-40B4-BE49-F238E27FC236}">
                  <a16:creationId xmlns:a16="http://schemas.microsoft.com/office/drawing/2014/main" id="{F5B9ECD0-7036-4025-9C82-319F8D6BC5B9}"/>
                </a:ext>
              </a:extLst>
            </p:cNvPr>
            <p:cNvSpPr/>
            <p:nvPr/>
          </p:nvSpPr>
          <p:spPr>
            <a:xfrm>
              <a:off x="-12146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平行四邊形 9">
              <a:extLst>
                <a:ext uri="{FF2B5EF4-FFF2-40B4-BE49-F238E27FC236}">
                  <a16:creationId xmlns:a16="http://schemas.microsoft.com/office/drawing/2014/main" id="{497FD610-B026-4EF1-A4E5-193A8D8E8878}"/>
                </a:ext>
              </a:extLst>
            </p:cNvPr>
            <p:cNvSpPr/>
            <p:nvPr/>
          </p:nvSpPr>
          <p:spPr>
            <a:xfrm>
              <a:off x="-3637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平行四邊形 10">
              <a:extLst>
                <a:ext uri="{FF2B5EF4-FFF2-40B4-BE49-F238E27FC236}">
                  <a16:creationId xmlns:a16="http://schemas.microsoft.com/office/drawing/2014/main" id="{CD368DF5-6EC7-4550-8858-4BBE890395BD}"/>
                </a:ext>
              </a:extLst>
            </p:cNvPr>
            <p:cNvSpPr/>
            <p:nvPr/>
          </p:nvSpPr>
          <p:spPr>
            <a:xfrm>
              <a:off x="4871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平行四邊形 11">
              <a:extLst>
                <a:ext uri="{FF2B5EF4-FFF2-40B4-BE49-F238E27FC236}">
                  <a16:creationId xmlns:a16="http://schemas.microsoft.com/office/drawing/2014/main" id="{1B223C6B-DD07-4FE1-8975-7B444DABEBFE}"/>
                </a:ext>
              </a:extLst>
            </p:cNvPr>
            <p:cNvSpPr/>
            <p:nvPr/>
          </p:nvSpPr>
          <p:spPr>
            <a:xfrm>
              <a:off x="13380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平行四邊形 12">
              <a:extLst>
                <a:ext uri="{FF2B5EF4-FFF2-40B4-BE49-F238E27FC236}">
                  <a16:creationId xmlns:a16="http://schemas.microsoft.com/office/drawing/2014/main" id="{30B3D256-A2E6-4BDB-A750-C91CC0C2260D}"/>
                </a:ext>
              </a:extLst>
            </p:cNvPr>
            <p:cNvSpPr/>
            <p:nvPr/>
          </p:nvSpPr>
          <p:spPr>
            <a:xfrm>
              <a:off x="21889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平行四邊形 13">
              <a:extLst>
                <a:ext uri="{FF2B5EF4-FFF2-40B4-BE49-F238E27FC236}">
                  <a16:creationId xmlns:a16="http://schemas.microsoft.com/office/drawing/2014/main" id="{308EA392-3A66-42BF-B2DB-8E2531A95240}"/>
                </a:ext>
              </a:extLst>
            </p:cNvPr>
            <p:cNvSpPr/>
            <p:nvPr/>
          </p:nvSpPr>
          <p:spPr>
            <a:xfrm>
              <a:off x="30398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平行四邊形 14">
              <a:extLst>
                <a:ext uri="{FF2B5EF4-FFF2-40B4-BE49-F238E27FC236}">
                  <a16:creationId xmlns:a16="http://schemas.microsoft.com/office/drawing/2014/main" id="{ACC3E562-2873-4075-ABA6-60C2C5193F69}"/>
                </a:ext>
              </a:extLst>
            </p:cNvPr>
            <p:cNvSpPr/>
            <p:nvPr/>
          </p:nvSpPr>
          <p:spPr>
            <a:xfrm>
              <a:off x="38907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平行四邊形 15">
              <a:extLst>
                <a:ext uri="{FF2B5EF4-FFF2-40B4-BE49-F238E27FC236}">
                  <a16:creationId xmlns:a16="http://schemas.microsoft.com/office/drawing/2014/main" id="{9B7F5E19-2ADA-4116-92D1-349A01F1C5D2}"/>
                </a:ext>
              </a:extLst>
            </p:cNvPr>
            <p:cNvSpPr/>
            <p:nvPr/>
          </p:nvSpPr>
          <p:spPr>
            <a:xfrm>
              <a:off x="47416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平行四邊形 16">
              <a:extLst>
                <a:ext uri="{FF2B5EF4-FFF2-40B4-BE49-F238E27FC236}">
                  <a16:creationId xmlns:a16="http://schemas.microsoft.com/office/drawing/2014/main" id="{DD0723D0-C538-4368-8A1C-6ACD137B94DB}"/>
                </a:ext>
              </a:extLst>
            </p:cNvPr>
            <p:cNvSpPr/>
            <p:nvPr/>
          </p:nvSpPr>
          <p:spPr>
            <a:xfrm>
              <a:off x="55925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平行四邊形 17">
              <a:extLst>
                <a:ext uri="{FF2B5EF4-FFF2-40B4-BE49-F238E27FC236}">
                  <a16:creationId xmlns:a16="http://schemas.microsoft.com/office/drawing/2014/main" id="{536890E0-A3BA-46B3-9A73-582B521E79BB}"/>
                </a:ext>
              </a:extLst>
            </p:cNvPr>
            <p:cNvSpPr/>
            <p:nvPr/>
          </p:nvSpPr>
          <p:spPr>
            <a:xfrm>
              <a:off x="64434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平行四邊形 18">
              <a:extLst>
                <a:ext uri="{FF2B5EF4-FFF2-40B4-BE49-F238E27FC236}">
                  <a16:creationId xmlns:a16="http://schemas.microsoft.com/office/drawing/2014/main" id="{6858F584-BC7C-4D5E-A983-B8E11397CC0E}"/>
                </a:ext>
              </a:extLst>
            </p:cNvPr>
            <p:cNvSpPr/>
            <p:nvPr/>
          </p:nvSpPr>
          <p:spPr>
            <a:xfrm>
              <a:off x="72943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平行四邊形 19">
              <a:extLst>
                <a:ext uri="{FF2B5EF4-FFF2-40B4-BE49-F238E27FC236}">
                  <a16:creationId xmlns:a16="http://schemas.microsoft.com/office/drawing/2014/main" id="{09AC6342-81D7-4248-BA9F-3D4510704BD8}"/>
                </a:ext>
              </a:extLst>
            </p:cNvPr>
            <p:cNvSpPr/>
            <p:nvPr/>
          </p:nvSpPr>
          <p:spPr>
            <a:xfrm>
              <a:off x="81452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平行四邊形 20">
              <a:extLst>
                <a:ext uri="{FF2B5EF4-FFF2-40B4-BE49-F238E27FC236}">
                  <a16:creationId xmlns:a16="http://schemas.microsoft.com/office/drawing/2014/main" id="{8CECD641-814F-4E26-A2D0-0F7CD134A1C3}"/>
                </a:ext>
              </a:extLst>
            </p:cNvPr>
            <p:cNvSpPr/>
            <p:nvPr/>
          </p:nvSpPr>
          <p:spPr>
            <a:xfrm>
              <a:off x="89961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平行四邊形 21">
              <a:extLst>
                <a:ext uri="{FF2B5EF4-FFF2-40B4-BE49-F238E27FC236}">
                  <a16:creationId xmlns:a16="http://schemas.microsoft.com/office/drawing/2014/main" id="{BB5E377D-3842-43B2-9C8B-C18116C0F3CA}"/>
                </a:ext>
              </a:extLst>
            </p:cNvPr>
            <p:cNvSpPr/>
            <p:nvPr/>
          </p:nvSpPr>
          <p:spPr>
            <a:xfrm>
              <a:off x="98470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平行四邊形 22">
              <a:extLst>
                <a:ext uri="{FF2B5EF4-FFF2-40B4-BE49-F238E27FC236}">
                  <a16:creationId xmlns:a16="http://schemas.microsoft.com/office/drawing/2014/main" id="{6F732FF7-3E54-4451-B2FC-CE8FDC3A2670}"/>
                </a:ext>
              </a:extLst>
            </p:cNvPr>
            <p:cNvSpPr/>
            <p:nvPr/>
          </p:nvSpPr>
          <p:spPr>
            <a:xfrm>
              <a:off x="106979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平行四邊形 23">
              <a:extLst>
                <a:ext uri="{FF2B5EF4-FFF2-40B4-BE49-F238E27FC236}">
                  <a16:creationId xmlns:a16="http://schemas.microsoft.com/office/drawing/2014/main" id="{06B062EE-F392-4F79-B158-A329101DDF80}"/>
                </a:ext>
              </a:extLst>
            </p:cNvPr>
            <p:cNvSpPr/>
            <p:nvPr/>
          </p:nvSpPr>
          <p:spPr>
            <a:xfrm>
              <a:off x="115488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834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C878D707-9403-411D-ABA1-9A9BDFCEA42D}"/>
              </a:ext>
            </a:extLst>
          </p:cNvPr>
          <p:cNvGrpSpPr/>
          <p:nvPr userDrawn="1"/>
        </p:nvGrpSpPr>
        <p:grpSpPr>
          <a:xfrm>
            <a:off x="-2878667" y="0"/>
            <a:ext cx="17949334" cy="6858000"/>
            <a:chOff x="-2065585" y="342900"/>
            <a:chExt cx="16154400" cy="6172200"/>
          </a:xfrm>
        </p:grpSpPr>
        <p:sp>
          <p:nvSpPr>
            <p:cNvPr id="8" name="平行四邊形 7">
              <a:extLst>
                <a:ext uri="{FF2B5EF4-FFF2-40B4-BE49-F238E27FC236}">
                  <a16:creationId xmlns:a16="http://schemas.microsoft.com/office/drawing/2014/main" id="{F6223C81-6D60-4626-8C4B-121D07CAADF8}"/>
                </a:ext>
              </a:extLst>
            </p:cNvPr>
            <p:cNvSpPr/>
            <p:nvPr/>
          </p:nvSpPr>
          <p:spPr>
            <a:xfrm>
              <a:off x="-20655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平行四邊形 8">
              <a:extLst>
                <a:ext uri="{FF2B5EF4-FFF2-40B4-BE49-F238E27FC236}">
                  <a16:creationId xmlns:a16="http://schemas.microsoft.com/office/drawing/2014/main" id="{F5B9ECD0-7036-4025-9C82-319F8D6BC5B9}"/>
                </a:ext>
              </a:extLst>
            </p:cNvPr>
            <p:cNvSpPr/>
            <p:nvPr/>
          </p:nvSpPr>
          <p:spPr>
            <a:xfrm>
              <a:off x="-12146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平行四邊形 9">
              <a:extLst>
                <a:ext uri="{FF2B5EF4-FFF2-40B4-BE49-F238E27FC236}">
                  <a16:creationId xmlns:a16="http://schemas.microsoft.com/office/drawing/2014/main" id="{497FD610-B026-4EF1-A4E5-193A8D8E8878}"/>
                </a:ext>
              </a:extLst>
            </p:cNvPr>
            <p:cNvSpPr/>
            <p:nvPr/>
          </p:nvSpPr>
          <p:spPr>
            <a:xfrm>
              <a:off x="-3637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平行四邊形 10">
              <a:extLst>
                <a:ext uri="{FF2B5EF4-FFF2-40B4-BE49-F238E27FC236}">
                  <a16:creationId xmlns:a16="http://schemas.microsoft.com/office/drawing/2014/main" id="{CD368DF5-6EC7-4550-8858-4BBE890395BD}"/>
                </a:ext>
              </a:extLst>
            </p:cNvPr>
            <p:cNvSpPr/>
            <p:nvPr/>
          </p:nvSpPr>
          <p:spPr>
            <a:xfrm>
              <a:off x="4871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平行四邊形 11">
              <a:extLst>
                <a:ext uri="{FF2B5EF4-FFF2-40B4-BE49-F238E27FC236}">
                  <a16:creationId xmlns:a16="http://schemas.microsoft.com/office/drawing/2014/main" id="{1B223C6B-DD07-4FE1-8975-7B444DABEBFE}"/>
                </a:ext>
              </a:extLst>
            </p:cNvPr>
            <p:cNvSpPr/>
            <p:nvPr/>
          </p:nvSpPr>
          <p:spPr>
            <a:xfrm>
              <a:off x="13380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平行四邊形 12">
              <a:extLst>
                <a:ext uri="{FF2B5EF4-FFF2-40B4-BE49-F238E27FC236}">
                  <a16:creationId xmlns:a16="http://schemas.microsoft.com/office/drawing/2014/main" id="{30B3D256-A2E6-4BDB-A750-C91CC0C2260D}"/>
                </a:ext>
              </a:extLst>
            </p:cNvPr>
            <p:cNvSpPr/>
            <p:nvPr/>
          </p:nvSpPr>
          <p:spPr>
            <a:xfrm>
              <a:off x="21889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平行四邊形 13">
              <a:extLst>
                <a:ext uri="{FF2B5EF4-FFF2-40B4-BE49-F238E27FC236}">
                  <a16:creationId xmlns:a16="http://schemas.microsoft.com/office/drawing/2014/main" id="{308EA392-3A66-42BF-B2DB-8E2531A95240}"/>
                </a:ext>
              </a:extLst>
            </p:cNvPr>
            <p:cNvSpPr/>
            <p:nvPr/>
          </p:nvSpPr>
          <p:spPr>
            <a:xfrm>
              <a:off x="30398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平行四邊形 14">
              <a:extLst>
                <a:ext uri="{FF2B5EF4-FFF2-40B4-BE49-F238E27FC236}">
                  <a16:creationId xmlns:a16="http://schemas.microsoft.com/office/drawing/2014/main" id="{ACC3E562-2873-4075-ABA6-60C2C5193F69}"/>
                </a:ext>
              </a:extLst>
            </p:cNvPr>
            <p:cNvSpPr/>
            <p:nvPr/>
          </p:nvSpPr>
          <p:spPr>
            <a:xfrm>
              <a:off x="38907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平行四邊形 15">
              <a:extLst>
                <a:ext uri="{FF2B5EF4-FFF2-40B4-BE49-F238E27FC236}">
                  <a16:creationId xmlns:a16="http://schemas.microsoft.com/office/drawing/2014/main" id="{9B7F5E19-2ADA-4116-92D1-349A01F1C5D2}"/>
                </a:ext>
              </a:extLst>
            </p:cNvPr>
            <p:cNvSpPr/>
            <p:nvPr/>
          </p:nvSpPr>
          <p:spPr>
            <a:xfrm>
              <a:off x="47416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平行四邊形 16">
              <a:extLst>
                <a:ext uri="{FF2B5EF4-FFF2-40B4-BE49-F238E27FC236}">
                  <a16:creationId xmlns:a16="http://schemas.microsoft.com/office/drawing/2014/main" id="{DD0723D0-C538-4368-8A1C-6ACD137B94DB}"/>
                </a:ext>
              </a:extLst>
            </p:cNvPr>
            <p:cNvSpPr/>
            <p:nvPr/>
          </p:nvSpPr>
          <p:spPr>
            <a:xfrm>
              <a:off x="55925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平行四邊形 17">
              <a:extLst>
                <a:ext uri="{FF2B5EF4-FFF2-40B4-BE49-F238E27FC236}">
                  <a16:creationId xmlns:a16="http://schemas.microsoft.com/office/drawing/2014/main" id="{536890E0-A3BA-46B3-9A73-582B521E79BB}"/>
                </a:ext>
              </a:extLst>
            </p:cNvPr>
            <p:cNvSpPr/>
            <p:nvPr/>
          </p:nvSpPr>
          <p:spPr>
            <a:xfrm>
              <a:off x="64434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平行四邊形 18">
              <a:extLst>
                <a:ext uri="{FF2B5EF4-FFF2-40B4-BE49-F238E27FC236}">
                  <a16:creationId xmlns:a16="http://schemas.microsoft.com/office/drawing/2014/main" id="{6858F584-BC7C-4D5E-A983-B8E11397CC0E}"/>
                </a:ext>
              </a:extLst>
            </p:cNvPr>
            <p:cNvSpPr/>
            <p:nvPr/>
          </p:nvSpPr>
          <p:spPr>
            <a:xfrm>
              <a:off x="72943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平行四邊形 19">
              <a:extLst>
                <a:ext uri="{FF2B5EF4-FFF2-40B4-BE49-F238E27FC236}">
                  <a16:creationId xmlns:a16="http://schemas.microsoft.com/office/drawing/2014/main" id="{09AC6342-81D7-4248-BA9F-3D4510704BD8}"/>
                </a:ext>
              </a:extLst>
            </p:cNvPr>
            <p:cNvSpPr/>
            <p:nvPr/>
          </p:nvSpPr>
          <p:spPr>
            <a:xfrm>
              <a:off x="81452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平行四邊形 20">
              <a:extLst>
                <a:ext uri="{FF2B5EF4-FFF2-40B4-BE49-F238E27FC236}">
                  <a16:creationId xmlns:a16="http://schemas.microsoft.com/office/drawing/2014/main" id="{8CECD641-814F-4E26-A2D0-0F7CD134A1C3}"/>
                </a:ext>
              </a:extLst>
            </p:cNvPr>
            <p:cNvSpPr/>
            <p:nvPr/>
          </p:nvSpPr>
          <p:spPr>
            <a:xfrm>
              <a:off x="89961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平行四邊形 21">
              <a:extLst>
                <a:ext uri="{FF2B5EF4-FFF2-40B4-BE49-F238E27FC236}">
                  <a16:creationId xmlns:a16="http://schemas.microsoft.com/office/drawing/2014/main" id="{BB5E377D-3842-43B2-9C8B-C18116C0F3CA}"/>
                </a:ext>
              </a:extLst>
            </p:cNvPr>
            <p:cNvSpPr/>
            <p:nvPr/>
          </p:nvSpPr>
          <p:spPr>
            <a:xfrm>
              <a:off x="98470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平行四邊形 22">
              <a:extLst>
                <a:ext uri="{FF2B5EF4-FFF2-40B4-BE49-F238E27FC236}">
                  <a16:creationId xmlns:a16="http://schemas.microsoft.com/office/drawing/2014/main" id="{6F732FF7-3E54-4451-B2FC-CE8FDC3A2670}"/>
                </a:ext>
              </a:extLst>
            </p:cNvPr>
            <p:cNvSpPr/>
            <p:nvPr/>
          </p:nvSpPr>
          <p:spPr>
            <a:xfrm>
              <a:off x="106979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平行四邊形 23">
              <a:extLst>
                <a:ext uri="{FF2B5EF4-FFF2-40B4-BE49-F238E27FC236}">
                  <a16:creationId xmlns:a16="http://schemas.microsoft.com/office/drawing/2014/main" id="{06B062EE-F392-4F79-B158-A329101DDF80}"/>
                </a:ext>
              </a:extLst>
            </p:cNvPr>
            <p:cNvSpPr/>
            <p:nvPr/>
          </p:nvSpPr>
          <p:spPr>
            <a:xfrm>
              <a:off x="115488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BA5FC844-9E92-4422-9C37-C92FC8F2132F}"/>
              </a:ext>
            </a:extLst>
          </p:cNvPr>
          <p:cNvSpPr/>
          <p:nvPr userDrawn="1"/>
        </p:nvSpPr>
        <p:spPr>
          <a:xfrm>
            <a:off x="0" y="6255657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9BAF4B9-34FF-40AD-85CF-9B39DB6B4837}"/>
              </a:ext>
            </a:extLst>
          </p:cNvPr>
          <p:cNvSpPr/>
          <p:nvPr userDrawn="1"/>
        </p:nvSpPr>
        <p:spPr>
          <a:xfrm>
            <a:off x="0" y="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D5232973-F65A-4A1B-8A1E-C5A129DEB5FE}"/>
              </a:ext>
            </a:extLst>
          </p:cNvPr>
          <p:cNvGrpSpPr/>
          <p:nvPr userDrawn="1"/>
        </p:nvGrpSpPr>
        <p:grpSpPr>
          <a:xfrm>
            <a:off x="5153948" y="6391151"/>
            <a:ext cx="1884105" cy="354822"/>
            <a:chOff x="5288430" y="6400676"/>
            <a:chExt cx="1884105" cy="354822"/>
          </a:xfrm>
          <a:solidFill>
            <a:srgbClr val="FFF1D2"/>
          </a:solidFill>
          <a:effectLst>
            <a:glow rad="88900">
              <a:srgbClr val="F3B673">
                <a:alpha val="25000"/>
              </a:srgbClr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grpSpPr>
        <p:pic>
          <p:nvPicPr>
            <p:cNvPr id="28" name="圖形 27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F6DE1F4B-0B57-457F-9FC0-BCB83E1F4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17713" y="6410013"/>
              <a:ext cx="354822" cy="336147"/>
            </a:xfrm>
            <a:prstGeom prst="rect">
              <a:avLst/>
            </a:prstGeom>
          </p:spPr>
        </p:pic>
        <p:pic>
          <p:nvPicPr>
            <p:cNvPr id="29" name="圖形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6FB45DA7-B346-4562-99D5-CE157E05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53071" y="6410013"/>
              <a:ext cx="354822" cy="336147"/>
            </a:xfrm>
            <a:prstGeom prst="rect">
              <a:avLst/>
            </a:prstGeom>
          </p:spPr>
        </p:pic>
        <p:pic>
          <p:nvPicPr>
            <p:cNvPr id="30" name="圖形 2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CE5B5FE-5360-4247-8140-520FACD0C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88430" y="6400676"/>
              <a:ext cx="354822" cy="354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75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9446B4-7350-42B1-907E-DA6E9C005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86D005-1BE4-466C-B7C2-354ED20C3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B578F0-2741-4F37-8FEC-0DD953BD6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8974-F7E1-4DBB-8B3D-97D2E3AEDCCB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E043423-3157-4A84-B0EE-B12C10A9F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7D35E34-E15C-4F53-9F8B-B29EB6F1B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2CD1-0ABB-4C03-B81A-C9187BDFB9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90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82A4DC-8185-46B4-B113-E9F500847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A14948D-8AEB-4DB1-952E-E3B9942CD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12E89C-A829-4D10-A857-2DBCB5DF0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8974-F7E1-4DBB-8B3D-97D2E3AEDCCB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29D0DAD-BC46-4B26-8F57-023818CD1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9C9238C-CBC7-4ED1-BD5A-043092E9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2CD1-0ABB-4C03-B81A-C9187BDFB9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477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C2C73-DC75-4431-96F8-FE2056A4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386DF6-46E8-4EAB-A5DB-1CBBEB337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4A9F064-8A32-4777-96AD-AFBE9C637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E5BC236-F389-46A8-A842-3B6D8A25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8974-F7E1-4DBB-8B3D-97D2E3AEDCCB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F063971-BFA3-4D6C-B26D-3E3377E6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4F044F6-67C7-43F1-BD27-791B7307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2CD1-0ABB-4C03-B81A-C9187BDFB9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534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292ACD-536F-4FF2-AAE1-E909FCD6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71AC44-7727-41ED-9099-5D3C43A81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22EAC9D-CA1B-42B4-9F1A-D5D4D0F00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31F72F5-9DE1-40CA-A446-B590DEA0B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2810573-8425-4799-BD2B-D95A329D2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53B20F4-BD07-4E91-8CA3-FF149DAC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8974-F7E1-4DBB-8B3D-97D2E3AEDCCB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D8A51A9-3824-4964-8D79-C8CB2465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511C51D-9792-453D-80B8-AF41A384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2CD1-0ABB-4C03-B81A-C9187BDFB9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46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00C7E5-A62C-4018-9653-048DA97D6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E7527BF-61A0-47A7-97EA-76C70B0A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8974-F7E1-4DBB-8B3D-97D2E3AEDCCB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9D226D8-85E8-450B-9B3C-46C9DC57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7B5C40F-B462-4A8F-BC43-82531426E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2CD1-0ABB-4C03-B81A-C9187BDFB9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58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6F0E9CF-9085-470D-8381-124A062F9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8974-F7E1-4DBB-8B3D-97D2E3AEDCCB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308FACC-DC9F-4A55-961A-295D47F2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3C2451F-1635-4DBD-A9B4-AE7815DD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2CD1-0ABB-4C03-B81A-C9187BDFB9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800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FF6F0A3-AD9D-448E-9888-8C8F2FF5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CD84468-5810-4CC9-80F7-4219B3AB4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1CE4C3-F8EE-41E2-A603-94FFA04A2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78974-F7E1-4DBB-8B3D-97D2E3AEDCCB}" type="datetimeFigureOut">
              <a:rPr lang="zh-TW" altLang="en-US" smtClean="0"/>
              <a:t>2021/10/26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18D8972-C1F1-4AFE-B5A7-8486F1E98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0B0DBBE-5CF1-486A-BCF1-47EDEA26B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32CD1-0ABB-4C03-B81A-C9187BDFB9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827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.png"/><Relationship Id="rId3" Type="http://schemas.openxmlformats.org/officeDocument/2006/relationships/image" Target="../media/image33.svg"/><Relationship Id="rId7" Type="http://schemas.openxmlformats.org/officeDocument/2006/relationships/image" Target="../media/image25.svg"/><Relationship Id="rId12" Type="http://schemas.openxmlformats.org/officeDocument/2006/relationships/slide" Target="slide2.xml"/><Relationship Id="rId2" Type="http://schemas.openxmlformats.org/officeDocument/2006/relationships/image" Target="../media/image32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.svg"/><Relationship Id="rId5" Type="http://schemas.openxmlformats.org/officeDocument/2006/relationships/image" Target="../media/image23.svg"/><Relationship Id="rId1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22.png"/><Relationship Id="rId9" Type="http://schemas.openxmlformats.org/officeDocument/2006/relationships/image" Target="../media/image35.svg"/><Relationship Id="rId1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7.sv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hyperlink" Target="&#32005;&#36941;&#20840;&#29699;&#30340;&#35712;&#26360;&#23567;&#22899;&#23401;&#128218;&#20320;&#19968;&#23450;&#32893;&#36942;&#30340;Lo-Fi&#38899;&#27138;&#65281;-%20Lofi%20music&#20171;&#32057;%20What's%20Lofi%20Music_.mp4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.svg"/><Relationship Id="rId18" Type="http://schemas.openxmlformats.org/officeDocument/2006/relationships/image" Target="../media/image6.svg"/><Relationship Id="rId3" Type="http://schemas.openxmlformats.org/officeDocument/2006/relationships/image" Target="../media/image33.svg"/><Relationship Id="rId7" Type="http://schemas.openxmlformats.org/officeDocument/2006/relationships/image" Target="../media/image23.svg"/><Relationship Id="rId12" Type="http://schemas.openxmlformats.org/officeDocument/2006/relationships/image" Target="../media/image1.png"/><Relationship Id="rId17" Type="http://schemas.openxmlformats.org/officeDocument/2006/relationships/image" Target="../media/image5.png"/><Relationship Id="rId2" Type="http://schemas.openxmlformats.org/officeDocument/2006/relationships/image" Target="../media/image32.png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50.svg"/><Relationship Id="rId5" Type="http://schemas.openxmlformats.org/officeDocument/2006/relationships/image" Target="../media/image48.svg"/><Relationship Id="rId1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25.svg"/><Relationship Id="rId1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.png"/><Relationship Id="rId3" Type="http://schemas.openxmlformats.org/officeDocument/2006/relationships/image" Target="../media/image54.svg"/><Relationship Id="rId7" Type="http://schemas.openxmlformats.org/officeDocument/2006/relationships/image" Target="../media/image25.svg"/><Relationship Id="rId12" Type="http://schemas.openxmlformats.org/officeDocument/2006/relationships/slide" Target="slide2.xml"/><Relationship Id="rId2" Type="http://schemas.openxmlformats.org/officeDocument/2006/relationships/image" Target="../media/image53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.svg"/><Relationship Id="rId5" Type="http://schemas.openxmlformats.org/officeDocument/2006/relationships/image" Target="../media/image23.svg"/><Relationship Id="rId1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22.png"/><Relationship Id="rId9" Type="http://schemas.openxmlformats.org/officeDocument/2006/relationships/image" Target="../media/image56.svg"/><Relationship Id="rId1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image" Target="../media/image15.svg"/><Relationship Id="rId10" Type="http://schemas.openxmlformats.org/officeDocument/2006/relationships/slide" Target="slide6.xml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.png"/><Relationship Id="rId3" Type="http://schemas.openxmlformats.org/officeDocument/2006/relationships/image" Target="../media/image60.svg"/><Relationship Id="rId7" Type="http://schemas.openxmlformats.org/officeDocument/2006/relationships/image" Target="../media/image25.svg"/><Relationship Id="rId12" Type="http://schemas.openxmlformats.org/officeDocument/2006/relationships/slide" Target="slide2.xml"/><Relationship Id="rId2" Type="http://schemas.openxmlformats.org/officeDocument/2006/relationships/image" Target="../media/image59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.svg"/><Relationship Id="rId5" Type="http://schemas.openxmlformats.org/officeDocument/2006/relationships/image" Target="../media/image23.svg"/><Relationship Id="rId1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22.png"/><Relationship Id="rId9" Type="http://schemas.openxmlformats.org/officeDocument/2006/relationships/image" Target="../media/image62.svg"/><Relationship Id="rId1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3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74.svg"/><Relationship Id="rId7" Type="http://schemas.openxmlformats.org/officeDocument/2006/relationships/image" Target="../media/image31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76.svg"/><Relationship Id="rId7" Type="http://schemas.openxmlformats.org/officeDocument/2006/relationships/image" Target="../media/image3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channel/UC84whx2xxsiA1gXHXXqKGOA" TargetMode="External"/><Relationship Id="rId5" Type="http://schemas.openxmlformats.org/officeDocument/2006/relationships/hyperlink" Target="https://www.youtube.com/channel/UCKdURsjh1xT1vInYBy82n6g" TargetMode="External"/><Relationship Id="rId4" Type="http://schemas.openxmlformats.org/officeDocument/2006/relationships/hyperlink" Target="https://www.youtube.com/channel/UCOxqgCwgOqC2lMqC5PYz_D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image" Target="../media/image15.svg"/><Relationship Id="rId10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image" Target="../media/image15.svg"/><Relationship Id="rId10" Type="http://schemas.openxmlformats.org/officeDocument/2006/relationships/slide" Target="slide6.xml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image" Target="../media/image15.svg"/><Relationship Id="rId10" Type="http://schemas.openxmlformats.org/officeDocument/2006/relationships/slide" Target="slide6.xml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image" Target="../media/image15.svg"/><Relationship Id="rId10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image" Target="../media/image15.svg"/><Relationship Id="rId10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slide" Target="slide2.xml"/><Relationship Id="rId2" Type="http://schemas.openxmlformats.org/officeDocument/2006/relationships/image" Target="../media/image18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.svg"/><Relationship Id="rId5" Type="http://schemas.openxmlformats.org/officeDocument/2006/relationships/image" Target="../media/image21.svg"/><Relationship Id="rId1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hyperlink" Target="https://www.youtube.com/c/LofiGir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4" name="群組 1563">
            <a:extLst>
              <a:ext uri="{FF2B5EF4-FFF2-40B4-BE49-F238E27FC236}">
                <a16:creationId xmlns:a16="http://schemas.microsoft.com/office/drawing/2014/main" id="{84071155-CF43-4ED7-BFE6-145A7D7F5B1F}"/>
              </a:ext>
            </a:extLst>
          </p:cNvPr>
          <p:cNvGrpSpPr/>
          <p:nvPr/>
        </p:nvGrpSpPr>
        <p:grpSpPr>
          <a:xfrm>
            <a:off x="-2878667" y="0"/>
            <a:ext cx="17949334" cy="6858000"/>
            <a:chOff x="-2065585" y="342900"/>
            <a:chExt cx="16154400" cy="6172200"/>
          </a:xfrm>
        </p:grpSpPr>
        <p:sp>
          <p:nvSpPr>
            <p:cNvPr id="1565" name="平行四邊形 1564">
              <a:extLst>
                <a:ext uri="{FF2B5EF4-FFF2-40B4-BE49-F238E27FC236}">
                  <a16:creationId xmlns:a16="http://schemas.microsoft.com/office/drawing/2014/main" id="{6BC3DC48-0B03-40DC-A4A8-4EE64B80F0F7}"/>
                </a:ext>
              </a:extLst>
            </p:cNvPr>
            <p:cNvSpPr/>
            <p:nvPr/>
          </p:nvSpPr>
          <p:spPr>
            <a:xfrm>
              <a:off x="-20655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66" name="平行四邊形 1565">
              <a:extLst>
                <a:ext uri="{FF2B5EF4-FFF2-40B4-BE49-F238E27FC236}">
                  <a16:creationId xmlns:a16="http://schemas.microsoft.com/office/drawing/2014/main" id="{C6D81B90-5060-4DDC-83F1-F546FAE00495}"/>
                </a:ext>
              </a:extLst>
            </p:cNvPr>
            <p:cNvSpPr/>
            <p:nvPr/>
          </p:nvSpPr>
          <p:spPr>
            <a:xfrm>
              <a:off x="-12146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67" name="平行四邊形 1566">
              <a:extLst>
                <a:ext uri="{FF2B5EF4-FFF2-40B4-BE49-F238E27FC236}">
                  <a16:creationId xmlns:a16="http://schemas.microsoft.com/office/drawing/2014/main" id="{BB28D754-95FB-4481-AC9D-D91582339FAA}"/>
                </a:ext>
              </a:extLst>
            </p:cNvPr>
            <p:cNvSpPr/>
            <p:nvPr/>
          </p:nvSpPr>
          <p:spPr>
            <a:xfrm>
              <a:off x="-36378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68" name="平行四邊形 1567">
              <a:extLst>
                <a:ext uri="{FF2B5EF4-FFF2-40B4-BE49-F238E27FC236}">
                  <a16:creationId xmlns:a16="http://schemas.microsoft.com/office/drawing/2014/main" id="{929A441A-8344-423B-B690-C47BA3E431BC}"/>
                </a:ext>
              </a:extLst>
            </p:cNvPr>
            <p:cNvSpPr/>
            <p:nvPr/>
          </p:nvSpPr>
          <p:spPr>
            <a:xfrm>
              <a:off x="4871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69" name="平行四邊形 1568">
              <a:extLst>
                <a:ext uri="{FF2B5EF4-FFF2-40B4-BE49-F238E27FC236}">
                  <a16:creationId xmlns:a16="http://schemas.microsoft.com/office/drawing/2014/main" id="{33F68016-8BB8-4EAE-BFB1-2D2DCC1765BF}"/>
                </a:ext>
              </a:extLst>
            </p:cNvPr>
            <p:cNvSpPr/>
            <p:nvPr/>
          </p:nvSpPr>
          <p:spPr>
            <a:xfrm>
              <a:off x="13380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0" name="平行四邊形 1569">
              <a:extLst>
                <a:ext uri="{FF2B5EF4-FFF2-40B4-BE49-F238E27FC236}">
                  <a16:creationId xmlns:a16="http://schemas.microsoft.com/office/drawing/2014/main" id="{C3DD3B32-0551-44BA-A219-3D8347BF4A46}"/>
                </a:ext>
              </a:extLst>
            </p:cNvPr>
            <p:cNvSpPr/>
            <p:nvPr/>
          </p:nvSpPr>
          <p:spPr>
            <a:xfrm>
              <a:off x="21889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1" name="平行四邊形 1570">
              <a:extLst>
                <a:ext uri="{FF2B5EF4-FFF2-40B4-BE49-F238E27FC236}">
                  <a16:creationId xmlns:a16="http://schemas.microsoft.com/office/drawing/2014/main" id="{416BAE12-5467-4453-9ACB-8CB4D7DB471D}"/>
                </a:ext>
              </a:extLst>
            </p:cNvPr>
            <p:cNvSpPr/>
            <p:nvPr/>
          </p:nvSpPr>
          <p:spPr>
            <a:xfrm>
              <a:off x="30398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2" name="平行四邊形 1571">
              <a:extLst>
                <a:ext uri="{FF2B5EF4-FFF2-40B4-BE49-F238E27FC236}">
                  <a16:creationId xmlns:a16="http://schemas.microsoft.com/office/drawing/2014/main" id="{3368D1E3-1A83-406C-AAD2-892AA1122ABD}"/>
                </a:ext>
              </a:extLst>
            </p:cNvPr>
            <p:cNvSpPr/>
            <p:nvPr/>
          </p:nvSpPr>
          <p:spPr>
            <a:xfrm>
              <a:off x="38907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3" name="平行四邊形 1572">
              <a:extLst>
                <a:ext uri="{FF2B5EF4-FFF2-40B4-BE49-F238E27FC236}">
                  <a16:creationId xmlns:a16="http://schemas.microsoft.com/office/drawing/2014/main" id="{480F14D8-0B47-4E31-9ED2-72911B131A0D}"/>
                </a:ext>
              </a:extLst>
            </p:cNvPr>
            <p:cNvSpPr/>
            <p:nvPr/>
          </p:nvSpPr>
          <p:spPr>
            <a:xfrm>
              <a:off x="47416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4" name="平行四邊形 1573">
              <a:extLst>
                <a:ext uri="{FF2B5EF4-FFF2-40B4-BE49-F238E27FC236}">
                  <a16:creationId xmlns:a16="http://schemas.microsoft.com/office/drawing/2014/main" id="{98A6C3C3-4A26-4E69-BB2A-1C018C306D86}"/>
                </a:ext>
              </a:extLst>
            </p:cNvPr>
            <p:cNvSpPr/>
            <p:nvPr/>
          </p:nvSpPr>
          <p:spPr>
            <a:xfrm>
              <a:off x="55925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5" name="平行四邊形 1574">
              <a:extLst>
                <a:ext uri="{FF2B5EF4-FFF2-40B4-BE49-F238E27FC236}">
                  <a16:creationId xmlns:a16="http://schemas.microsoft.com/office/drawing/2014/main" id="{3ED946DC-E33F-4A6D-A470-8FCEB4F7F052}"/>
                </a:ext>
              </a:extLst>
            </p:cNvPr>
            <p:cNvSpPr/>
            <p:nvPr/>
          </p:nvSpPr>
          <p:spPr>
            <a:xfrm>
              <a:off x="64434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6" name="平行四邊形 1575">
              <a:extLst>
                <a:ext uri="{FF2B5EF4-FFF2-40B4-BE49-F238E27FC236}">
                  <a16:creationId xmlns:a16="http://schemas.microsoft.com/office/drawing/2014/main" id="{2333084B-B422-4965-8E6F-8FA77E175E32}"/>
                </a:ext>
              </a:extLst>
            </p:cNvPr>
            <p:cNvSpPr/>
            <p:nvPr/>
          </p:nvSpPr>
          <p:spPr>
            <a:xfrm>
              <a:off x="72943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7" name="平行四邊形 1576">
              <a:extLst>
                <a:ext uri="{FF2B5EF4-FFF2-40B4-BE49-F238E27FC236}">
                  <a16:creationId xmlns:a16="http://schemas.microsoft.com/office/drawing/2014/main" id="{43FF82DB-FD36-472E-AC99-681F1B8F5294}"/>
                </a:ext>
              </a:extLst>
            </p:cNvPr>
            <p:cNvSpPr/>
            <p:nvPr/>
          </p:nvSpPr>
          <p:spPr>
            <a:xfrm>
              <a:off x="81452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8" name="平行四邊形 1577">
              <a:extLst>
                <a:ext uri="{FF2B5EF4-FFF2-40B4-BE49-F238E27FC236}">
                  <a16:creationId xmlns:a16="http://schemas.microsoft.com/office/drawing/2014/main" id="{BE7D1C2C-24C9-47A4-82B1-9C0971A07DD4}"/>
                </a:ext>
              </a:extLst>
            </p:cNvPr>
            <p:cNvSpPr/>
            <p:nvPr/>
          </p:nvSpPr>
          <p:spPr>
            <a:xfrm>
              <a:off x="89961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9" name="平行四邊形 1578">
              <a:extLst>
                <a:ext uri="{FF2B5EF4-FFF2-40B4-BE49-F238E27FC236}">
                  <a16:creationId xmlns:a16="http://schemas.microsoft.com/office/drawing/2014/main" id="{D1B7795A-3863-48F3-A520-A45E9C5D28EB}"/>
                </a:ext>
              </a:extLst>
            </p:cNvPr>
            <p:cNvSpPr/>
            <p:nvPr/>
          </p:nvSpPr>
          <p:spPr>
            <a:xfrm>
              <a:off x="98470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80" name="平行四邊形 1579">
              <a:extLst>
                <a:ext uri="{FF2B5EF4-FFF2-40B4-BE49-F238E27FC236}">
                  <a16:creationId xmlns:a16="http://schemas.microsoft.com/office/drawing/2014/main" id="{EA0B4EB0-3F23-447A-981A-51380D6A1DF4}"/>
                </a:ext>
              </a:extLst>
            </p:cNvPr>
            <p:cNvSpPr/>
            <p:nvPr/>
          </p:nvSpPr>
          <p:spPr>
            <a:xfrm>
              <a:off x="106979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81" name="平行四邊形 1580">
              <a:extLst>
                <a:ext uri="{FF2B5EF4-FFF2-40B4-BE49-F238E27FC236}">
                  <a16:creationId xmlns:a16="http://schemas.microsoft.com/office/drawing/2014/main" id="{09376C43-79EA-4C5F-9470-50E6C35B201B}"/>
                </a:ext>
              </a:extLst>
            </p:cNvPr>
            <p:cNvSpPr/>
            <p:nvPr/>
          </p:nvSpPr>
          <p:spPr>
            <a:xfrm>
              <a:off x="11548815" y="342900"/>
              <a:ext cx="2540000" cy="6172200"/>
            </a:xfrm>
            <a:prstGeom prst="parallelogram">
              <a:avLst>
                <a:gd name="adj" fmla="val 80000"/>
              </a:avLst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D01F55-7733-4BDC-9D8C-037B76E99459}"/>
              </a:ext>
            </a:extLst>
          </p:cNvPr>
          <p:cNvSpPr txBox="1"/>
          <p:nvPr/>
        </p:nvSpPr>
        <p:spPr>
          <a:xfrm>
            <a:off x="-422771" y="74236"/>
            <a:ext cx="13037543" cy="67095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TW" sz="43000" b="1" spc="500" dirty="0">
                <a:solidFill>
                  <a:srgbClr val="FFF1D2">
                    <a:alpha val="55000"/>
                  </a:srgbClr>
                </a:solidFill>
                <a:effectLst>
                  <a:glow rad="127000">
                    <a:schemeClr val="bg1">
                      <a:alpha val="25000"/>
                    </a:schemeClr>
                  </a:glow>
                </a:effectLst>
              </a:rPr>
              <a:t>CHILL</a:t>
            </a:r>
            <a:endParaRPr lang="zh-TW" altLang="en-US" sz="43000" b="1" spc="500" dirty="0">
              <a:solidFill>
                <a:srgbClr val="FFF1D2">
                  <a:alpha val="55000"/>
                </a:srgbClr>
              </a:solidFill>
              <a:effectLst>
                <a:glow rad="127000">
                  <a:schemeClr val="bg1">
                    <a:alpha val="25000"/>
                  </a:schemeClr>
                </a:glow>
              </a:effectLst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4EA8D141-F37F-42FE-8864-044EE799B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2100" y="1778441"/>
            <a:ext cx="3987800" cy="3199518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1600" name="群組 1599">
            <a:extLst>
              <a:ext uri="{FF2B5EF4-FFF2-40B4-BE49-F238E27FC236}">
                <a16:creationId xmlns:a16="http://schemas.microsoft.com/office/drawing/2014/main" id="{48E11C2F-C059-4E6E-B9EB-C4E9275FC2D8}"/>
              </a:ext>
            </a:extLst>
          </p:cNvPr>
          <p:cNvGrpSpPr/>
          <p:nvPr/>
        </p:nvGrpSpPr>
        <p:grpSpPr>
          <a:xfrm>
            <a:off x="4070843" y="1634688"/>
            <a:ext cx="764686" cy="389106"/>
            <a:chOff x="4347907" y="1631534"/>
            <a:chExt cx="809817" cy="412071"/>
          </a:xfrm>
        </p:grpSpPr>
        <p:pic>
          <p:nvPicPr>
            <p:cNvPr id="1591" name="圖形 1590">
              <a:extLst>
                <a:ext uri="{FF2B5EF4-FFF2-40B4-BE49-F238E27FC236}">
                  <a16:creationId xmlns:a16="http://schemas.microsoft.com/office/drawing/2014/main" id="{03D175F3-FDF7-40AF-9524-7013D5065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709642">
              <a:off x="4347907" y="1682169"/>
              <a:ext cx="512034" cy="361436"/>
            </a:xfrm>
            <a:prstGeom prst="rect">
              <a:avLst/>
            </a:prstGeom>
            <a:effectLst>
              <a:glow rad="381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597" name="圖片 1596">
              <a:extLst>
                <a:ext uri="{FF2B5EF4-FFF2-40B4-BE49-F238E27FC236}">
                  <a16:creationId xmlns:a16="http://schemas.microsoft.com/office/drawing/2014/main" id="{2FAC1EB9-A651-43F3-81AC-0A7F7E4E0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892" t="29184" r="37645" b="46242"/>
            <a:stretch/>
          </p:blipFill>
          <p:spPr>
            <a:xfrm rot="21324615">
              <a:off x="4925415" y="1631534"/>
              <a:ext cx="232309" cy="242701"/>
            </a:xfrm>
            <a:prstGeom prst="rect">
              <a:avLst/>
            </a:prstGeom>
            <a:effectLst>
              <a:glow rad="381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91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8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4.375E-6 3.33333E-6 L -0.01132 -0.00741 " pathEditMode="relative" rAng="0" ptsTypes="AA">
                                      <p:cBhvr>
                                        <p:cTn id="15" dur="1900" fill="hold"/>
                                        <p:tgtEl>
                                          <p:spTgt spid="1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00" y="-370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743A2FAB-2346-44DA-8534-90F09B270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1351">
            <a:off x="3762954" y="939430"/>
            <a:ext cx="6033344" cy="5583086"/>
          </a:xfrm>
          <a:prstGeom prst="rect">
            <a:avLst/>
          </a:prstGeom>
          <a:effectLst>
            <a:glow rad="1270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3F34126-1B71-4F21-AF87-4FEB034C17D3}"/>
              </a:ext>
            </a:extLst>
          </p:cNvPr>
          <p:cNvSpPr/>
          <p:nvPr/>
        </p:nvSpPr>
        <p:spPr>
          <a:xfrm>
            <a:off x="0" y="6255657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289F59-E722-4EA4-BE34-EBFFAD67C9DB}"/>
              </a:ext>
            </a:extLst>
          </p:cNvPr>
          <p:cNvSpPr/>
          <p:nvPr/>
        </p:nvSpPr>
        <p:spPr>
          <a:xfrm>
            <a:off x="0" y="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9079008-C2EF-4D57-BEE1-456F957F28D9}"/>
              </a:ext>
            </a:extLst>
          </p:cNvPr>
          <p:cNvGrpSpPr/>
          <p:nvPr/>
        </p:nvGrpSpPr>
        <p:grpSpPr>
          <a:xfrm>
            <a:off x="2434556" y="2396131"/>
            <a:ext cx="7038056" cy="2322626"/>
            <a:chOff x="2434556" y="1955071"/>
            <a:chExt cx="7038056" cy="3204745"/>
          </a:xfrm>
        </p:grpSpPr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85E91AC3-E0AB-49DE-814F-6BBFC93B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34556" y="2482678"/>
              <a:ext cx="526576" cy="2677138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519BB9CF-34AA-42F5-8B5E-1030F9AB0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1311574">
              <a:off x="8989125" y="1955071"/>
              <a:ext cx="483487" cy="2574878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</p:grpSp>
      <p:pic>
        <p:nvPicPr>
          <p:cNvPr id="12" name="圖形 11">
            <a:extLst>
              <a:ext uri="{FF2B5EF4-FFF2-40B4-BE49-F238E27FC236}">
                <a16:creationId xmlns:a16="http://schemas.microsoft.com/office/drawing/2014/main" id="{FE302DD4-765F-4E47-A8DA-A2AE70C01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241823">
            <a:off x="3233690" y="3028277"/>
            <a:ext cx="5724620" cy="801446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7D229536-0E34-4A53-BDD2-1E50849E07EB}"/>
              </a:ext>
            </a:extLst>
          </p:cNvPr>
          <p:cNvGrpSpPr/>
          <p:nvPr/>
        </p:nvGrpSpPr>
        <p:grpSpPr>
          <a:xfrm>
            <a:off x="5153948" y="6391151"/>
            <a:ext cx="1884105" cy="354822"/>
            <a:chOff x="5288430" y="6400676"/>
            <a:chExt cx="1884105" cy="354822"/>
          </a:xfrm>
          <a:solidFill>
            <a:srgbClr val="FFF1D2"/>
          </a:solidFill>
          <a:effectLst>
            <a:glow rad="88900">
              <a:srgbClr val="F3B673">
                <a:alpha val="25000"/>
              </a:srgbClr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grpSpPr>
        <p:pic>
          <p:nvPicPr>
            <p:cNvPr id="21" name="圖形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EA3648B9-9DDD-48BE-A3FE-7543B8A74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17713" y="6410013"/>
              <a:ext cx="354822" cy="336147"/>
            </a:xfrm>
            <a:prstGeom prst="rect">
              <a:avLst/>
            </a:prstGeom>
          </p:spPr>
        </p:pic>
        <p:pic>
          <p:nvPicPr>
            <p:cNvPr id="22" name="圖形 21">
              <a:hlinkClick r:id="rId12" action="ppaction://hlinksldjump"/>
              <a:extLst>
                <a:ext uri="{FF2B5EF4-FFF2-40B4-BE49-F238E27FC236}">
                  <a16:creationId xmlns:a16="http://schemas.microsoft.com/office/drawing/2014/main" id="{F22441B6-53F3-4456-94A4-B32F00977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53071" y="6410013"/>
              <a:ext cx="354822" cy="336147"/>
            </a:xfrm>
            <a:prstGeom prst="rect">
              <a:avLst/>
            </a:prstGeom>
          </p:spPr>
        </p:pic>
        <p:pic>
          <p:nvPicPr>
            <p:cNvPr id="23" name="圖形 22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A9FBF4D-7C53-44D8-B7BB-20384B50A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288430" y="6400676"/>
              <a:ext cx="354822" cy="354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2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8F0D213C-66D6-4E97-8FAA-F263F43AF04E}"/>
              </a:ext>
            </a:extLst>
          </p:cNvPr>
          <p:cNvSpPr/>
          <p:nvPr/>
        </p:nvSpPr>
        <p:spPr>
          <a:xfrm>
            <a:off x="4140505" y="1822956"/>
            <a:ext cx="7129534" cy="3955544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90ECC03-7EB3-4025-876A-F96A3FA92E49}"/>
              </a:ext>
            </a:extLst>
          </p:cNvPr>
          <p:cNvSpPr txBox="1"/>
          <p:nvPr/>
        </p:nvSpPr>
        <p:spPr>
          <a:xfrm>
            <a:off x="4383712" y="1959263"/>
            <a:ext cx="6693920" cy="1164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之所以取名 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，其與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Hi-Fi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的含義相互對應，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即為「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Low Fidelity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」的縮寫。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6FE24C0-D3F5-4A65-A587-1458C2FB0501}"/>
              </a:ext>
            </a:extLst>
          </p:cNvPr>
          <p:cNvSpPr txBox="1"/>
          <p:nvPr/>
        </p:nvSpPr>
        <p:spPr>
          <a:xfrm>
            <a:off x="4383712" y="4374221"/>
            <a:ext cx="6693920" cy="1164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中文解讀成「低保真」的意思，通常意指略顯殘缺、不完整、失真的產物。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F68ECDC-F50F-4234-9BD3-8CBAB89B9880}"/>
              </a:ext>
            </a:extLst>
          </p:cNvPr>
          <p:cNvSpPr txBox="1"/>
          <p:nvPr/>
        </p:nvSpPr>
        <p:spPr>
          <a:xfrm>
            <a:off x="4332912" y="894183"/>
            <a:ext cx="5214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什麼是 </a:t>
            </a:r>
            <a:r>
              <a:rPr lang="en-US" altLang="zh-TW" sz="4800" b="1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Lo-Fi </a:t>
            </a:r>
            <a:r>
              <a:rPr lang="zh-TW" altLang="en-US" sz="48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音樂</a:t>
            </a:r>
            <a:endParaRPr lang="en-US" altLang="zh-TW" sz="48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49ABCCC-C997-482F-8F6C-D4A8AB8FB34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9547801" y="1309682"/>
            <a:ext cx="1479031" cy="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>
            <a:extLst>
              <a:ext uri="{FF2B5EF4-FFF2-40B4-BE49-F238E27FC236}">
                <a16:creationId xmlns:a16="http://schemas.microsoft.com/office/drawing/2014/main" id="{F92EBF34-87ED-4621-930F-E4F6D613B6D4}"/>
              </a:ext>
            </a:extLst>
          </p:cNvPr>
          <p:cNvGrpSpPr/>
          <p:nvPr/>
        </p:nvGrpSpPr>
        <p:grpSpPr>
          <a:xfrm>
            <a:off x="5046857" y="3429000"/>
            <a:ext cx="5316831" cy="769441"/>
            <a:chOff x="5046857" y="3429000"/>
            <a:chExt cx="5316831" cy="769441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4CEE2B93-4DE5-4F28-8107-4E449C2CF3CC}"/>
                </a:ext>
              </a:extLst>
            </p:cNvPr>
            <p:cNvSpPr txBox="1"/>
            <p:nvPr/>
          </p:nvSpPr>
          <p:spPr>
            <a:xfrm>
              <a:off x="5046857" y="3429000"/>
              <a:ext cx="14718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b="1" dirty="0">
                  <a:solidFill>
                    <a:srgbClr val="52241D"/>
                  </a:solidFill>
                </a:rPr>
                <a:t>Lo</a:t>
              </a:r>
              <a:r>
                <a:rPr lang="zh-TW" altLang="en-US" sz="4400" b="1" dirty="0">
                  <a:solidFill>
                    <a:srgbClr val="52241D"/>
                  </a:solidFill>
                </a:rPr>
                <a:t> </a:t>
              </a:r>
              <a:r>
                <a:rPr lang="en-US" altLang="zh-TW" sz="4400" b="1" dirty="0">
                  <a:solidFill>
                    <a:srgbClr val="F3B673"/>
                  </a:solidFill>
                </a:rPr>
                <a:t>-</a:t>
              </a:r>
              <a:r>
                <a:rPr lang="zh-TW" altLang="en-US" sz="4400" b="1" dirty="0">
                  <a:solidFill>
                    <a:srgbClr val="F3B673"/>
                  </a:solidFill>
                </a:rPr>
                <a:t> </a:t>
              </a:r>
              <a:r>
                <a:rPr lang="en-US" altLang="zh-TW" sz="4400" b="1" dirty="0">
                  <a:solidFill>
                    <a:srgbClr val="F3B673"/>
                  </a:solidFill>
                </a:rPr>
                <a:t>fi</a:t>
              </a:r>
              <a:endParaRPr lang="zh-TW" altLang="en-US" sz="4400" b="1" dirty="0">
                <a:solidFill>
                  <a:srgbClr val="F3B673"/>
                </a:solidFill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52DA936B-7121-40FF-9AE1-BAE48C2D367C}"/>
                </a:ext>
              </a:extLst>
            </p:cNvPr>
            <p:cNvSpPr txBox="1"/>
            <p:nvPr/>
          </p:nvSpPr>
          <p:spPr>
            <a:xfrm>
              <a:off x="8939900" y="3429000"/>
              <a:ext cx="14237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b="1" dirty="0">
                  <a:solidFill>
                    <a:srgbClr val="52241D"/>
                  </a:solidFill>
                </a:rPr>
                <a:t>Hi</a:t>
              </a:r>
              <a:r>
                <a:rPr lang="zh-TW" altLang="en-US" sz="4400" b="1" dirty="0">
                  <a:solidFill>
                    <a:srgbClr val="52241D"/>
                  </a:solidFill>
                </a:rPr>
                <a:t> </a:t>
              </a:r>
              <a:r>
                <a:rPr lang="en-US" altLang="zh-TW" sz="4400" b="1" dirty="0">
                  <a:solidFill>
                    <a:srgbClr val="F3B673"/>
                  </a:solidFill>
                </a:rPr>
                <a:t>-</a:t>
              </a:r>
              <a:r>
                <a:rPr lang="zh-TW" altLang="en-US" sz="4400" b="1" dirty="0">
                  <a:solidFill>
                    <a:srgbClr val="F3B673"/>
                  </a:solidFill>
                </a:rPr>
                <a:t> </a:t>
              </a:r>
              <a:r>
                <a:rPr lang="en-US" altLang="zh-TW" sz="4400" b="1" dirty="0">
                  <a:solidFill>
                    <a:srgbClr val="F3B673"/>
                  </a:solidFill>
                </a:rPr>
                <a:t>fi</a:t>
              </a:r>
              <a:endParaRPr lang="zh-TW" altLang="en-US" sz="4400" b="1" dirty="0">
                <a:solidFill>
                  <a:srgbClr val="F3B673"/>
                </a:solidFill>
              </a:endParaRPr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EA5387B9-2FD8-445F-BFB0-E90B1C3C4E9E}"/>
                </a:ext>
              </a:extLst>
            </p:cNvPr>
            <p:cNvGrpSpPr/>
            <p:nvPr/>
          </p:nvGrpSpPr>
          <p:grpSpPr>
            <a:xfrm>
              <a:off x="7418813" y="3746438"/>
              <a:ext cx="572918" cy="190562"/>
              <a:chOff x="7529857" y="3746438"/>
              <a:chExt cx="572918" cy="190562"/>
            </a:xfrm>
          </p:grpSpPr>
          <p:sp>
            <p:nvSpPr>
              <p:cNvPr id="10" name="箭號: 向右 9">
                <a:extLst>
                  <a:ext uri="{FF2B5EF4-FFF2-40B4-BE49-F238E27FC236}">
                    <a16:creationId xmlns:a16="http://schemas.microsoft.com/office/drawing/2014/main" id="{B273BC4E-62C8-4461-8D06-54F55E6B3669}"/>
                  </a:ext>
                </a:extLst>
              </p:cNvPr>
              <p:cNvSpPr/>
              <p:nvPr/>
            </p:nvSpPr>
            <p:spPr>
              <a:xfrm>
                <a:off x="7688769" y="3746439"/>
                <a:ext cx="414006" cy="190561"/>
              </a:xfrm>
              <a:prstGeom prst="rightArrow">
                <a:avLst>
                  <a:gd name="adj1" fmla="val 40003"/>
                  <a:gd name="adj2" fmla="val 64706"/>
                </a:avLst>
              </a:prstGeom>
              <a:solidFill>
                <a:srgbClr val="F3B673"/>
              </a:solidFill>
              <a:ln w="28575" cap="rnd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箭號: 向右 23">
                <a:extLst>
                  <a:ext uri="{FF2B5EF4-FFF2-40B4-BE49-F238E27FC236}">
                    <a16:creationId xmlns:a16="http://schemas.microsoft.com/office/drawing/2014/main" id="{8045E642-52B7-4B5F-98EC-C9BF5C09AA9A}"/>
                  </a:ext>
                </a:extLst>
              </p:cNvPr>
              <p:cNvSpPr/>
              <p:nvPr/>
            </p:nvSpPr>
            <p:spPr>
              <a:xfrm rot="10800000">
                <a:off x="7529857" y="3746438"/>
                <a:ext cx="414006" cy="190561"/>
              </a:xfrm>
              <a:prstGeom prst="rightArrow">
                <a:avLst>
                  <a:gd name="adj1" fmla="val 40003"/>
                  <a:gd name="adj2" fmla="val 64706"/>
                </a:avLst>
              </a:prstGeom>
              <a:solidFill>
                <a:srgbClr val="F3B673"/>
              </a:solidFill>
              <a:ln w="28575" cap="rnd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id="{6CEE1060-2580-4558-9890-7878BB7D6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62497">
            <a:off x="865047" y="2687798"/>
            <a:ext cx="2565924" cy="2498400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31" name="橢圓 30">
            <a:extLst>
              <a:ext uri="{FF2B5EF4-FFF2-40B4-BE49-F238E27FC236}">
                <a16:creationId xmlns:a16="http://schemas.microsoft.com/office/drawing/2014/main" id="{9F75C0B2-BEBA-4220-B03D-8B6EC3E6B496}"/>
              </a:ext>
            </a:extLst>
          </p:cNvPr>
          <p:cNvSpPr/>
          <p:nvPr/>
        </p:nvSpPr>
        <p:spPr>
          <a:xfrm>
            <a:off x="10933111" y="5329712"/>
            <a:ext cx="658296" cy="658296"/>
          </a:xfrm>
          <a:prstGeom prst="ellipse">
            <a:avLst/>
          </a:prstGeom>
          <a:solidFill>
            <a:srgbClr val="FFF1D2"/>
          </a:solidFill>
          <a:ln w="28575">
            <a:solidFill>
              <a:srgbClr val="F3B6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9D198F00-FF4C-4EA9-8A88-9A9A32F89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202757">
            <a:off x="11077553" y="5412568"/>
            <a:ext cx="383698" cy="4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FCD650B3-CEEA-415E-99AA-47DF09EF0087}"/>
              </a:ext>
            </a:extLst>
          </p:cNvPr>
          <p:cNvSpPr/>
          <p:nvPr/>
        </p:nvSpPr>
        <p:spPr>
          <a:xfrm>
            <a:off x="4140505" y="1822956"/>
            <a:ext cx="7129534" cy="2715590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2B23587-A73C-46FB-B015-401402558F88}"/>
              </a:ext>
            </a:extLst>
          </p:cNvPr>
          <p:cNvSpPr txBox="1"/>
          <p:nvPr/>
        </p:nvSpPr>
        <p:spPr>
          <a:xfrm>
            <a:off x="4383712" y="1959263"/>
            <a:ext cx="6693920" cy="2293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憂慮的、心碎的、寂寞的，是多數 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音樂作品所要表現的氛圍，所以我們時常聽見，音樂裡摻雜著雨聲、滴答聲和黑膠炒豆聲，或是添加電影台詞等素材。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395FB22-E3C5-4AAC-BE52-4F21BCD6B765}"/>
              </a:ext>
            </a:extLst>
          </p:cNvPr>
          <p:cNvSpPr txBox="1"/>
          <p:nvPr/>
        </p:nvSpPr>
        <p:spPr>
          <a:xfrm>
            <a:off x="4332912" y="894183"/>
            <a:ext cx="5214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什麼是 </a:t>
            </a:r>
            <a:r>
              <a:rPr lang="en-US" altLang="zh-TW" sz="4800" b="1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Lo-Fi</a:t>
            </a:r>
            <a:r>
              <a:rPr lang="zh-TW" altLang="en-US" sz="4800" b="1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 </a:t>
            </a:r>
            <a:r>
              <a:rPr lang="zh-TW" altLang="en-US" sz="48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音樂</a:t>
            </a:r>
            <a:endParaRPr lang="en-US" altLang="zh-TW" sz="48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1C74362D-67AE-46D3-807D-1D20F6BC4F2C}"/>
              </a:ext>
            </a:extLst>
          </p:cNvPr>
          <p:cNvCxnSpPr>
            <a:cxnSpLocks/>
          </p:cNvCxnSpPr>
          <p:nvPr/>
        </p:nvCxnSpPr>
        <p:spPr>
          <a:xfrm>
            <a:off x="9547801" y="1309681"/>
            <a:ext cx="1479031" cy="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形 16">
            <a:extLst>
              <a:ext uri="{FF2B5EF4-FFF2-40B4-BE49-F238E27FC236}">
                <a16:creationId xmlns:a16="http://schemas.microsoft.com/office/drawing/2014/main" id="{64F009E8-722F-4E81-82D8-E634CEDF6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161" y="3680619"/>
            <a:ext cx="2925572" cy="1625318"/>
          </a:xfrm>
          <a:prstGeom prst="rect">
            <a:avLst/>
          </a:prstGeom>
          <a:effectLst>
            <a:glow rad="63500">
              <a:schemeClr val="bg1"/>
            </a:glow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48FD1DCE-628F-4AFC-8A24-83DAAED9007A}"/>
              </a:ext>
            </a:extLst>
          </p:cNvPr>
          <p:cNvSpPr/>
          <p:nvPr/>
        </p:nvSpPr>
        <p:spPr>
          <a:xfrm>
            <a:off x="10933110" y="4120131"/>
            <a:ext cx="658296" cy="658296"/>
          </a:xfrm>
          <a:prstGeom prst="ellipse">
            <a:avLst/>
          </a:prstGeom>
          <a:solidFill>
            <a:srgbClr val="FFF1D2"/>
          </a:solidFill>
          <a:ln w="28575">
            <a:solidFill>
              <a:srgbClr val="F3B6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81DB1F14-7F96-4327-B98F-B76A9E649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202757">
            <a:off x="11077552" y="4202987"/>
            <a:ext cx="383698" cy="4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2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FCD650B3-CEEA-415E-99AA-47DF09EF0087}"/>
              </a:ext>
            </a:extLst>
          </p:cNvPr>
          <p:cNvSpPr/>
          <p:nvPr/>
        </p:nvSpPr>
        <p:spPr>
          <a:xfrm>
            <a:off x="4140505" y="1822955"/>
            <a:ext cx="7129534" cy="1555865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2B23587-A73C-46FB-B015-401402558F88}"/>
              </a:ext>
            </a:extLst>
          </p:cNvPr>
          <p:cNvSpPr txBox="1"/>
          <p:nvPr/>
        </p:nvSpPr>
        <p:spPr>
          <a:xfrm>
            <a:off x="4383712" y="1959263"/>
            <a:ext cx="6693920" cy="1164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這些必要的元素堆砌出一座安逸的堡壘，讓聽者帶著自身的心思，恣意躲入其中。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395FB22-E3C5-4AAC-BE52-4F21BCD6B765}"/>
              </a:ext>
            </a:extLst>
          </p:cNvPr>
          <p:cNvSpPr txBox="1"/>
          <p:nvPr/>
        </p:nvSpPr>
        <p:spPr>
          <a:xfrm>
            <a:off x="4332912" y="894183"/>
            <a:ext cx="5214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什麼是 </a:t>
            </a:r>
            <a:r>
              <a:rPr lang="en-US" altLang="zh-TW" sz="4800" b="1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Lo-Fi </a:t>
            </a:r>
            <a:r>
              <a:rPr lang="zh-TW" altLang="en-US" sz="48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音樂</a:t>
            </a:r>
            <a:endParaRPr lang="en-US" altLang="zh-TW" sz="48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1C74362D-67AE-46D3-807D-1D20F6BC4F2C}"/>
              </a:ext>
            </a:extLst>
          </p:cNvPr>
          <p:cNvCxnSpPr>
            <a:cxnSpLocks/>
          </p:cNvCxnSpPr>
          <p:nvPr/>
        </p:nvCxnSpPr>
        <p:spPr>
          <a:xfrm>
            <a:off x="9547801" y="1309681"/>
            <a:ext cx="1479031" cy="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>
            <a:extLst>
              <a:ext uri="{FF2B5EF4-FFF2-40B4-BE49-F238E27FC236}">
                <a16:creationId xmlns:a16="http://schemas.microsoft.com/office/drawing/2014/main" id="{9AFBC444-6731-4185-9938-98A435ABFEFA}"/>
              </a:ext>
            </a:extLst>
          </p:cNvPr>
          <p:cNvSpPr/>
          <p:nvPr/>
        </p:nvSpPr>
        <p:spPr>
          <a:xfrm>
            <a:off x="10933111" y="2960404"/>
            <a:ext cx="658296" cy="658296"/>
          </a:xfrm>
          <a:prstGeom prst="ellipse">
            <a:avLst/>
          </a:prstGeom>
          <a:solidFill>
            <a:srgbClr val="FFF1D2"/>
          </a:solidFill>
          <a:ln w="28575">
            <a:solidFill>
              <a:srgbClr val="F3B6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743F0204-4BE0-4234-8D73-D8BE202CF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02757">
            <a:off x="11077553" y="3043260"/>
            <a:ext cx="383698" cy="465010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A8808DAB-940A-4A27-AF28-B752301EF5C8}"/>
              </a:ext>
            </a:extLst>
          </p:cNvPr>
          <p:cNvGrpSpPr/>
          <p:nvPr/>
        </p:nvGrpSpPr>
        <p:grpSpPr>
          <a:xfrm>
            <a:off x="9274679" y="3646971"/>
            <a:ext cx="1802953" cy="869298"/>
            <a:chOff x="9467086" y="4542364"/>
            <a:chExt cx="1802953" cy="869298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6B9DB6D9-17B0-427D-A871-57799DAAF06C}"/>
                </a:ext>
              </a:extLst>
            </p:cNvPr>
            <p:cNvGrpSpPr/>
            <p:nvPr/>
          </p:nvGrpSpPr>
          <p:grpSpPr>
            <a:xfrm>
              <a:off x="9531617" y="4588887"/>
              <a:ext cx="1737785" cy="804716"/>
              <a:chOff x="9531617" y="4588887"/>
              <a:chExt cx="1737785" cy="804716"/>
            </a:xfrm>
          </p:grpSpPr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id="{06C224E1-BADB-46C5-B72E-2DF9AE2F1802}"/>
                  </a:ext>
                </a:extLst>
              </p:cNvPr>
              <p:cNvSpPr/>
              <p:nvPr/>
            </p:nvSpPr>
            <p:spPr>
              <a:xfrm>
                <a:off x="9635563" y="4854134"/>
                <a:ext cx="1569495" cy="394507"/>
              </a:xfrm>
              <a:prstGeom prst="roundRect">
                <a:avLst>
                  <a:gd name="adj" fmla="val 50000"/>
                </a:avLst>
              </a:prstGeom>
              <a:solidFill>
                <a:srgbClr val="FFF1D2"/>
              </a:solidFill>
              <a:ln w="25400">
                <a:solidFill>
                  <a:srgbClr val="F3B673"/>
                </a:solidFill>
              </a:ln>
              <a:effectLst>
                <a:outerShdw blurRad="127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6" name="圖形 15">
                <a:extLst>
                  <a:ext uri="{FF2B5EF4-FFF2-40B4-BE49-F238E27FC236}">
                    <a16:creationId xmlns:a16="http://schemas.microsoft.com/office/drawing/2014/main" id="{3B81CA5D-89A7-4FC2-86A3-C54B8B6DC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691677">
                <a:off x="9531617" y="4644582"/>
                <a:ext cx="791694" cy="725720"/>
              </a:xfrm>
              <a:prstGeom prst="rect">
                <a:avLst/>
              </a:prstGeom>
              <a:effectLst>
                <a:glow rad="25400">
                  <a:schemeClr val="bg1">
                    <a:lumMod val="95000"/>
                  </a:schemeClr>
                </a:glow>
                <a:outerShdw blurRad="12700" dist="12700" dir="2700000" algn="tl" rotWithShape="0">
                  <a:prstClr val="black">
                    <a:alpha val="15000"/>
                  </a:prstClr>
                </a:outerShdw>
              </a:effectLst>
            </p:spPr>
          </p:pic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B29D1224-B40C-4936-846C-7947C2A8D968}"/>
                  </a:ext>
                </a:extLst>
              </p:cNvPr>
              <p:cNvSpPr txBox="1"/>
              <p:nvPr/>
            </p:nvSpPr>
            <p:spPr>
              <a:xfrm rot="21426655">
                <a:off x="10276823" y="4747272"/>
                <a:ext cx="992579" cy="646331"/>
              </a:xfrm>
              <a:prstGeom prst="rect">
                <a:avLst/>
              </a:prstGeom>
              <a:noFill/>
              <a:effectLst>
                <a:outerShdw blurRad="12700" dist="25400" dir="2700000" algn="tl" rotWithShape="0">
                  <a:prstClr val="black">
                    <a:alpha val="15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pc="300" dirty="0">
                    <a:solidFill>
                      <a:schemeClr val="bg1"/>
                    </a:solidFill>
                    <a:effectLst>
                      <a:glow rad="88900">
                        <a:srgbClr val="F3B673"/>
                      </a:glow>
                    </a:effectLst>
                    <a:latin typeface="GenSenRounded JP B" panose="020B0800000000000000" pitchFamily="34" charset="-128"/>
                    <a:ea typeface="GenSenRounded JP B" panose="020B0800000000000000" pitchFamily="34" charset="-128"/>
                  </a:rPr>
                  <a:t>知識</a:t>
                </a:r>
                <a:endParaRPr lang="en-US" altLang="zh-TW" spc="300" dirty="0">
                  <a:solidFill>
                    <a:schemeClr val="bg1"/>
                  </a:solidFill>
                  <a:effectLst>
                    <a:glow rad="88900">
                      <a:srgbClr val="F3B673"/>
                    </a:glow>
                  </a:effectLst>
                  <a:latin typeface="GenSenRounded JP B" panose="020B0800000000000000" pitchFamily="34" charset="-128"/>
                  <a:ea typeface="GenSenRounded JP B" panose="020B0800000000000000" pitchFamily="34" charset="-128"/>
                </a:endParaRPr>
              </a:p>
              <a:p>
                <a:pPr algn="ctr"/>
                <a:r>
                  <a:rPr lang="zh-TW" altLang="en-US" spc="300" dirty="0">
                    <a:solidFill>
                      <a:schemeClr val="bg1"/>
                    </a:solidFill>
                    <a:effectLst>
                      <a:glow rad="88900">
                        <a:srgbClr val="F3B673"/>
                      </a:glow>
                    </a:effectLst>
                    <a:latin typeface="GenSenRounded JP B" panose="020B0800000000000000" pitchFamily="34" charset="-128"/>
                    <a:ea typeface="GenSenRounded JP B" panose="020B0800000000000000" pitchFamily="34" charset="-128"/>
                  </a:rPr>
                  <a:t>補給站</a:t>
                </a:r>
              </a:p>
            </p:txBody>
          </p:sp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id="{AA5885F4-BD7E-44E6-A74A-E87DB662047D}"/>
                  </a:ext>
                </a:extLst>
              </p:cNvPr>
              <p:cNvGrpSpPr/>
              <p:nvPr/>
            </p:nvGrpSpPr>
            <p:grpSpPr>
              <a:xfrm>
                <a:off x="11034850" y="4588887"/>
                <a:ext cx="200383" cy="191675"/>
                <a:chOff x="11277600" y="4879668"/>
                <a:chExt cx="375396" cy="359082"/>
              </a:xfrm>
              <a:solidFill>
                <a:srgbClr val="FFF1D2"/>
              </a:solidFill>
            </p:grpSpPr>
            <p:sp>
              <p:nvSpPr>
                <p:cNvPr id="21" name="橢圓 20">
                  <a:extLst>
                    <a:ext uri="{FF2B5EF4-FFF2-40B4-BE49-F238E27FC236}">
                      <a16:creationId xmlns:a16="http://schemas.microsoft.com/office/drawing/2014/main" id="{7D659ACA-CF7E-4101-8E0B-E02AC8071821}"/>
                    </a:ext>
                  </a:extLst>
                </p:cNvPr>
                <p:cNvSpPr/>
                <p:nvPr/>
              </p:nvSpPr>
              <p:spPr>
                <a:xfrm>
                  <a:off x="11277600" y="5133975"/>
                  <a:ext cx="104775" cy="104775"/>
                </a:xfrm>
                <a:prstGeom prst="ellipse">
                  <a:avLst/>
                </a:prstGeom>
                <a:grpFill/>
                <a:ln w="19050">
                  <a:solidFill>
                    <a:srgbClr val="F3B67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2" name="橢圓 21">
                  <a:extLst>
                    <a:ext uri="{FF2B5EF4-FFF2-40B4-BE49-F238E27FC236}">
                      <a16:creationId xmlns:a16="http://schemas.microsoft.com/office/drawing/2014/main" id="{19BED280-140C-42C7-8176-6E0F45C95C83}"/>
                    </a:ext>
                  </a:extLst>
                </p:cNvPr>
                <p:cNvSpPr/>
                <p:nvPr/>
              </p:nvSpPr>
              <p:spPr>
                <a:xfrm>
                  <a:off x="11433920" y="4879668"/>
                  <a:ext cx="219076" cy="219076"/>
                </a:xfrm>
                <a:prstGeom prst="ellipse">
                  <a:avLst/>
                </a:prstGeom>
                <a:grpFill/>
                <a:ln w="19050">
                  <a:solidFill>
                    <a:srgbClr val="F3B67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sp>
          <p:nvSpPr>
            <p:cNvPr id="27" name="矩形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3F44C881-6355-4717-A226-CF5761977B50}"/>
                </a:ext>
              </a:extLst>
            </p:cNvPr>
            <p:cNvSpPr/>
            <p:nvPr/>
          </p:nvSpPr>
          <p:spPr>
            <a:xfrm>
              <a:off x="9467086" y="4542364"/>
              <a:ext cx="1802953" cy="8692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noFill/>
              </a:endParaRPr>
            </a:p>
          </p:txBody>
        </p:sp>
      </p:grpSp>
      <p:pic>
        <p:nvPicPr>
          <p:cNvPr id="30" name="圖形 29">
            <a:extLst>
              <a:ext uri="{FF2B5EF4-FFF2-40B4-BE49-F238E27FC236}">
                <a16:creationId xmlns:a16="http://schemas.microsoft.com/office/drawing/2014/main" id="{F2B15466-26A0-41B0-B1E0-D5E85315D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161" y="3680619"/>
            <a:ext cx="2925572" cy="1625318"/>
          </a:xfrm>
          <a:prstGeom prst="rect">
            <a:avLst/>
          </a:prstGeom>
          <a:effectLst>
            <a:glow rad="63500">
              <a:schemeClr val="bg1"/>
            </a:glow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3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BE11D9C-6AAE-4475-9F7F-B0FF4C9F8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9"/>
                    </a14:imgEffect>
                    <a14:imgEffect>
                      <a14:brightnessContrast bright="-45000" contrast="-15000"/>
                    </a14:imgEffect>
                  </a14:imgLayer>
                </a14:imgProps>
              </a:ext>
            </a:extLst>
          </a:blip>
          <a:srcRect t="15142" b="15182"/>
          <a:stretch/>
        </p:blipFill>
        <p:spPr>
          <a:xfrm>
            <a:off x="0" y="596899"/>
            <a:ext cx="12192000" cy="566102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49C77F2-7F9C-4BDE-A55F-C0335E8EE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248" y="2714460"/>
            <a:ext cx="2703522" cy="2317306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CD021D32-F7C0-4B5C-AF13-3EFAB445A9A7}"/>
              </a:ext>
            </a:extLst>
          </p:cNvPr>
          <p:cNvSpPr/>
          <p:nvPr/>
        </p:nvSpPr>
        <p:spPr>
          <a:xfrm>
            <a:off x="4308425" y="2177143"/>
            <a:ext cx="7129534" cy="3323771"/>
          </a:xfrm>
          <a:prstGeom prst="roundRect">
            <a:avLst>
              <a:gd name="adj" fmla="val 3913"/>
            </a:avLst>
          </a:prstGeom>
          <a:solidFill>
            <a:srgbClr val="FFF8E7">
              <a:alpha val="15000"/>
            </a:srgbClr>
          </a:solidFill>
          <a:ln w="2222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DFB77AC-CFB0-4318-A660-3412C4899416}"/>
              </a:ext>
            </a:extLst>
          </p:cNvPr>
          <p:cNvSpPr txBox="1"/>
          <p:nvPr/>
        </p:nvSpPr>
        <p:spPr>
          <a:xfrm>
            <a:off x="4500832" y="2338850"/>
            <a:ext cx="6693920" cy="2934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低傳真音樂（</a:t>
            </a:r>
            <a:r>
              <a:rPr lang="en-US" altLang="zh-TW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music</a:t>
            </a: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）</a:t>
            </a:r>
            <a:endParaRPr lang="en-US" altLang="zh-TW" sz="2400" spc="50" dirty="0">
              <a:solidFill>
                <a:srgbClr val="FFF8E7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指的是音樂製作中故意使用不完美的音質錄製的音樂作品，會將錄製過程中的雜音、呼吸聲等一併錄製下來，多是出於藝術性考慮而刻意為之。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AA50FAD-7989-4AB5-8A71-55BFB42350B0}"/>
              </a:ext>
            </a:extLst>
          </p:cNvPr>
          <p:cNvSpPr txBox="1"/>
          <p:nvPr/>
        </p:nvSpPr>
        <p:spPr>
          <a:xfrm>
            <a:off x="4350246" y="1168937"/>
            <a:ext cx="4762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spc="300" dirty="0">
                <a:solidFill>
                  <a:srgbClr val="FFF1D2"/>
                </a:solidFill>
                <a:ea typeface="jf open 粉圓 1.1" panose="020F0500000000000000" pitchFamily="34" charset="-120"/>
              </a:rPr>
              <a:t>維基百科的介紹</a:t>
            </a:r>
            <a:endParaRPr lang="en-US" altLang="zh-TW" sz="4800" spc="300" dirty="0">
              <a:solidFill>
                <a:srgbClr val="FFF1D2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220C5FE0-EB25-4A9D-BAD4-E46C33376164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9113088" y="1584436"/>
            <a:ext cx="2183675" cy="0"/>
          </a:xfrm>
          <a:prstGeom prst="line">
            <a:avLst/>
          </a:prstGeom>
          <a:ln w="22225" cap="rnd">
            <a:solidFill>
              <a:srgbClr val="FFF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AA2E22D-4EBB-4112-80A0-FA86A72B6AD3}"/>
              </a:ext>
            </a:extLst>
          </p:cNvPr>
          <p:cNvSpPr txBox="1"/>
          <p:nvPr/>
        </p:nvSpPr>
        <p:spPr>
          <a:xfrm>
            <a:off x="4500832" y="2338850"/>
            <a:ext cx="6693920" cy="1164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在 </a:t>
            </a:r>
            <a:r>
              <a:rPr lang="en-US" altLang="zh-TW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1990 </a:t>
            </a: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年代即被視為流行音樂的一種曲風，當時人們稱之為 </a:t>
            </a:r>
            <a:r>
              <a:rPr lang="en-US" altLang="zh-TW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DIY</a:t>
            </a: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音樂（</a:t>
            </a:r>
            <a:r>
              <a:rPr lang="en-US" altLang="zh-TW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DIY music</a:t>
            </a: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）。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376DAF51-A5E2-4F21-B517-7E3BF521F9F0}"/>
              </a:ext>
            </a:extLst>
          </p:cNvPr>
          <p:cNvSpPr/>
          <p:nvPr/>
        </p:nvSpPr>
        <p:spPr>
          <a:xfrm>
            <a:off x="11058011" y="5106123"/>
            <a:ext cx="658296" cy="658296"/>
          </a:xfrm>
          <a:prstGeom prst="ellipse">
            <a:avLst/>
          </a:prstGeom>
          <a:solidFill>
            <a:srgbClr val="FFF8E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2D250736-C015-4219-A527-D0B170CC6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202757">
            <a:off x="11202453" y="5188979"/>
            <a:ext cx="383698" cy="4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hlinkClick r:id="rId2" action="ppaction://hlinkfile"/>
            <a:extLst>
              <a:ext uri="{FF2B5EF4-FFF2-40B4-BE49-F238E27FC236}">
                <a16:creationId xmlns:a16="http://schemas.microsoft.com/office/drawing/2014/main" id="{67D3B55E-7794-4740-90FF-8DF17BB25413}"/>
              </a:ext>
            </a:extLst>
          </p:cNvPr>
          <p:cNvSpPr/>
          <p:nvPr/>
        </p:nvSpPr>
        <p:spPr>
          <a:xfrm>
            <a:off x="4150359" y="1822954"/>
            <a:ext cx="7119679" cy="3765045"/>
          </a:xfrm>
          <a:prstGeom prst="roundRect">
            <a:avLst>
              <a:gd name="adj" fmla="val 2901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DD016846-B788-41F0-B29C-B9DE56C3A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180" y="3512980"/>
            <a:ext cx="2943420" cy="2498487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35AF7537-DFCE-4397-A72C-E87FD946E788}"/>
              </a:ext>
            </a:extLst>
          </p:cNvPr>
          <p:cNvSpPr txBox="1"/>
          <p:nvPr/>
        </p:nvSpPr>
        <p:spPr>
          <a:xfrm>
            <a:off x="4307512" y="894183"/>
            <a:ext cx="4091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紅遍全球的讀書小女孩</a:t>
            </a:r>
            <a:endParaRPr lang="en-US" altLang="zh-TW" sz="24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  <a:p>
            <a:r>
              <a:rPr lang="zh-TW" altLang="en-US" sz="24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你一定聽過的</a:t>
            </a:r>
            <a:r>
              <a:rPr lang="en-US" altLang="zh-TW" sz="2400" b="1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Lo-Fi</a:t>
            </a:r>
            <a:r>
              <a:rPr lang="zh-TW" altLang="en-US" sz="24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音樂！</a:t>
            </a:r>
            <a:endParaRPr lang="en-US" altLang="zh-TW" sz="24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04D0ACC8-54F3-40C2-A931-CE1372192A99}"/>
              </a:ext>
            </a:extLst>
          </p:cNvPr>
          <p:cNvCxnSpPr>
            <a:cxnSpLocks/>
          </p:cNvCxnSpPr>
          <p:nvPr/>
        </p:nvCxnSpPr>
        <p:spPr>
          <a:xfrm>
            <a:off x="8620125" y="1309681"/>
            <a:ext cx="2406707" cy="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橢圓 32">
            <a:extLst>
              <a:ext uri="{FF2B5EF4-FFF2-40B4-BE49-F238E27FC236}">
                <a16:creationId xmlns:a16="http://schemas.microsoft.com/office/drawing/2014/main" id="{5D3A8B7D-E3DA-4723-B7B5-995FD854FFBD}"/>
              </a:ext>
            </a:extLst>
          </p:cNvPr>
          <p:cNvSpPr/>
          <p:nvPr/>
        </p:nvSpPr>
        <p:spPr>
          <a:xfrm>
            <a:off x="10860374" y="5169613"/>
            <a:ext cx="658296" cy="658296"/>
          </a:xfrm>
          <a:prstGeom prst="ellipse">
            <a:avLst/>
          </a:prstGeom>
          <a:solidFill>
            <a:srgbClr val="FFF1D2"/>
          </a:solidFill>
          <a:ln w="28575">
            <a:solidFill>
              <a:srgbClr val="F3B6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67588487-CF4B-4A63-B88B-DAF2EB828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202757">
            <a:off x="11004816" y="5252469"/>
            <a:ext cx="383698" cy="465010"/>
          </a:xfrm>
          <a:prstGeom prst="rect">
            <a:avLst/>
          </a:prstGeom>
        </p:spPr>
      </p:pic>
      <p:pic>
        <p:nvPicPr>
          <p:cNvPr id="2" name="圖片 1">
            <a:hlinkClick r:id="rId2" action="ppaction://hlinkfile"/>
            <a:extLst>
              <a:ext uri="{FF2B5EF4-FFF2-40B4-BE49-F238E27FC236}">
                <a16:creationId xmlns:a16="http://schemas.microsoft.com/office/drawing/2014/main" id="{10C451CF-D2A9-4E63-BC89-54868F6320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7156" y="3214705"/>
            <a:ext cx="98154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形 18">
            <a:extLst>
              <a:ext uri="{FF2B5EF4-FFF2-40B4-BE49-F238E27FC236}">
                <a16:creationId xmlns:a16="http://schemas.microsoft.com/office/drawing/2014/main" id="{B00D4785-C8FB-4728-9DEF-4F618ACBD6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062" b="57694"/>
          <a:stretch/>
        </p:blipFill>
        <p:spPr>
          <a:xfrm rot="311351">
            <a:off x="8311638" y="909952"/>
            <a:ext cx="1625248" cy="2361963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1076AE28-B742-48F9-B270-1C7C56C94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31397" y="1399828"/>
            <a:ext cx="4776757" cy="4928400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3F34126-1B71-4F21-AF87-4FEB034C17D3}"/>
              </a:ext>
            </a:extLst>
          </p:cNvPr>
          <p:cNvSpPr/>
          <p:nvPr/>
        </p:nvSpPr>
        <p:spPr>
          <a:xfrm>
            <a:off x="0" y="6255657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289F59-E722-4EA4-BE34-EBFFAD67C9DB}"/>
              </a:ext>
            </a:extLst>
          </p:cNvPr>
          <p:cNvSpPr/>
          <p:nvPr/>
        </p:nvSpPr>
        <p:spPr>
          <a:xfrm>
            <a:off x="0" y="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9079008-C2EF-4D57-BEE1-456F957F28D9}"/>
              </a:ext>
            </a:extLst>
          </p:cNvPr>
          <p:cNvGrpSpPr/>
          <p:nvPr/>
        </p:nvGrpSpPr>
        <p:grpSpPr>
          <a:xfrm>
            <a:off x="2434556" y="2231368"/>
            <a:ext cx="6999958" cy="2487389"/>
            <a:chOff x="2434556" y="1727732"/>
            <a:chExt cx="6999958" cy="3432084"/>
          </a:xfrm>
        </p:grpSpPr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85E91AC3-E0AB-49DE-814F-6BBFC93B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4556" y="2482678"/>
              <a:ext cx="526576" cy="2677138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519BB9CF-34AA-42F5-8B5E-1030F9AB0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1311574">
              <a:off x="8951027" y="1727732"/>
              <a:ext cx="483487" cy="2574877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</p:grpSp>
      <p:pic>
        <p:nvPicPr>
          <p:cNvPr id="18" name="圖形 17">
            <a:extLst>
              <a:ext uri="{FF2B5EF4-FFF2-40B4-BE49-F238E27FC236}">
                <a16:creationId xmlns:a16="http://schemas.microsoft.com/office/drawing/2014/main" id="{AB7F3C75-F259-4884-9BC2-4CBDDAA4E2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219065">
            <a:off x="3521162" y="3090310"/>
            <a:ext cx="4971876" cy="751568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DB56465C-2D5A-42AC-BD3C-889443A37AA5}"/>
              </a:ext>
            </a:extLst>
          </p:cNvPr>
          <p:cNvGrpSpPr/>
          <p:nvPr/>
        </p:nvGrpSpPr>
        <p:grpSpPr>
          <a:xfrm>
            <a:off x="5153948" y="6391151"/>
            <a:ext cx="1884105" cy="354822"/>
            <a:chOff x="5288430" y="6400676"/>
            <a:chExt cx="1884105" cy="354822"/>
          </a:xfrm>
          <a:solidFill>
            <a:srgbClr val="FFF1D2"/>
          </a:solidFill>
          <a:effectLst>
            <a:glow rad="88900">
              <a:srgbClr val="F3B673">
                <a:alpha val="25000"/>
              </a:srgbClr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grpSpPr>
        <p:pic>
          <p:nvPicPr>
            <p:cNvPr id="24" name="圖形 23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FE60093A-5D1D-4EA5-8E0A-210D64CE8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17713" y="6410013"/>
              <a:ext cx="354822" cy="336147"/>
            </a:xfrm>
            <a:prstGeom prst="rect">
              <a:avLst/>
            </a:prstGeom>
          </p:spPr>
        </p:pic>
        <p:pic>
          <p:nvPicPr>
            <p:cNvPr id="25" name="圖形 24">
              <a:hlinkClick r:id="rId14" action="ppaction://hlinksldjump"/>
              <a:extLst>
                <a:ext uri="{FF2B5EF4-FFF2-40B4-BE49-F238E27FC236}">
                  <a16:creationId xmlns:a16="http://schemas.microsoft.com/office/drawing/2014/main" id="{7EFDDDB0-7F6D-41A4-B913-D67732553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053071" y="6410013"/>
              <a:ext cx="354822" cy="336147"/>
            </a:xfrm>
            <a:prstGeom prst="rect">
              <a:avLst/>
            </a:prstGeom>
          </p:spPr>
        </p:pic>
        <p:pic>
          <p:nvPicPr>
            <p:cNvPr id="26" name="圖形 2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49DFC4D-2A39-465B-A392-2C585D82A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288430" y="6400676"/>
              <a:ext cx="354822" cy="354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5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9B6A9459-9432-422E-A463-EB7D2337F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461" y="3201949"/>
            <a:ext cx="2777893" cy="2058909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73DE42C4-6B09-4340-B4FD-A6AE56F9E045}"/>
              </a:ext>
            </a:extLst>
          </p:cNvPr>
          <p:cNvSpPr/>
          <p:nvPr/>
        </p:nvSpPr>
        <p:spPr>
          <a:xfrm>
            <a:off x="4140505" y="1822955"/>
            <a:ext cx="7129534" cy="3257045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49F42A6-5A12-4112-98FA-984B68D853F8}"/>
              </a:ext>
            </a:extLst>
          </p:cNvPr>
          <p:cNvSpPr txBox="1"/>
          <p:nvPr/>
        </p:nvSpPr>
        <p:spPr>
          <a:xfrm>
            <a:off x="4383712" y="1959263"/>
            <a:ext cx="6693920" cy="2857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在 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80 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年代之所以會受到重視，並不是因為符合當時的風潮，而是因為過去的地下樂團沒什麼錢，無法使用好一點的錄音設備，但需要彼此交流 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DEMO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，只能使用廉價的錄音設備錄音，錄出來的效果自然是粗糙又原始。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152AF6D-80EA-4C59-9B29-2EBC85D90678}"/>
              </a:ext>
            </a:extLst>
          </p:cNvPr>
          <p:cNvSpPr txBox="1"/>
          <p:nvPr/>
        </p:nvSpPr>
        <p:spPr>
          <a:xfrm>
            <a:off x="4332912" y="894183"/>
            <a:ext cx="4382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Lo-Fi </a:t>
            </a:r>
            <a:r>
              <a:rPr lang="zh-TW" altLang="en-US" sz="48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從何而來</a:t>
            </a:r>
            <a:endParaRPr lang="en-US" altLang="zh-TW" sz="48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F689B0CF-89EC-4B29-9E5F-AC1024695DE1}"/>
              </a:ext>
            </a:extLst>
          </p:cNvPr>
          <p:cNvCxnSpPr>
            <a:cxnSpLocks/>
          </p:cNvCxnSpPr>
          <p:nvPr/>
        </p:nvCxnSpPr>
        <p:spPr>
          <a:xfrm>
            <a:off x="8715843" y="1309681"/>
            <a:ext cx="2310989" cy="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B08279B-0983-486E-A997-FC621AC80FA3}"/>
              </a:ext>
            </a:extLst>
          </p:cNvPr>
          <p:cNvGrpSpPr/>
          <p:nvPr/>
        </p:nvGrpSpPr>
        <p:grpSpPr>
          <a:xfrm>
            <a:off x="10933111" y="4687604"/>
            <a:ext cx="658296" cy="658296"/>
            <a:chOff x="10933111" y="4725704"/>
            <a:chExt cx="658296" cy="658296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27065526-94E6-4EE5-924E-91756C68CFE5}"/>
                </a:ext>
              </a:extLst>
            </p:cNvPr>
            <p:cNvSpPr/>
            <p:nvPr/>
          </p:nvSpPr>
          <p:spPr>
            <a:xfrm>
              <a:off x="10933111" y="4725704"/>
              <a:ext cx="658296" cy="658296"/>
            </a:xfrm>
            <a:prstGeom prst="ellipse">
              <a:avLst/>
            </a:prstGeom>
            <a:solidFill>
              <a:srgbClr val="FFF1D2"/>
            </a:solidFill>
            <a:ln w="28575">
              <a:solidFill>
                <a:srgbClr val="F3B6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E52B17CD-C5C5-45F5-AAED-C74004A33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202757">
              <a:off x="11077553" y="4808560"/>
              <a:ext cx="383698" cy="465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08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形 15">
            <a:extLst>
              <a:ext uri="{FF2B5EF4-FFF2-40B4-BE49-F238E27FC236}">
                <a16:creationId xmlns:a16="http://schemas.microsoft.com/office/drawing/2014/main" id="{3F4D77F7-493E-428D-9022-910DDB416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4315" y="978600"/>
            <a:ext cx="5175228" cy="5114344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3F34126-1B71-4F21-AF87-4FEB034C17D3}"/>
              </a:ext>
            </a:extLst>
          </p:cNvPr>
          <p:cNvSpPr/>
          <p:nvPr/>
        </p:nvSpPr>
        <p:spPr>
          <a:xfrm>
            <a:off x="0" y="6255657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289F59-E722-4EA4-BE34-EBFFAD67C9DB}"/>
              </a:ext>
            </a:extLst>
          </p:cNvPr>
          <p:cNvSpPr/>
          <p:nvPr/>
        </p:nvSpPr>
        <p:spPr>
          <a:xfrm>
            <a:off x="0" y="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9079008-C2EF-4D57-BEE1-456F957F28D9}"/>
              </a:ext>
            </a:extLst>
          </p:cNvPr>
          <p:cNvGrpSpPr/>
          <p:nvPr/>
        </p:nvGrpSpPr>
        <p:grpSpPr>
          <a:xfrm>
            <a:off x="840676" y="2156220"/>
            <a:ext cx="10412964" cy="2776081"/>
            <a:chOff x="840676" y="1624044"/>
            <a:chExt cx="10412964" cy="3830419"/>
          </a:xfrm>
        </p:grpSpPr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85E91AC3-E0AB-49DE-814F-6BBFC93B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0676" y="2777325"/>
              <a:ext cx="526576" cy="2677138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519BB9CF-34AA-42F5-8B5E-1030F9AB0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1311574">
              <a:off x="10770153" y="1624044"/>
              <a:ext cx="483487" cy="2574877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</p:grpSp>
      <p:pic>
        <p:nvPicPr>
          <p:cNvPr id="11" name="圖形 10">
            <a:extLst>
              <a:ext uri="{FF2B5EF4-FFF2-40B4-BE49-F238E27FC236}">
                <a16:creationId xmlns:a16="http://schemas.microsoft.com/office/drawing/2014/main" id="{5CC50B4B-382C-4F68-B995-F26CEC45A9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289175">
            <a:off x="1309238" y="3134305"/>
            <a:ext cx="9573525" cy="802934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E84FC0FE-BF6B-438B-94C3-13FA910E2EDD}"/>
              </a:ext>
            </a:extLst>
          </p:cNvPr>
          <p:cNvGrpSpPr/>
          <p:nvPr/>
        </p:nvGrpSpPr>
        <p:grpSpPr>
          <a:xfrm>
            <a:off x="5153948" y="6391151"/>
            <a:ext cx="1884105" cy="354822"/>
            <a:chOff x="5288430" y="6400676"/>
            <a:chExt cx="1884105" cy="354822"/>
          </a:xfrm>
          <a:solidFill>
            <a:srgbClr val="FFF1D2"/>
          </a:solidFill>
          <a:effectLst>
            <a:glow rad="88900">
              <a:srgbClr val="F3B673">
                <a:alpha val="25000"/>
              </a:srgbClr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grpSpPr>
        <p:pic>
          <p:nvPicPr>
            <p:cNvPr id="22" name="圖形 2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9FC8D18E-11B5-4C52-9A5F-786636DF9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17713" y="6410013"/>
              <a:ext cx="354822" cy="336147"/>
            </a:xfrm>
            <a:prstGeom prst="rect">
              <a:avLst/>
            </a:prstGeom>
          </p:spPr>
        </p:pic>
        <p:pic>
          <p:nvPicPr>
            <p:cNvPr id="23" name="圖形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CABA2DD1-9027-43CD-906F-2FA490F18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53071" y="6410013"/>
              <a:ext cx="354822" cy="336147"/>
            </a:xfrm>
            <a:prstGeom prst="rect">
              <a:avLst/>
            </a:prstGeom>
          </p:spPr>
        </p:pic>
        <p:pic>
          <p:nvPicPr>
            <p:cNvPr id="24" name="圖形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8FDF306-EEFE-4ABA-94B7-41547A45D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288430" y="6400676"/>
              <a:ext cx="354822" cy="354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65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F95351CD-17C7-4210-9018-303D063A7B40}"/>
              </a:ext>
            </a:extLst>
          </p:cNvPr>
          <p:cNvSpPr/>
          <p:nvPr/>
        </p:nvSpPr>
        <p:spPr>
          <a:xfrm>
            <a:off x="4140505" y="1822956"/>
            <a:ext cx="7129534" cy="2110416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6FCD6DB-9669-40C3-BFB9-87A45F9633FA}"/>
              </a:ext>
            </a:extLst>
          </p:cNvPr>
          <p:cNvSpPr txBox="1"/>
          <p:nvPr/>
        </p:nvSpPr>
        <p:spPr>
          <a:xfrm>
            <a:off x="4383712" y="1959263"/>
            <a:ext cx="6693920" cy="17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但隨著人們對音樂審美取向的改變，逐漸認識到了這樣原始的音樂，也別有一番魅力，與製作精良的唱片相比，反而更顯得生氣十足。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4549758-7EA5-42CC-A904-7B863DD6FD12}"/>
              </a:ext>
            </a:extLst>
          </p:cNvPr>
          <p:cNvSpPr txBox="1"/>
          <p:nvPr/>
        </p:nvSpPr>
        <p:spPr>
          <a:xfrm>
            <a:off x="4332912" y="1085341"/>
            <a:ext cx="6074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眾人對於 </a:t>
            </a:r>
            <a:r>
              <a:rPr lang="en-US" altLang="zh-TW" sz="3600" b="1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Lo-Fi </a:t>
            </a:r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看法的改變</a:t>
            </a:r>
            <a:endParaRPr lang="en-US" altLang="zh-TW" sz="36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42B3FC98-CED1-4226-8319-19C721C7457C}"/>
              </a:ext>
            </a:extLst>
          </p:cNvPr>
          <p:cNvCxnSpPr>
            <a:cxnSpLocks/>
          </p:cNvCxnSpPr>
          <p:nvPr/>
        </p:nvCxnSpPr>
        <p:spPr>
          <a:xfrm>
            <a:off x="10468240" y="1410087"/>
            <a:ext cx="609392" cy="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DF809266-8448-47F8-A950-50BB2DC41F06}"/>
              </a:ext>
            </a:extLst>
          </p:cNvPr>
          <p:cNvGrpSpPr/>
          <p:nvPr/>
        </p:nvGrpSpPr>
        <p:grpSpPr>
          <a:xfrm>
            <a:off x="10889569" y="3560682"/>
            <a:ext cx="658296" cy="658296"/>
            <a:chOff x="10933111" y="4725704"/>
            <a:chExt cx="658296" cy="658296"/>
          </a:xfrm>
        </p:grpSpPr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27D4B3D6-2DF1-422C-A974-6CABD0E41FA4}"/>
                </a:ext>
              </a:extLst>
            </p:cNvPr>
            <p:cNvSpPr/>
            <p:nvPr/>
          </p:nvSpPr>
          <p:spPr>
            <a:xfrm>
              <a:off x="10933111" y="4725704"/>
              <a:ext cx="658296" cy="658296"/>
            </a:xfrm>
            <a:prstGeom prst="ellipse">
              <a:avLst/>
            </a:prstGeom>
            <a:solidFill>
              <a:srgbClr val="FFF1D2"/>
            </a:solidFill>
            <a:ln w="28575">
              <a:solidFill>
                <a:srgbClr val="F3B6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853E165C-2164-4FC3-9A57-A97B59F2C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202757">
              <a:off x="11077553" y="4808560"/>
              <a:ext cx="383698" cy="465010"/>
            </a:xfrm>
            <a:prstGeom prst="rect">
              <a:avLst/>
            </a:prstGeom>
          </p:spPr>
        </p:pic>
      </p:grpSp>
      <p:pic>
        <p:nvPicPr>
          <p:cNvPr id="25" name="圖形 24">
            <a:extLst>
              <a:ext uri="{FF2B5EF4-FFF2-40B4-BE49-F238E27FC236}">
                <a16:creationId xmlns:a16="http://schemas.microsoft.com/office/drawing/2014/main" id="{BD0A33C6-AFD3-47E6-9645-B60369C81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046" y="2780917"/>
            <a:ext cx="2235199" cy="2564983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5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文字方塊 90">
            <a:extLst>
              <a:ext uri="{FF2B5EF4-FFF2-40B4-BE49-F238E27FC236}">
                <a16:creationId xmlns:a16="http://schemas.microsoft.com/office/drawing/2014/main" id="{14D6ACDB-BF08-4B84-9EF9-6C5F06F1864C}"/>
              </a:ext>
            </a:extLst>
          </p:cNvPr>
          <p:cNvSpPr txBox="1"/>
          <p:nvPr/>
        </p:nvSpPr>
        <p:spPr>
          <a:xfrm>
            <a:off x="-422771" y="74236"/>
            <a:ext cx="13037543" cy="67095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TW" sz="43000" b="1" spc="500" dirty="0">
                <a:solidFill>
                  <a:srgbClr val="FFF1D2">
                    <a:alpha val="55000"/>
                  </a:srgbClr>
                </a:solidFill>
                <a:effectLst>
                  <a:glow rad="127000">
                    <a:schemeClr val="bg1">
                      <a:alpha val="25000"/>
                    </a:schemeClr>
                  </a:glow>
                </a:effectLst>
              </a:rPr>
              <a:t>CHILL</a:t>
            </a:r>
            <a:endParaRPr lang="zh-TW" altLang="en-US" sz="43000" b="1" spc="500" dirty="0">
              <a:solidFill>
                <a:srgbClr val="FFF1D2">
                  <a:alpha val="55000"/>
                </a:srgbClr>
              </a:solidFill>
              <a:effectLst>
                <a:glow rad="127000">
                  <a:schemeClr val="bg1">
                    <a:alpha val="25000"/>
                  </a:schemeClr>
                </a:glow>
              </a:effectLst>
            </a:endParaRP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E767FE9F-DA04-4F40-813A-E7985CFA5EE1}"/>
              </a:ext>
            </a:extLst>
          </p:cNvPr>
          <p:cNvGrpSpPr/>
          <p:nvPr/>
        </p:nvGrpSpPr>
        <p:grpSpPr>
          <a:xfrm>
            <a:off x="1392067" y="2111303"/>
            <a:ext cx="1288222" cy="3109501"/>
            <a:chOff x="2683495" y="1806141"/>
            <a:chExt cx="1288222" cy="3109501"/>
          </a:xfrm>
        </p:grpSpPr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2F6F02C8-B388-4CCD-8462-6856B4485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83495" y="1806141"/>
              <a:ext cx="1288222" cy="3109501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91D6EBCE-2219-4504-A21C-834A4E0B6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8759" y="2979226"/>
              <a:ext cx="543935" cy="135984"/>
            </a:xfrm>
            <a:prstGeom prst="rect">
              <a:avLst/>
            </a:prstGeom>
          </p:spPr>
        </p:pic>
      </p:grpSp>
      <p:pic>
        <p:nvPicPr>
          <p:cNvPr id="56" name="圖形 55">
            <a:extLst>
              <a:ext uri="{FF2B5EF4-FFF2-40B4-BE49-F238E27FC236}">
                <a16:creationId xmlns:a16="http://schemas.microsoft.com/office/drawing/2014/main" id="{9E8F3CFB-CE44-4EAD-9100-75AFEF493C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68"/>
          <a:stretch/>
        </p:blipFill>
        <p:spPr>
          <a:xfrm>
            <a:off x="1303235" y="602343"/>
            <a:ext cx="1465886" cy="5007792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3A6D5113-CEC3-4AB7-9B1F-6C605A439568}"/>
              </a:ext>
            </a:extLst>
          </p:cNvPr>
          <p:cNvSpPr/>
          <p:nvPr/>
        </p:nvSpPr>
        <p:spPr>
          <a:xfrm>
            <a:off x="0" y="685800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34488A1-59C7-4C9C-B6ED-15E68489C104}"/>
              </a:ext>
            </a:extLst>
          </p:cNvPr>
          <p:cNvSpPr/>
          <p:nvPr/>
        </p:nvSpPr>
        <p:spPr>
          <a:xfrm>
            <a:off x="0" y="-602343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D67B148-2021-4865-8BAB-B0F685051172}"/>
              </a:ext>
            </a:extLst>
          </p:cNvPr>
          <p:cNvSpPr txBox="1"/>
          <p:nvPr/>
        </p:nvSpPr>
        <p:spPr>
          <a:xfrm>
            <a:off x="7266413" y="1208313"/>
            <a:ext cx="1803892" cy="846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4800" spc="600" dirty="0">
                <a:solidFill>
                  <a:srgbClr val="F3B673"/>
                </a:solidFill>
                <a:effectLst/>
                <a:latin typeface="激燃體 1.1 Black" panose="020B0A00000000000000" pitchFamily="34" charset="-120"/>
                <a:ea typeface="激燃體 1.1 Black" panose="020B0A00000000000000" pitchFamily="34" charset="-120"/>
              </a:rPr>
              <a:t>目錄</a:t>
            </a:r>
            <a:endParaRPr lang="en-US" altLang="zh-TW" sz="4800" spc="600" dirty="0">
              <a:solidFill>
                <a:srgbClr val="F3B673"/>
              </a:solidFill>
              <a:effectLst/>
              <a:latin typeface="激燃體 1.1 Black" panose="020B0A00000000000000" pitchFamily="34" charset="-120"/>
              <a:ea typeface="激燃體 1.1 Black" panose="020B0A00000000000000" pitchFamily="34" charset="-120"/>
            </a:endParaRPr>
          </a:p>
          <a:p>
            <a:pPr algn="ctr">
              <a:lnSpc>
                <a:spcPts val="3000"/>
              </a:lnSpc>
            </a:pPr>
            <a:r>
              <a:rPr lang="en-US" altLang="zh-TW" sz="2400" spc="500" dirty="0">
                <a:solidFill>
                  <a:srgbClr val="F3B673"/>
                </a:solidFill>
                <a:effectLst/>
              </a:rPr>
              <a:t>contents</a:t>
            </a:r>
            <a:endParaRPr lang="zh-TW" altLang="en-US" sz="2400" spc="500" dirty="0">
              <a:solidFill>
                <a:srgbClr val="F3B673"/>
              </a:solidFill>
              <a:effectLst/>
            </a:endParaRPr>
          </a:p>
        </p:txBody>
      </p:sp>
      <p:sp>
        <p:nvSpPr>
          <p:cNvPr id="60" name="文字方塊 59">
            <a:hlinkHover r:id="rId8" action="ppaction://hlinksldjump"/>
            <a:extLst>
              <a:ext uri="{FF2B5EF4-FFF2-40B4-BE49-F238E27FC236}">
                <a16:creationId xmlns:a16="http://schemas.microsoft.com/office/drawing/2014/main" id="{B58B22BC-C78D-4205-A0AC-C785B317EEA5}"/>
              </a:ext>
            </a:extLst>
          </p:cNvPr>
          <p:cNvSpPr txBox="1"/>
          <p:nvPr/>
        </p:nvSpPr>
        <p:spPr>
          <a:xfrm>
            <a:off x="4944616" y="2910223"/>
            <a:ext cx="349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#02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什麼是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音樂</a:t>
            </a:r>
          </a:p>
        </p:txBody>
      </p:sp>
      <p:sp>
        <p:nvSpPr>
          <p:cNvPr id="61" name="文字方塊 60">
            <a:hlinkHover r:id="rId9" action="ppaction://hlinksldjump"/>
            <a:extLst>
              <a:ext uri="{FF2B5EF4-FFF2-40B4-BE49-F238E27FC236}">
                <a16:creationId xmlns:a16="http://schemas.microsoft.com/office/drawing/2014/main" id="{A4E07A74-3E3E-47A0-9E9E-E54B4BD23A54}"/>
              </a:ext>
            </a:extLst>
          </p:cNvPr>
          <p:cNvSpPr txBox="1"/>
          <p:nvPr/>
        </p:nvSpPr>
        <p:spPr>
          <a:xfrm>
            <a:off x="4944616" y="3569250"/>
            <a:ext cx="307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#03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從何而來</a:t>
            </a:r>
          </a:p>
        </p:txBody>
      </p:sp>
      <p:sp>
        <p:nvSpPr>
          <p:cNvPr id="62" name="文字方塊 61">
            <a:hlinkHover r:id="rId10" action="ppaction://hlinksldjump"/>
            <a:extLst>
              <a:ext uri="{FF2B5EF4-FFF2-40B4-BE49-F238E27FC236}">
                <a16:creationId xmlns:a16="http://schemas.microsoft.com/office/drawing/2014/main" id="{65C1D406-F5E4-4942-BD89-E811CFFEAD9C}"/>
              </a:ext>
            </a:extLst>
          </p:cNvPr>
          <p:cNvSpPr txBox="1"/>
          <p:nvPr/>
        </p:nvSpPr>
        <p:spPr>
          <a:xfrm>
            <a:off x="4944616" y="4228277"/>
            <a:ext cx="4780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#04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眾人對於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看法的改變</a:t>
            </a:r>
          </a:p>
        </p:txBody>
      </p:sp>
      <p:sp>
        <p:nvSpPr>
          <p:cNvPr id="63" name="文字方塊 62">
            <a:hlinkHover r:id="rId11" action="ppaction://hlinksldjump"/>
            <a:extLst>
              <a:ext uri="{FF2B5EF4-FFF2-40B4-BE49-F238E27FC236}">
                <a16:creationId xmlns:a16="http://schemas.microsoft.com/office/drawing/2014/main" id="{46F1E225-E5BD-4B91-B45A-649ED7983B48}"/>
              </a:ext>
            </a:extLst>
          </p:cNvPr>
          <p:cNvSpPr txBox="1"/>
          <p:nvPr/>
        </p:nvSpPr>
        <p:spPr>
          <a:xfrm>
            <a:off x="4944616" y="4887304"/>
            <a:ext cx="467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#05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為什麼現代人會喜愛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</a:p>
        </p:txBody>
      </p:sp>
      <p:sp>
        <p:nvSpPr>
          <p:cNvPr id="64" name="文字方塊 63">
            <a:hlinkHover r:id="rId12" action="ppaction://hlinksldjump"/>
            <a:extLst>
              <a:ext uri="{FF2B5EF4-FFF2-40B4-BE49-F238E27FC236}">
                <a16:creationId xmlns:a16="http://schemas.microsoft.com/office/drawing/2014/main" id="{B4563A2A-7678-443F-B40E-AF5BF2EC8294}"/>
              </a:ext>
            </a:extLst>
          </p:cNvPr>
          <p:cNvSpPr txBox="1"/>
          <p:nvPr/>
        </p:nvSpPr>
        <p:spPr>
          <a:xfrm>
            <a:off x="4944616" y="2251196"/>
            <a:ext cx="6999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#01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在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YouTube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上最受歡迎的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音樂頻道</a:t>
            </a:r>
            <a:endParaRPr lang="en-US" altLang="zh-TW" sz="2400" spc="100" dirty="0">
              <a:solidFill>
                <a:srgbClr val="52241D">
                  <a:alpha val="41000"/>
                </a:srgbClr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891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8773 " pathEditMode="relative" rAng="0" ptsTypes="AA">
                                      <p:cBhvr>
                                        <p:cTn id="9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93889E-18 L 0 0.08773 " pathEditMode="relative" rAng="0" ptsTypes="AA">
                                      <p:cBhvr>
                                        <p:cTn id="11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09935 -7.40741E-7 " pathEditMode="relative" rAng="0" ptsTypes="AA">
                                      <p:cBhvr>
                                        <p:cTn id="24" dur="16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40" grpId="0"/>
      <p:bldP spid="60" grpId="0"/>
      <p:bldP spid="61" grpId="0"/>
      <p:bldP spid="62" grpId="0"/>
      <p:bldP spid="63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53984248-BF45-4560-A877-37BCE87D7E21}"/>
              </a:ext>
            </a:extLst>
          </p:cNvPr>
          <p:cNvSpPr/>
          <p:nvPr/>
        </p:nvSpPr>
        <p:spPr>
          <a:xfrm>
            <a:off x="4140505" y="1822956"/>
            <a:ext cx="7129534" cy="3895674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C0A9396-760E-4498-B706-C896B2633FE9}"/>
              </a:ext>
            </a:extLst>
          </p:cNvPr>
          <p:cNvSpPr txBox="1"/>
          <p:nvPr/>
        </p:nvSpPr>
        <p:spPr>
          <a:xfrm>
            <a:off x="4383712" y="1959263"/>
            <a:ext cx="6693920" cy="3498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有趣的是當人們接受了這樣的音樂後，低端錄音設備不再是辨識 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音樂的標準。</a:t>
            </a:r>
            <a:endParaRPr lang="en-US" altLang="zh-TW" sz="2400" spc="50" dirty="0">
              <a:solidFill>
                <a:srgbClr val="52241D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現代的創作者反而都使用高級設備，故意營造出聲音失真或是到各種環境採樣聲等等，到了現在 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早已變成專門描述代表這種聲音效果的音樂流派。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70426DB-0C3E-43B3-9351-B23827DD1041}"/>
              </a:ext>
            </a:extLst>
          </p:cNvPr>
          <p:cNvSpPr txBox="1"/>
          <p:nvPr/>
        </p:nvSpPr>
        <p:spPr>
          <a:xfrm>
            <a:off x="4332912" y="1085341"/>
            <a:ext cx="6074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眾人對於 </a:t>
            </a:r>
            <a:r>
              <a:rPr lang="en-US" altLang="zh-TW" sz="3600" b="1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Lo-Fi </a:t>
            </a:r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看法的改變</a:t>
            </a:r>
            <a:endParaRPr lang="en-US" altLang="zh-TW" sz="36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7A97B8B1-877D-4EFF-9F92-30DB0F63FD81}"/>
              </a:ext>
            </a:extLst>
          </p:cNvPr>
          <p:cNvCxnSpPr>
            <a:cxnSpLocks/>
          </p:cNvCxnSpPr>
          <p:nvPr/>
        </p:nvCxnSpPr>
        <p:spPr>
          <a:xfrm>
            <a:off x="10468240" y="1410087"/>
            <a:ext cx="609392" cy="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>
            <a:extLst>
              <a:ext uri="{FF2B5EF4-FFF2-40B4-BE49-F238E27FC236}">
                <a16:creationId xmlns:a16="http://schemas.microsoft.com/office/drawing/2014/main" id="{CC1B3284-2BDE-4C1B-AD06-F16877296761}"/>
              </a:ext>
            </a:extLst>
          </p:cNvPr>
          <p:cNvGrpSpPr/>
          <p:nvPr/>
        </p:nvGrpSpPr>
        <p:grpSpPr>
          <a:xfrm>
            <a:off x="10889569" y="5259284"/>
            <a:ext cx="658296" cy="658296"/>
            <a:chOff x="10933111" y="4725704"/>
            <a:chExt cx="658296" cy="658296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0717E83C-B884-462B-8C82-7CB3DE1DA396}"/>
                </a:ext>
              </a:extLst>
            </p:cNvPr>
            <p:cNvSpPr/>
            <p:nvPr/>
          </p:nvSpPr>
          <p:spPr>
            <a:xfrm>
              <a:off x="10933111" y="4725704"/>
              <a:ext cx="658296" cy="658296"/>
            </a:xfrm>
            <a:prstGeom prst="ellipse">
              <a:avLst/>
            </a:prstGeom>
            <a:solidFill>
              <a:srgbClr val="FFF1D2"/>
            </a:solidFill>
            <a:ln w="28575">
              <a:solidFill>
                <a:srgbClr val="F3B6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609BCE58-16D1-43C1-9591-76A5E0C38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202757">
              <a:off x="11077553" y="4808560"/>
              <a:ext cx="383698" cy="465010"/>
            </a:xfrm>
            <a:prstGeom prst="rect">
              <a:avLst/>
            </a:prstGeom>
          </p:spPr>
        </p:pic>
      </p:grpSp>
      <p:pic>
        <p:nvPicPr>
          <p:cNvPr id="11" name="圖形 10">
            <a:extLst>
              <a:ext uri="{FF2B5EF4-FFF2-40B4-BE49-F238E27FC236}">
                <a16:creationId xmlns:a16="http://schemas.microsoft.com/office/drawing/2014/main" id="{92A6E496-E846-40AA-8179-A18EA8795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046" y="2780917"/>
            <a:ext cx="2235199" cy="2564983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38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D95D9669-DA07-4188-B1D8-4B30CE108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526435" y="1518015"/>
            <a:ext cx="6521408" cy="4873136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3F34126-1B71-4F21-AF87-4FEB034C17D3}"/>
              </a:ext>
            </a:extLst>
          </p:cNvPr>
          <p:cNvSpPr/>
          <p:nvPr/>
        </p:nvSpPr>
        <p:spPr>
          <a:xfrm>
            <a:off x="0" y="6255657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289F59-E722-4EA4-BE34-EBFFAD67C9DB}"/>
              </a:ext>
            </a:extLst>
          </p:cNvPr>
          <p:cNvSpPr/>
          <p:nvPr/>
        </p:nvSpPr>
        <p:spPr>
          <a:xfrm>
            <a:off x="0" y="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9079008-C2EF-4D57-BEE1-456F957F28D9}"/>
              </a:ext>
            </a:extLst>
          </p:cNvPr>
          <p:cNvGrpSpPr/>
          <p:nvPr/>
        </p:nvGrpSpPr>
        <p:grpSpPr>
          <a:xfrm>
            <a:off x="1584739" y="2227768"/>
            <a:ext cx="8988154" cy="2649874"/>
            <a:chOff x="1084254" y="1722767"/>
            <a:chExt cx="8988154" cy="3656278"/>
          </a:xfrm>
        </p:grpSpPr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85E91AC3-E0AB-49DE-814F-6BBFC93B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4254" y="2701907"/>
              <a:ext cx="526576" cy="2677138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519BB9CF-34AA-42F5-8B5E-1030F9AB0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1311574">
              <a:off x="9588921" y="1722767"/>
              <a:ext cx="483487" cy="2574878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</p:grpSp>
      <p:pic>
        <p:nvPicPr>
          <p:cNvPr id="13" name="圖形 12">
            <a:extLst>
              <a:ext uri="{FF2B5EF4-FFF2-40B4-BE49-F238E27FC236}">
                <a16:creationId xmlns:a16="http://schemas.microsoft.com/office/drawing/2014/main" id="{CCB02691-580A-4321-8F25-30E72AD7A0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270768">
            <a:off x="2061815" y="3205776"/>
            <a:ext cx="8144568" cy="683096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C1F14A46-133D-42A5-AA9A-728F58ED10FE}"/>
              </a:ext>
            </a:extLst>
          </p:cNvPr>
          <p:cNvGrpSpPr/>
          <p:nvPr/>
        </p:nvGrpSpPr>
        <p:grpSpPr>
          <a:xfrm>
            <a:off x="5153948" y="6391151"/>
            <a:ext cx="1884105" cy="354822"/>
            <a:chOff x="5288430" y="6400676"/>
            <a:chExt cx="1884105" cy="354822"/>
          </a:xfrm>
          <a:solidFill>
            <a:srgbClr val="FFF1D2"/>
          </a:solidFill>
          <a:effectLst>
            <a:glow rad="88900">
              <a:srgbClr val="F3B673">
                <a:alpha val="25000"/>
              </a:srgbClr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grpSpPr>
        <p:pic>
          <p:nvPicPr>
            <p:cNvPr id="21" name="圖形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001BFBD3-8CA6-43EB-A615-FA0BE062C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17713" y="6410013"/>
              <a:ext cx="354822" cy="336147"/>
            </a:xfrm>
            <a:prstGeom prst="rect">
              <a:avLst/>
            </a:prstGeom>
          </p:spPr>
        </p:pic>
        <p:pic>
          <p:nvPicPr>
            <p:cNvPr id="22" name="圖形 21">
              <a:hlinkClick r:id="rId12" action="ppaction://hlinksldjump"/>
              <a:extLst>
                <a:ext uri="{FF2B5EF4-FFF2-40B4-BE49-F238E27FC236}">
                  <a16:creationId xmlns:a16="http://schemas.microsoft.com/office/drawing/2014/main" id="{C22B6B76-4933-44E1-BF50-BD398DA83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53071" y="6410013"/>
              <a:ext cx="354822" cy="336147"/>
            </a:xfrm>
            <a:prstGeom prst="rect">
              <a:avLst/>
            </a:prstGeom>
          </p:spPr>
        </p:pic>
        <p:pic>
          <p:nvPicPr>
            <p:cNvPr id="23" name="圖形 22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462609E-742A-43CD-883A-5261B7427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288430" y="6400676"/>
              <a:ext cx="354822" cy="354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5ABAEFAC-835B-4933-A26A-BBC21BD83315}"/>
              </a:ext>
            </a:extLst>
          </p:cNvPr>
          <p:cNvSpPr/>
          <p:nvPr/>
        </p:nvSpPr>
        <p:spPr>
          <a:xfrm>
            <a:off x="4140505" y="1822956"/>
            <a:ext cx="7129534" cy="3244344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7F43A2C-135A-454D-8EA0-4F8283993555}"/>
              </a:ext>
            </a:extLst>
          </p:cNvPr>
          <p:cNvSpPr txBox="1"/>
          <p:nvPr/>
        </p:nvSpPr>
        <p:spPr>
          <a:xfrm>
            <a:off x="4383712" y="1959263"/>
            <a:ext cx="6693920" cy="2857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過去早已有不少研究證實，音樂會影響著人類的行為，研究發現，人體的內部，會和外部環境產生一定的「共鳴」，好比當外部的音樂節奏感強烈，我們的心跳或者呼吸的頻率，都會接近正在聆聽的音樂節奏。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35F1CE8-2956-4AA6-829D-61FBBC7CB07D}"/>
              </a:ext>
            </a:extLst>
          </p:cNvPr>
          <p:cNvSpPr txBox="1"/>
          <p:nvPr/>
        </p:nvSpPr>
        <p:spPr>
          <a:xfrm>
            <a:off x="4332912" y="1085341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科學方面</a:t>
            </a:r>
            <a:endParaRPr lang="en-US" altLang="zh-TW" sz="36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164DBEED-1368-42E3-8C5A-EBE30B3EEDF8}"/>
              </a:ext>
            </a:extLst>
          </p:cNvPr>
          <p:cNvCxnSpPr>
            <a:cxnSpLocks/>
          </p:cNvCxnSpPr>
          <p:nvPr/>
        </p:nvCxnSpPr>
        <p:spPr>
          <a:xfrm>
            <a:off x="6622026" y="1410087"/>
            <a:ext cx="4455606" cy="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E4237D8-8785-4A88-A08A-9235D6B7A0D6}"/>
              </a:ext>
            </a:extLst>
          </p:cNvPr>
          <p:cNvGrpSpPr/>
          <p:nvPr/>
        </p:nvGrpSpPr>
        <p:grpSpPr>
          <a:xfrm>
            <a:off x="10889569" y="4624192"/>
            <a:ext cx="658296" cy="658296"/>
            <a:chOff x="10933111" y="4725704"/>
            <a:chExt cx="658296" cy="658296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16BA4050-690C-4AAF-AFAC-488F341CAB3D}"/>
                </a:ext>
              </a:extLst>
            </p:cNvPr>
            <p:cNvSpPr/>
            <p:nvPr/>
          </p:nvSpPr>
          <p:spPr>
            <a:xfrm>
              <a:off x="10933111" y="4725704"/>
              <a:ext cx="658296" cy="658296"/>
            </a:xfrm>
            <a:prstGeom prst="ellipse">
              <a:avLst/>
            </a:prstGeom>
            <a:solidFill>
              <a:srgbClr val="FFF1D2"/>
            </a:solidFill>
            <a:ln w="28575">
              <a:solidFill>
                <a:srgbClr val="F3B6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72B1695B-25BB-4D43-915D-601639AA6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202757">
              <a:off x="11077553" y="4808560"/>
              <a:ext cx="383698" cy="465010"/>
            </a:xfrm>
            <a:prstGeom prst="rect">
              <a:avLst/>
            </a:prstGeom>
          </p:spPr>
        </p:pic>
      </p:grpSp>
      <p:pic>
        <p:nvPicPr>
          <p:cNvPr id="13" name="圖形 12">
            <a:extLst>
              <a:ext uri="{FF2B5EF4-FFF2-40B4-BE49-F238E27FC236}">
                <a16:creationId xmlns:a16="http://schemas.microsoft.com/office/drawing/2014/main" id="{295F7785-B1BC-4608-8B17-CDB262604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964" y="2636158"/>
            <a:ext cx="3206936" cy="2951843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7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0E404E68-9C42-4C40-8911-10B0E6A48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964" y="2636158"/>
            <a:ext cx="3206936" cy="2951843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5ABAEFAC-835B-4933-A26A-BBC21BD83315}"/>
              </a:ext>
            </a:extLst>
          </p:cNvPr>
          <p:cNvSpPr/>
          <p:nvPr/>
        </p:nvSpPr>
        <p:spPr>
          <a:xfrm>
            <a:off x="4140505" y="1822956"/>
            <a:ext cx="7129534" cy="3244344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7F43A2C-135A-454D-8EA0-4F8283993555}"/>
              </a:ext>
            </a:extLst>
          </p:cNvPr>
          <p:cNvSpPr txBox="1"/>
          <p:nvPr/>
        </p:nvSpPr>
        <p:spPr>
          <a:xfrm>
            <a:off x="4383712" y="1959263"/>
            <a:ext cx="6693920" cy="2934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科學家們還發現輕柔的音樂會使人體腦中的血液循環減慢，而活潑的音樂則會增加人體的血液流速。</a:t>
            </a:r>
            <a:endParaRPr lang="en-US" altLang="zh-TW" sz="2400" spc="50" dirty="0">
              <a:solidFill>
                <a:srgbClr val="52241D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此外，高音或節奏快的音樂會使人體肌肉緊張，而低音或慢板音樂則會讓人感覺放鬆。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E4237D8-8785-4A88-A08A-9235D6B7A0D6}"/>
              </a:ext>
            </a:extLst>
          </p:cNvPr>
          <p:cNvGrpSpPr/>
          <p:nvPr/>
        </p:nvGrpSpPr>
        <p:grpSpPr>
          <a:xfrm>
            <a:off x="10889569" y="4624192"/>
            <a:ext cx="658296" cy="658296"/>
            <a:chOff x="10933111" y="4725704"/>
            <a:chExt cx="658296" cy="658296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16BA4050-690C-4AAF-AFAC-488F341CAB3D}"/>
                </a:ext>
              </a:extLst>
            </p:cNvPr>
            <p:cNvSpPr/>
            <p:nvPr/>
          </p:nvSpPr>
          <p:spPr>
            <a:xfrm>
              <a:off x="10933111" y="4725704"/>
              <a:ext cx="658296" cy="658296"/>
            </a:xfrm>
            <a:prstGeom prst="ellipse">
              <a:avLst/>
            </a:prstGeom>
            <a:solidFill>
              <a:srgbClr val="FFF1D2"/>
            </a:solidFill>
            <a:ln w="28575">
              <a:solidFill>
                <a:srgbClr val="F3B6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72B1695B-25BB-4D43-915D-601639AA6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202757">
              <a:off x="11077553" y="4808560"/>
              <a:ext cx="383698" cy="465010"/>
            </a:xfrm>
            <a:prstGeom prst="rect">
              <a:avLst/>
            </a:prstGeom>
          </p:spPr>
        </p:pic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ECB1A04-3BAD-4450-958B-EF824E4CE8A5}"/>
              </a:ext>
            </a:extLst>
          </p:cNvPr>
          <p:cNvSpPr txBox="1"/>
          <p:nvPr/>
        </p:nvSpPr>
        <p:spPr>
          <a:xfrm>
            <a:off x="4332912" y="1085341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科學方面</a:t>
            </a:r>
            <a:endParaRPr lang="en-US" altLang="zh-TW" sz="36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4E6E00C9-8650-45E8-9D01-56428B68374D}"/>
              </a:ext>
            </a:extLst>
          </p:cNvPr>
          <p:cNvCxnSpPr>
            <a:cxnSpLocks/>
          </p:cNvCxnSpPr>
          <p:nvPr/>
        </p:nvCxnSpPr>
        <p:spPr>
          <a:xfrm>
            <a:off x="6622026" y="1410087"/>
            <a:ext cx="4455606" cy="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3FF27E77-FA06-4FA7-8D2C-F59485353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28" y="3764455"/>
            <a:ext cx="3280229" cy="1387789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0AB02B6E-92FA-4F27-9E98-4C4E7E5B541F}"/>
              </a:ext>
            </a:extLst>
          </p:cNvPr>
          <p:cNvSpPr/>
          <p:nvPr/>
        </p:nvSpPr>
        <p:spPr>
          <a:xfrm>
            <a:off x="4140505" y="1822956"/>
            <a:ext cx="7129534" cy="3244344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FE683C8-AD5A-4539-8A55-7D30C2949869}"/>
              </a:ext>
            </a:extLst>
          </p:cNvPr>
          <p:cNvSpPr txBox="1"/>
          <p:nvPr/>
        </p:nvSpPr>
        <p:spPr>
          <a:xfrm>
            <a:off x="4383712" y="1959263"/>
            <a:ext cx="6693920" cy="2857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在心理層次部份，音樂會與影響人類的情緒和感覺，進而使得情緒發生改變，許多研究結果顯示，平靜或快樂的音樂可以減輕人的焦慮，這也是臨床上利用音樂來減輕人的焦慮，進而達到減輕人們的噁心、嘔吐及疼痛的現象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864B6A1-B78C-48D4-A3E2-D0A88DA1883D}"/>
              </a:ext>
            </a:extLst>
          </p:cNvPr>
          <p:cNvSpPr txBox="1"/>
          <p:nvPr/>
        </p:nvSpPr>
        <p:spPr>
          <a:xfrm rot="21181420">
            <a:off x="469676" y="3149463"/>
            <a:ext cx="135165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F3B673"/>
                </a:solidFill>
                <a:effectLst/>
              </a:rPr>
              <a:t>Chill ~</a:t>
            </a:r>
            <a:endParaRPr lang="zh-TW" altLang="en-US" sz="3600" b="1" dirty="0">
              <a:solidFill>
                <a:srgbClr val="F3B673"/>
              </a:solidFill>
              <a:effectLst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8DCD583-E5AB-4E5A-84B5-725BB1034BBF}"/>
              </a:ext>
            </a:extLst>
          </p:cNvPr>
          <p:cNvGrpSpPr/>
          <p:nvPr/>
        </p:nvGrpSpPr>
        <p:grpSpPr>
          <a:xfrm>
            <a:off x="10889569" y="4624192"/>
            <a:ext cx="658296" cy="658296"/>
            <a:chOff x="10933111" y="4725704"/>
            <a:chExt cx="658296" cy="658296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88D19A39-28DC-468D-AD36-F1E1EAFEB159}"/>
                </a:ext>
              </a:extLst>
            </p:cNvPr>
            <p:cNvSpPr/>
            <p:nvPr/>
          </p:nvSpPr>
          <p:spPr>
            <a:xfrm>
              <a:off x="10933111" y="4725704"/>
              <a:ext cx="658296" cy="658296"/>
            </a:xfrm>
            <a:prstGeom prst="ellipse">
              <a:avLst/>
            </a:prstGeom>
            <a:solidFill>
              <a:srgbClr val="FFF1D2"/>
            </a:solidFill>
            <a:ln w="28575">
              <a:solidFill>
                <a:srgbClr val="F3B6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A21532CD-5F15-488A-B424-8C208EC8E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202757">
              <a:off x="11077553" y="4808560"/>
              <a:ext cx="383698" cy="465010"/>
            </a:xfrm>
            <a:prstGeom prst="rect">
              <a:avLst/>
            </a:prstGeom>
          </p:spPr>
        </p:pic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F5C9F08-4C5A-4106-9D76-EBC0D3356596}"/>
              </a:ext>
            </a:extLst>
          </p:cNvPr>
          <p:cNvSpPr txBox="1"/>
          <p:nvPr/>
        </p:nvSpPr>
        <p:spPr>
          <a:xfrm>
            <a:off x="4332912" y="1085341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心理方面</a:t>
            </a:r>
            <a:endParaRPr lang="en-US" altLang="zh-TW" sz="36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F61D56D-525D-41FA-A1F2-7F3032643629}"/>
              </a:ext>
            </a:extLst>
          </p:cNvPr>
          <p:cNvCxnSpPr>
            <a:cxnSpLocks/>
          </p:cNvCxnSpPr>
          <p:nvPr/>
        </p:nvCxnSpPr>
        <p:spPr>
          <a:xfrm>
            <a:off x="6622026" y="1410087"/>
            <a:ext cx="4455606" cy="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7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51029D7E-11B1-4195-B285-0C9A69550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14368" y="1656092"/>
            <a:ext cx="1861569" cy="3141401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6ABC5948-DEE6-494F-B833-77C9C205C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37497" y="2122173"/>
            <a:ext cx="1861569" cy="3141401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D788F084-2260-4C22-B92B-3F88B09EAA3B}"/>
              </a:ext>
            </a:extLst>
          </p:cNvPr>
          <p:cNvSpPr/>
          <p:nvPr/>
        </p:nvSpPr>
        <p:spPr>
          <a:xfrm>
            <a:off x="4140505" y="1822956"/>
            <a:ext cx="7129534" cy="2110415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710C59A-5BC0-4B19-91D5-DF4DB7C36378}"/>
              </a:ext>
            </a:extLst>
          </p:cNvPr>
          <p:cNvSpPr txBox="1"/>
          <p:nvPr/>
        </p:nvSpPr>
        <p:spPr>
          <a:xfrm>
            <a:off x="4383712" y="1959263"/>
            <a:ext cx="6693920" cy="17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大多數音樂被創作出來時，擁有人聲或是強烈的旋律，容易讓人期待接下來將聽到什麼樣的音樂，導致注意力被音樂吸走。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BACA61ED-EC81-485C-9D54-D00F6484EB82}"/>
              </a:ext>
            </a:extLst>
          </p:cNvPr>
          <p:cNvGrpSpPr/>
          <p:nvPr/>
        </p:nvGrpSpPr>
        <p:grpSpPr>
          <a:xfrm>
            <a:off x="10889569" y="3546167"/>
            <a:ext cx="658296" cy="658296"/>
            <a:chOff x="10933111" y="4725704"/>
            <a:chExt cx="658296" cy="658296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09DC04BC-1F61-4737-9E1B-5529DC11B9E7}"/>
                </a:ext>
              </a:extLst>
            </p:cNvPr>
            <p:cNvSpPr/>
            <p:nvPr/>
          </p:nvSpPr>
          <p:spPr>
            <a:xfrm>
              <a:off x="10933111" y="4725704"/>
              <a:ext cx="658296" cy="658296"/>
            </a:xfrm>
            <a:prstGeom prst="ellipse">
              <a:avLst/>
            </a:prstGeom>
            <a:solidFill>
              <a:srgbClr val="FFF1D2"/>
            </a:solidFill>
            <a:ln w="28575">
              <a:solidFill>
                <a:srgbClr val="F3B6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AA237191-DDAF-42C0-A9C6-D5D019F1D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202757">
              <a:off x="11077553" y="4808560"/>
              <a:ext cx="383698" cy="465010"/>
            </a:xfrm>
            <a:prstGeom prst="rect">
              <a:avLst/>
            </a:prstGeom>
          </p:spPr>
        </p:pic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9BE625E-54E8-41A2-B0B8-173AFB68D5C5}"/>
              </a:ext>
            </a:extLst>
          </p:cNvPr>
          <p:cNvSpPr txBox="1"/>
          <p:nvPr/>
        </p:nvSpPr>
        <p:spPr>
          <a:xfrm>
            <a:off x="4332912" y="1085341"/>
            <a:ext cx="57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Lo-Fi</a:t>
            </a:r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音樂與眾不同的地方</a:t>
            </a:r>
            <a:endParaRPr lang="en-US" altLang="zh-TW" sz="36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F949CA4-7CC0-4BAB-AEF3-514DFBBD0C2B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0107250" y="1408507"/>
            <a:ext cx="970382" cy="158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62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>
            <a:extLst>
              <a:ext uri="{FF2B5EF4-FFF2-40B4-BE49-F238E27FC236}">
                <a16:creationId xmlns:a16="http://schemas.microsoft.com/office/drawing/2014/main" id="{C73A2791-4B2A-44B2-B319-ECCE0EBBC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91491">
            <a:off x="594724" y="2782631"/>
            <a:ext cx="3094150" cy="2467952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AEB26C3-AAFC-413A-BA3D-8B521EFC04C9}"/>
              </a:ext>
            </a:extLst>
          </p:cNvPr>
          <p:cNvSpPr/>
          <p:nvPr/>
        </p:nvSpPr>
        <p:spPr>
          <a:xfrm>
            <a:off x="4140505" y="1822956"/>
            <a:ext cx="7129534" cy="3228015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784418-8385-4AE0-9F05-43EC364C667C}"/>
              </a:ext>
            </a:extLst>
          </p:cNvPr>
          <p:cNvSpPr txBox="1"/>
          <p:nvPr/>
        </p:nvSpPr>
        <p:spPr>
          <a:xfrm>
            <a:off x="4383712" y="1959263"/>
            <a:ext cx="6693920" cy="2857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而像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這樣帶著緩慢而穩定的節奏、緊密的和弦、大量運用殘響音效及復古合成器聲響的音樂，會製造出相似於大腦震幅變化的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β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波，讓人感到放鬆但精神集中，並且達到思考、處理接收到外界訊息的狀態。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47B6A11-E321-4E12-80B6-9F59FF925486}"/>
              </a:ext>
            </a:extLst>
          </p:cNvPr>
          <p:cNvGrpSpPr/>
          <p:nvPr/>
        </p:nvGrpSpPr>
        <p:grpSpPr>
          <a:xfrm>
            <a:off x="10889569" y="4721823"/>
            <a:ext cx="658296" cy="658296"/>
            <a:chOff x="10933111" y="4725704"/>
            <a:chExt cx="658296" cy="658296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E0325C58-45FE-4077-A72C-424EC80F1558}"/>
                </a:ext>
              </a:extLst>
            </p:cNvPr>
            <p:cNvSpPr/>
            <p:nvPr/>
          </p:nvSpPr>
          <p:spPr>
            <a:xfrm>
              <a:off x="10933111" y="4725704"/>
              <a:ext cx="658296" cy="658296"/>
            </a:xfrm>
            <a:prstGeom prst="ellipse">
              <a:avLst/>
            </a:prstGeom>
            <a:solidFill>
              <a:srgbClr val="FFF1D2"/>
            </a:solidFill>
            <a:ln w="28575">
              <a:solidFill>
                <a:srgbClr val="F3B6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E90E7BD9-4BB0-4095-8660-B3D3D7D03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202757">
              <a:off x="11077553" y="4808560"/>
              <a:ext cx="383698" cy="465010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D1D3DB4-90DD-461C-AB31-08462910B749}"/>
              </a:ext>
            </a:extLst>
          </p:cNvPr>
          <p:cNvSpPr txBox="1"/>
          <p:nvPr/>
        </p:nvSpPr>
        <p:spPr>
          <a:xfrm>
            <a:off x="4332912" y="1085341"/>
            <a:ext cx="57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Lo-Fi</a:t>
            </a:r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音樂與眾不同的地方</a:t>
            </a:r>
            <a:endParaRPr lang="en-US" altLang="zh-TW" sz="36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CE2A04C-7037-48BD-8A52-003EDAF68ABF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0107250" y="1408507"/>
            <a:ext cx="970382" cy="158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3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88A34D15-F73C-46A1-9916-3C69330AA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296" y="2233010"/>
            <a:ext cx="2803004" cy="3071786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457787B1-55B2-4242-A921-371981050961}"/>
              </a:ext>
            </a:extLst>
          </p:cNvPr>
          <p:cNvSpPr/>
          <p:nvPr/>
        </p:nvSpPr>
        <p:spPr>
          <a:xfrm>
            <a:off x="4140505" y="1822956"/>
            <a:ext cx="7129534" cy="3299762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BB1242A-D5E0-4FCD-BDA7-442AC3F761AA}"/>
              </a:ext>
            </a:extLst>
          </p:cNvPr>
          <p:cNvSpPr txBox="1"/>
          <p:nvPr/>
        </p:nvSpPr>
        <p:spPr>
          <a:xfrm>
            <a:off x="4383712" y="1959263"/>
            <a:ext cx="6693920" cy="2934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再加上這樣的音樂並不需去理解曲調或內容，只要放鬆地讓身體的每個細胞與音頻產生共鳴，就能達到其療癒效果。</a:t>
            </a:r>
            <a:endParaRPr lang="en-US" altLang="zh-TW" sz="2400" spc="50" dirty="0">
              <a:solidFill>
                <a:srgbClr val="52241D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這也是為什麼在 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YouTube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、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Spotify 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等音樂平台上，有越來越多 </a:t>
            </a:r>
            <a:r>
              <a:rPr lang="en-US" altLang="zh-TW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頻道出現的原因。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B357D4E-774B-4DD9-9566-6F40EF384D4A}"/>
              </a:ext>
            </a:extLst>
          </p:cNvPr>
          <p:cNvGrpSpPr/>
          <p:nvPr/>
        </p:nvGrpSpPr>
        <p:grpSpPr>
          <a:xfrm>
            <a:off x="10889569" y="4721823"/>
            <a:ext cx="658296" cy="658296"/>
            <a:chOff x="10933111" y="4725704"/>
            <a:chExt cx="658296" cy="658296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D8382E6B-106C-4D84-A7F3-F9329EDD6207}"/>
                </a:ext>
              </a:extLst>
            </p:cNvPr>
            <p:cNvSpPr/>
            <p:nvPr/>
          </p:nvSpPr>
          <p:spPr>
            <a:xfrm>
              <a:off x="10933111" y="4725704"/>
              <a:ext cx="658296" cy="658296"/>
            </a:xfrm>
            <a:prstGeom prst="ellipse">
              <a:avLst/>
            </a:prstGeom>
            <a:solidFill>
              <a:srgbClr val="FFF1D2"/>
            </a:solidFill>
            <a:ln w="28575">
              <a:solidFill>
                <a:srgbClr val="F3B6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AA2E1004-405A-4CD6-B558-9F783590A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202757">
              <a:off x="11077553" y="4808560"/>
              <a:ext cx="383698" cy="465010"/>
            </a:xfrm>
            <a:prstGeom prst="rect">
              <a:avLst/>
            </a:prstGeom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1ED4CEB-14D9-4616-B47F-8D5C9712DDBB}"/>
              </a:ext>
            </a:extLst>
          </p:cNvPr>
          <p:cNvGrpSpPr/>
          <p:nvPr/>
        </p:nvGrpSpPr>
        <p:grpSpPr>
          <a:xfrm>
            <a:off x="9029894" y="5214002"/>
            <a:ext cx="1802953" cy="869298"/>
            <a:chOff x="9029894" y="5214002"/>
            <a:chExt cx="1802953" cy="869298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D0ED06E4-07C1-4E56-AEED-0ADF1AFDBAE6}"/>
                </a:ext>
              </a:extLst>
            </p:cNvPr>
            <p:cNvGrpSpPr/>
            <p:nvPr/>
          </p:nvGrpSpPr>
          <p:grpSpPr>
            <a:xfrm>
              <a:off x="9125850" y="5255594"/>
              <a:ext cx="1650276" cy="811896"/>
              <a:chOff x="9584957" y="4588887"/>
              <a:chExt cx="1650276" cy="811896"/>
            </a:xfrm>
          </p:grpSpPr>
          <p:sp>
            <p:nvSpPr>
              <p:cNvPr id="23" name="矩形: 圓角 22">
                <a:extLst>
                  <a:ext uri="{FF2B5EF4-FFF2-40B4-BE49-F238E27FC236}">
                    <a16:creationId xmlns:a16="http://schemas.microsoft.com/office/drawing/2014/main" id="{AB988D74-73BF-44BE-AA96-F62B70A0896E}"/>
                  </a:ext>
                </a:extLst>
              </p:cNvPr>
              <p:cNvSpPr/>
              <p:nvPr/>
            </p:nvSpPr>
            <p:spPr>
              <a:xfrm>
                <a:off x="9635563" y="4854134"/>
                <a:ext cx="1569495" cy="394507"/>
              </a:xfrm>
              <a:prstGeom prst="roundRect">
                <a:avLst>
                  <a:gd name="adj" fmla="val 50000"/>
                </a:avLst>
              </a:prstGeom>
              <a:solidFill>
                <a:srgbClr val="FFF1D2"/>
              </a:solidFill>
              <a:ln w="25400">
                <a:solidFill>
                  <a:srgbClr val="F3B673"/>
                </a:solidFill>
              </a:ln>
              <a:effectLst>
                <a:outerShdw blurRad="127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4" name="圖形 23">
                <a:extLst>
                  <a:ext uri="{FF2B5EF4-FFF2-40B4-BE49-F238E27FC236}">
                    <a16:creationId xmlns:a16="http://schemas.microsoft.com/office/drawing/2014/main" id="{FAB886BF-3E22-40AB-8ED1-26B5EE928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691677">
                <a:off x="9584957" y="4675063"/>
                <a:ext cx="791694" cy="725720"/>
              </a:xfrm>
              <a:prstGeom prst="rect">
                <a:avLst/>
              </a:prstGeom>
              <a:effectLst>
                <a:glow rad="25400">
                  <a:schemeClr val="bg1">
                    <a:lumMod val="95000"/>
                  </a:schemeClr>
                </a:glow>
                <a:outerShdw blurRad="12700" dist="12700" dir="2700000" algn="tl" rotWithShape="0">
                  <a:prstClr val="black">
                    <a:alpha val="15000"/>
                  </a:prstClr>
                </a:outerShdw>
              </a:effectLst>
            </p:spPr>
          </p:pic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B84DEF21-14B0-42AA-9F8A-E37BFA2CD340}"/>
                  </a:ext>
                </a:extLst>
              </p:cNvPr>
              <p:cNvSpPr txBox="1"/>
              <p:nvPr/>
            </p:nvSpPr>
            <p:spPr>
              <a:xfrm rot="21426655">
                <a:off x="10411477" y="4747272"/>
                <a:ext cx="723275" cy="646331"/>
              </a:xfrm>
              <a:prstGeom prst="rect">
                <a:avLst/>
              </a:prstGeom>
              <a:noFill/>
              <a:effectLst>
                <a:outerShdw blurRad="12700" dist="25400" dir="2700000" algn="tl" rotWithShape="0">
                  <a:prstClr val="black">
                    <a:alpha val="15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pc="300" dirty="0">
                    <a:solidFill>
                      <a:schemeClr val="bg1"/>
                    </a:solidFill>
                    <a:effectLst>
                      <a:glow rad="88900">
                        <a:srgbClr val="F3B673"/>
                      </a:glow>
                    </a:effectLst>
                    <a:latin typeface="GenSenRounded JP B" panose="020B0800000000000000" pitchFamily="34" charset="-128"/>
                    <a:ea typeface="GenSenRounded JP B" panose="020B0800000000000000" pitchFamily="34" charset="-128"/>
                  </a:rPr>
                  <a:t>其他</a:t>
                </a:r>
                <a:endParaRPr lang="en-US" altLang="zh-TW" spc="300" dirty="0">
                  <a:solidFill>
                    <a:schemeClr val="bg1"/>
                  </a:solidFill>
                  <a:effectLst>
                    <a:glow rad="88900">
                      <a:srgbClr val="F3B673"/>
                    </a:glow>
                  </a:effectLst>
                  <a:latin typeface="GenSenRounded JP B" panose="020B0800000000000000" pitchFamily="34" charset="-128"/>
                  <a:ea typeface="GenSenRounded JP B" panose="020B0800000000000000" pitchFamily="34" charset="-128"/>
                </a:endParaRPr>
              </a:p>
              <a:p>
                <a:pPr algn="ctr"/>
                <a:r>
                  <a:rPr lang="zh-TW" altLang="en-US" spc="300" dirty="0">
                    <a:solidFill>
                      <a:schemeClr val="bg1"/>
                    </a:solidFill>
                    <a:effectLst>
                      <a:glow rad="88900">
                        <a:srgbClr val="F3B673"/>
                      </a:glow>
                    </a:effectLst>
                    <a:latin typeface="GenSenRounded JP B" panose="020B0800000000000000" pitchFamily="34" charset="-128"/>
                    <a:ea typeface="GenSenRounded JP B" panose="020B0800000000000000" pitchFamily="34" charset="-128"/>
                  </a:rPr>
                  <a:t>頻道</a:t>
                </a:r>
              </a:p>
            </p:txBody>
          </p:sp>
          <p:grpSp>
            <p:nvGrpSpPr>
              <p:cNvPr id="26" name="群組 25">
                <a:extLst>
                  <a:ext uri="{FF2B5EF4-FFF2-40B4-BE49-F238E27FC236}">
                    <a16:creationId xmlns:a16="http://schemas.microsoft.com/office/drawing/2014/main" id="{B72F1900-2DA9-4EAC-85E1-7D39EB4EBCE1}"/>
                  </a:ext>
                </a:extLst>
              </p:cNvPr>
              <p:cNvGrpSpPr/>
              <p:nvPr/>
            </p:nvGrpSpPr>
            <p:grpSpPr>
              <a:xfrm>
                <a:off x="11034850" y="4588887"/>
                <a:ext cx="200383" cy="191675"/>
                <a:chOff x="11277600" y="4879668"/>
                <a:chExt cx="375396" cy="359082"/>
              </a:xfrm>
              <a:solidFill>
                <a:srgbClr val="FFF1D2"/>
              </a:solidFill>
            </p:grpSpPr>
            <p:sp>
              <p:nvSpPr>
                <p:cNvPr id="27" name="橢圓 26">
                  <a:extLst>
                    <a:ext uri="{FF2B5EF4-FFF2-40B4-BE49-F238E27FC236}">
                      <a16:creationId xmlns:a16="http://schemas.microsoft.com/office/drawing/2014/main" id="{241409E8-A91F-46B2-A0CF-DF37417B3C85}"/>
                    </a:ext>
                  </a:extLst>
                </p:cNvPr>
                <p:cNvSpPr/>
                <p:nvPr/>
              </p:nvSpPr>
              <p:spPr>
                <a:xfrm>
                  <a:off x="11277600" y="5133975"/>
                  <a:ext cx="104775" cy="104775"/>
                </a:xfrm>
                <a:prstGeom prst="ellipse">
                  <a:avLst/>
                </a:prstGeom>
                <a:grpFill/>
                <a:ln w="19050">
                  <a:solidFill>
                    <a:srgbClr val="F3B67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橢圓 27">
                  <a:extLst>
                    <a:ext uri="{FF2B5EF4-FFF2-40B4-BE49-F238E27FC236}">
                      <a16:creationId xmlns:a16="http://schemas.microsoft.com/office/drawing/2014/main" id="{3AC4AFF7-536F-4C21-833D-23ACAB128ABB}"/>
                    </a:ext>
                  </a:extLst>
                </p:cNvPr>
                <p:cNvSpPr/>
                <p:nvPr/>
              </p:nvSpPr>
              <p:spPr>
                <a:xfrm>
                  <a:off x="11433920" y="4879668"/>
                  <a:ext cx="219076" cy="219076"/>
                </a:xfrm>
                <a:prstGeom prst="ellipse">
                  <a:avLst/>
                </a:prstGeom>
                <a:grpFill/>
                <a:ln w="19050">
                  <a:solidFill>
                    <a:srgbClr val="F3B67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sp>
          <p:nvSpPr>
            <p:cNvPr id="22" name="矩形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64ADF61-0652-446C-9F8F-4DC756AC91E1}"/>
                </a:ext>
              </a:extLst>
            </p:cNvPr>
            <p:cNvSpPr/>
            <p:nvPr/>
          </p:nvSpPr>
          <p:spPr>
            <a:xfrm>
              <a:off x="9029894" y="5214002"/>
              <a:ext cx="1802953" cy="8692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noFill/>
              </a:endParaRP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7408D2D-C755-46AD-9E64-B94929AB689B}"/>
              </a:ext>
            </a:extLst>
          </p:cNvPr>
          <p:cNvSpPr txBox="1"/>
          <p:nvPr/>
        </p:nvSpPr>
        <p:spPr>
          <a:xfrm>
            <a:off x="4332912" y="1085341"/>
            <a:ext cx="57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Lo-Fi</a:t>
            </a:r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音樂與眾不同的地方</a:t>
            </a:r>
            <a:endParaRPr lang="en-US" altLang="zh-TW" sz="36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9EA1AD0A-4023-44EF-A8B8-A42C3FF17F44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0107250" y="1408507"/>
            <a:ext cx="970382" cy="158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25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F6FF247F-C327-4C6F-81FD-9221591F9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698" y="2620315"/>
            <a:ext cx="2750130" cy="2510988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F8E6FB58-15A5-403B-AD16-41A3859E90F2}"/>
              </a:ext>
            </a:extLst>
          </p:cNvPr>
          <p:cNvSpPr/>
          <p:nvPr/>
        </p:nvSpPr>
        <p:spPr>
          <a:xfrm>
            <a:off x="4140505" y="1822956"/>
            <a:ext cx="7129534" cy="2304544"/>
          </a:xfrm>
          <a:prstGeom prst="roundRect">
            <a:avLst>
              <a:gd name="adj" fmla="val 3913"/>
            </a:avLst>
          </a:prstGeom>
          <a:solidFill>
            <a:srgbClr val="FFF1D2">
              <a:alpha val="63000"/>
            </a:srgbClr>
          </a:solidFill>
          <a:ln w="31750">
            <a:solidFill>
              <a:srgbClr val="F3B673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F86615F-3293-4674-B661-F6C10453A541}"/>
              </a:ext>
            </a:extLst>
          </p:cNvPr>
          <p:cNvSpPr txBox="1"/>
          <p:nvPr/>
        </p:nvSpPr>
        <p:spPr>
          <a:xfrm>
            <a:off x="4383712" y="2022763"/>
            <a:ext cx="6693920" cy="1815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hangingPunct="0">
              <a:lnSpc>
                <a:spcPts val="3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zh-TW" sz="1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hlinkClick r:id="rId4"/>
              </a:rPr>
              <a:t>https://www.youtube.com/channel/UCOxqgCwgOqC2lMqC5PYz_Dg</a:t>
            </a:r>
            <a:endParaRPr lang="en-US" altLang="zh-TW" sz="1400" spc="50" dirty="0">
              <a:solidFill>
                <a:srgbClr val="52241D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285750" indent="-285750" algn="just" hangingPunct="0">
              <a:lnSpc>
                <a:spcPts val="3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zh-TW" sz="1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hlinkClick r:id="rId5"/>
              </a:rPr>
              <a:t>https://www.youtube.com/channel/UCKdURsjh1xT1vInYBy82n6g</a:t>
            </a:r>
            <a:endParaRPr lang="en-US" altLang="zh-TW" sz="1400" spc="50" dirty="0">
              <a:solidFill>
                <a:srgbClr val="52241D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marL="285750" indent="-285750" algn="just" hangingPunct="0">
              <a:lnSpc>
                <a:spcPts val="3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altLang="zh-TW" sz="1400" spc="50" dirty="0">
                <a:solidFill>
                  <a:srgbClr val="52241D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  <a:hlinkClick r:id="rId6"/>
              </a:rPr>
              <a:t>https://www.youtube.com/channel/UC84whx2xxsiA1gXHXXqKGOA</a:t>
            </a:r>
            <a:endParaRPr lang="zh-TW" altLang="en-US" sz="1400" spc="50" dirty="0">
              <a:solidFill>
                <a:srgbClr val="52241D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500E609-72BB-4BB3-9452-2F483A79C286}"/>
              </a:ext>
            </a:extLst>
          </p:cNvPr>
          <p:cNvSpPr txBox="1"/>
          <p:nvPr/>
        </p:nvSpPr>
        <p:spPr>
          <a:xfrm>
            <a:off x="4332912" y="1085341"/>
            <a:ext cx="5073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其他的 </a:t>
            </a:r>
            <a:r>
              <a:rPr lang="en-US" altLang="zh-TW" sz="3600" b="1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Lo-Fi</a:t>
            </a:r>
            <a:r>
              <a:rPr lang="zh-TW" altLang="en-US" sz="3600" b="1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 </a:t>
            </a:r>
            <a:r>
              <a:rPr lang="zh-TW" altLang="en-US" sz="3600" spc="300" dirty="0">
                <a:solidFill>
                  <a:srgbClr val="F3B673"/>
                </a:solidFill>
                <a:ea typeface="jf open 粉圓 1.1" panose="020F0500000000000000" pitchFamily="34" charset="-120"/>
              </a:rPr>
              <a:t>音樂頻道</a:t>
            </a:r>
            <a:endParaRPr lang="en-US" altLang="zh-TW" sz="3600" spc="300" dirty="0">
              <a:solidFill>
                <a:srgbClr val="F3B673"/>
              </a:solidFill>
              <a:ea typeface="jf open 粉圓 1.1" panose="020F0500000000000000" pitchFamily="34" charset="-12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38BD465D-7489-4978-9C3F-6A75C7E99B73}"/>
              </a:ext>
            </a:extLst>
          </p:cNvPr>
          <p:cNvCxnSpPr>
            <a:cxnSpLocks/>
          </p:cNvCxnSpPr>
          <p:nvPr/>
        </p:nvCxnSpPr>
        <p:spPr>
          <a:xfrm>
            <a:off x="9406737" y="1410087"/>
            <a:ext cx="1670895" cy="0"/>
          </a:xfrm>
          <a:prstGeom prst="line">
            <a:avLst/>
          </a:prstGeom>
          <a:ln w="22225" cap="rnd">
            <a:solidFill>
              <a:srgbClr val="F3B6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CB4BBC07-9A1C-40E8-A68C-817BB89673AD}"/>
              </a:ext>
            </a:extLst>
          </p:cNvPr>
          <p:cNvGrpSpPr/>
          <p:nvPr/>
        </p:nvGrpSpPr>
        <p:grpSpPr>
          <a:xfrm>
            <a:off x="10889569" y="3783343"/>
            <a:ext cx="658296" cy="658296"/>
            <a:chOff x="10933111" y="4725704"/>
            <a:chExt cx="658296" cy="658296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90D7C978-A741-49FD-8F19-FA7CBC322667}"/>
                </a:ext>
              </a:extLst>
            </p:cNvPr>
            <p:cNvSpPr/>
            <p:nvPr/>
          </p:nvSpPr>
          <p:spPr>
            <a:xfrm>
              <a:off x="10933111" y="4725704"/>
              <a:ext cx="658296" cy="658296"/>
            </a:xfrm>
            <a:prstGeom prst="ellipse">
              <a:avLst/>
            </a:prstGeom>
            <a:solidFill>
              <a:srgbClr val="FFF1D2"/>
            </a:solidFill>
            <a:ln w="28575">
              <a:solidFill>
                <a:srgbClr val="F3B6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A86B3DDA-589B-41EB-808B-9233DB30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202757">
              <a:off x="11077553" y="4808560"/>
              <a:ext cx="383698" cy="465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2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>
            <a:extLst>
              <a:ext uri="{FF2B5EF4-FFF2-40B4-BE49-F238E27FC236}">
                <a16:creationId xmlns:a16="http://schemas.microsoft.com/office/drawing/2014/main" id="{E5A78382-C9AD-49DF-B376-C0E1FC99D5A3}"/>
              </a:ext>
            </a:extLst>
          </p:cNvPr>
          <p:cNvSpPr txBox="1"/>
          <p:nvPr/>
        </p:nvSpPr>
        <p:spPr>
          <a:xfrm>
            <a:off x="-422771" y="74236"/>
            <a:ext cx="13037543" cy="67095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TW" sz="43000" b="1" spc="500" dirty="0">
                <a:solidFill>
                  <a:srgbClr val="FFF1D2">
                    <a:alpha val="55000"/>
                  </a:srgbClr>
                </a:solidFill>
                <a:effectLst>
                  <a:glow rad="127000">
                    <a:schemeClr val="bg1">
                      <a:alpha val="25000"/>
                    </a:schemeClr>
                  </a:glow>
                </a:effectLst>
              </a:rPr>
              <a:t>CHILL</a:t>
            </a:r>
            <a:endParaRPr lang="zh-TW" altLang="en-US" sz="43000" b="1" spc="500" dirty="0">
              <a:solidFill>
                <a:srgbClr val="FFF1D2">
                  <a:alpha val="55000"/>
                </a:srgbClr>
              </a:solidFill>
              <a:effectLst>
                <a:glow rad="127000">
                  <a:schemeClr val="bg1">
                    <a:alpha val="25000"/>
                  </a:schemeClr>
                </a:glow>
              </a:effectLst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4676B6A-1EB3-4A2A-B1F9-043D088E5E67}"/>
              </a:ext>
            </a:extLst>
          </p:cNvPr>
          <p:cNvGrpSpPr/>
          <p:nvPr/>
        </p:nvGrpSpPr>
        <p:grpSpPr>
          <a:xfrm>
            <a:off x="2716231" y="2111303"/>
            <a:ext cx="1288222" cy="3109501"/>
            <a:chOff x="2683495" y="1806141"/>
            <a:chExt cx="1288222" cy="3109501"/>
          </a:xfrm>
        </p:grpSpPr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A52BDB39-BFA5-4751-B06C-D4F32397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83495" y="1806141"/>
              <a:ext cx="1288222" cy="3109501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4F24E032-079D-4B99-A93C-7310661C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8759" y="3003188"/>
              <a:ext cx="543935" cy="87313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3A6D5113-CEC3-4AB7-9B1F-6C605A439568}"/>
              </a:ext>
            </a:extLst>
          </p:cNvPr>
          <p:cNvSpPr/>
          <p:nvPr/>
        </p:nvSpPr>
        <p:spPr>
          <a:xfrm>
            <a:off x="0" y="6255657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092D695C-F678-403F-894D-45B9C3FDB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68"/>
          <a:stretch/>
        </p:blipFill>
        <p:spPr>
          <a:xfrm>
            <a:off x="1303235" y="602343"/>
            <a:ext cx="1465886" cy="5007792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31C2F3-DD67-4407-BB8D-4F203E7EE799}"/>
              </a:ext>
            </a:extLst>
          </p:cNvPr>
          <p:cNvSpPr txBox="1"/>
          <p:nvPr/>
        </p:nvSpPr>
        <p:spPr>
          <a:xfrm>
            <a:off x="7266413" y="1208314"/>
            <a:ext cx="1803892" cy="846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4800" spc="600" dirty="0">
                <a:solidFill>
                  <a:srgbClr val="F3B673"/>
                </a:solidFill>
                <a:effectLst/>
                <a:latin typeface="激燃體 1.1 Black" panose="020B0A00000000000000" pitchFamily="34" charset="-120"/>
                <a:ea typeface="激燃體 1.1 Black" panose="020B0A00000000000000" pitchFamily="34" charset="-120"/>
              </a:rPr>
              <a:t>目錄</a:t>
            </a:r>
            <a:endParaRPr lang="en-US" altLang="zh-TW" sz="4800" spc="600" dirty="0">
              <a:solidFill>
                <a:srgbClr val="F3B673"/>
              </a:solidFill>
              <a:effectLst/>
              <a:latin typeface="激燃體 1.1 Black" panose="020B0A00000000000000" pitchFamily="34" charset="-120"/>
              <a:ea typeface="激燃體 1.1 Black" panose="020B0A00000000000000" pitchFamily="34" charset="-120"/>
            </a:endParaRPr>
          </a:p>
          <a:p>
            <a:pPr algn="ctr">
              <a:lnSpc>
                <a:spcPts val="3000"/>
              </a:lnSpc>
            </a:pPr>
            <a:r>
              <a:rPr lang="en-US" altLang="zh-TW" sz="2400" spc="500" dirty="0">
                <a:solidFill>
                  <a:srgbClr val="F3B673"/>
                </a:solidFill>
                <a:effectLst/>
              </a:rPr>
              <a:t>contents</a:t>
            </a:r>
            <a:endParaRPr lang="zh-TW" altLang="en-US" sz="2400" spc="500" dirty="0">
              <a:solidFill>
                <a:srgbClr val="F3B673"/>
              </a:solidFill>
              <a:effectLst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34488A1-59C7-4C9C-B6ED-15E68489C104}"/>
              </a:ext>
            </a:extLst>
          </p:cNvPr>
          <p:cNvSpPr/>
          <p:nvPr/>
        </p:nvSpPr>
        <p:spPr>
          <a:xfrm>
            <a:off x="0" y="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hlinkClick r:id="rId8" action="ppaction://hlinksldjump"/>
            <a:extLst>
              <a:ext uri="{FF2B5EF4-FFF2-40B4-BE49-F238E27FC236}">
                <a16:creationId xmlns:a16="http://schemas.microsoft.com/office/drawing/2014/main" id="{8E31F787-8F69-444F-96A7-6BC150469135}"/>
              </a:ext>
            </a:extLst>
          </p:cNvPr>
          <p:cNvSpPr txBox="1"/>
          <p:nvPr/>
        </p:nvSpPr>
        <p:spPr>
          <a:xfrm>
            <a:off x="4944616" y="2251196"/>
            <a:ext cx="6999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#01</a:t>
            </a:r>
            <a:r>
              <a:rPr lang="zh-TW" altLang="en-US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在 </a:t>
            </a:r>
            <a:r>
              <a:rPr lang="en-US" altLang="zh-TW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YouTube </a:t>
            </a:r>
            <a:r>
              <a:rPr lang="zh-TW" altLang="en-US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上最受歡迎的 </a:t>
            </a:r>
            <a:r>
              <a:rPr lang="en-US" altLang="zh-TW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音樂頻道</a:t>
            </a:r>
            <a:endParaRPr lang="en-US" altLang="zh-TW" sz="2400" spc="100" dirty="0">
              <a:solidFill>
                <a:srgbClr val="FFC000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15" name="文字方塊 14">
            <a:hlinkHover r:id="rId9" action="ppaction://hlinksldjump"/>
            <a:extLst>
              <a:ext uri="{FF2B5EF4-FFF2-40B4-BE49-F238E27FC236}">
                <a16:creationId xmlns:a16="http://schemas.microsoft.com/office/drawing/2014/main" id="{8D449D8F-1DA5-4812-AF81-7BD7D8CD6CDE}"/>
              </a:ext>
            </a:extLst>
          </p:cNvPr>
          <p:cNvSpPr txBox="1"/>
          <p:nvPr/>
        </p:nvSpPr>
        <p:spPr>
          <a:xfrm>
            <a:off x="4944616" y="2910223"/>
            <a:ext cx="349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#02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什麼是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音樂</a:t>
            </a:r>
          </a:p>
        </p:txBody>
      </p:sp>
      <p:sp>
        <p:nvSpPr>
          <p:cNvPr id="16" name="文字方塊 15">
            <a:hlinkHover r:id="rId10" action="ppaction://hlinksldjump"/>
            <a:extLst>
              <a:ext uri="{FF2B5EF4-FFF2-40B4-BE49-F238E27FC236}">
                <a16:creationId xmlns:a16="http://schemas.microsoft.com/office/drawing/2014/main" id="{95F40CFA-69B2-4B4F-9003-8D3E915C47D2}"/>
              </a:ext>
            </a:extLst>
          </p:cNvPr>
          <p:cNvSpPr txBox="1"/>
          <p:nvPr/>
        </p:nvSpPr>
        <p:spPr>
          <a:xfrm>
            <a:off x="4944616" y="3569250"/>
            <a:ext cx="307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#03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從何而來</a:t>
            </a:r>
          </a:p>
        </p:txBody>
      </p:sp>
      <p:sp>
        <p:nvSpPr>
          <p:cNvPr id="17" name="文字方塊 16">
            <a:hlinkHover r:id="rId11" action="ppaction://hlinksldjump"/>
            <a:extLst>
              <a:ext uri="{FF2B5EF4-FFF2-40B4-BE49-F238E27FC236}">
                <a16:creationId xmlns:a16="http://schemas.microsoft.com/office/drawing/2014/main" id="{B80E0DFC-52DE-423F-876A-A0640F7DEE7C}"/>
              </a:ext>
            </a:extLst>
          </p:cNvPr>
          <p:cNvSpPr txBox="1"/>
          <p:nvPr/>
        </p:nvSpPr>
        <p:spPr>
          <a:xfrm>
            <a:off x="4944616" y="4228277"/>
            <a:ext cx="4780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#04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眾人對於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看法的改變</a:t>
            </a:r>
          </a:p>
        </p:txBody>
      </p:sp>
      <p:sp>
        <p:nvSpPr>
          <p:cNvPr id="20" name="文字方塊 19">
            <a:hlinkHover r:id="rId12" action="ppaction://hlinksldjump"/>
            <a:extLst>
              <a:ext uri="{FF2B5EF4-FFF2-40B4-BE49-F238E27FC236}">
                <a16:creationId xmlns:a16="http://schemas.microsoft.com/office/drawing/2014/main" id="{1BF7CEA6-FBC2-4066-9833-E59BE3C35FF5}"/>
              </a:ext>
            </a:extLst>
          </p:cNvPr>
          <p:cNvSpPr txBox="1"/>
          <p:nvPr/>
        </p:nvSpPr>
        <p:spPr>
          <a:xfrm>
            <a:off x="4944616" y="4887304"/>
            <a:ext cx="467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#05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為什麼現代人會喜愛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</a:p>
        </p:txBody>
      </p:sp>
    </p:spTree>
    <p:extLst>
      <p:ext uri="{BB962C8B-B14F-4D97-AF65-F5344CB8AC3E}">
        <p14:creationId xmlns:p14="http://schemas.microsoft.com/office/powerpoint/2010/main" val="20914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>
            <a:extLst>
              <a:ext uri="{FF2B5EF4-FFF2-40B4-BE49-F238E27FC236}">
                <a16:creationId xmlns:a16="http://schemas.microsoft.com/office/drawing/2014/main" id="{E5A78382-C9AD-49DF-B376-C0E1FC99D5A3}"/>
              </a:ext>
            </a:extLst>
          </p:cNvPr>
          <p:cNvSpPr txBox="1"/>
          <p:nvPr/>
        </p:nvSpPr>
        <p:spPr>
          <a:xfrm>
            <a:off x="-422771" y="74236"/>
            <a:ext cx="13037543" cy="67095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TW" sz="43000" b="1" spc="500" dirty="0">
                <a:solidFill>
                  <a:srgbClr val="FFF1D2">
                    <a:alpha val="55000"/>
                  </a:srgbClr>
                </a:solidFill>
                <a:effectLst>
                  <a:glow rad="127000">
                    <a:schemeClr val="bg1">
                      <a:alpha val="25000"/>
                    </a:schemeClr>
                  </a:glow>
                </a:effectLst>
              </a:rPr>
              <a:t>CHILL</a:t>
            </a:r>
            <a:endParaRPr lang="zh-TW" altLang="en-US" sz="43000" b="1" spc="500" dirty="0">
              <a:solidFill>
                <a:srgbClr val="FFF1D2">
                  <a:alpha val="55000"/>
                </a:srgbClr>
              </a:solidFill>
              <a:effectLst>
                <a:glow rad="127000">
                  <a:schemeClr val="bg1">
                    <a:alpha val="25000"/>
                  </a:schemeClr>
                </a:glow>
              </a:effectLst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4676B6A-1EB3-4A2A-B1F9-043D088E5E67}"/>
              </a:ext>
            </a:extLst>
          </p:cNvPr>
          <p:cNvGrpSpPr/>
          <p:nvPr/>
        </p:nvGrpSpPr>
        <p:grpSpPr>
          <a:xfrm>
            <a:off x="2716231" y="2111303"/>
            <a:ext cx="1288222" cy="3109501"/>
            <a:chOff x="2683495" y="1806141"/>
            <a:chExt cx="1288222" cy="3109501"/>
          </a:xfrm>
        </p:grpSpPr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A52BDB39-BFA5-4751-B06C-D4F32397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83495" y="1806141"/>
              <a:ext cx="1288222" cy="3109501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4F24E032-079D-4B99-A93C-7310661C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8759" y="3003188"/>
              <a:ext cx="543935" cy="87313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3A6D5113-CEC3-4AB7-9B1F-6C605A439568}"/>
              </a:ext>
            </a:extLst>
          </p:cNvPr>
          <p:cNvSpPr/>
          <p:nvPr/>
        </p:nvSpPr>
        <p:spPr>
          <a:xfrm>
            <a:off x="0" y="6255657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092D695C-F678-403F-894D-45B9C3FDB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68"/>
          <a:stretch/>
        </p:blipFill>
        <p:spPr>
          <a:xfrm>
            <a:off x="1303235" y="602343"/>
            <a:ext cx="1465886" cy="5007792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31C2F3-DD67-4407-BB8D-4F203E7EE799}"/>
              </a:ext>
            </a:extLst>
          </p:cNvPr>
          <p:cNvSpPr txBox="1"/>
          <p:nvPr/>
        </p:nvSpPr>
        <p:spPr>
          <a:xfrm>
            <a:off x="7266413" y="1208314"/>
            <a:ext cx="1803892" cy="846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4800" spc="600" dirty="0">
                <a:solidFill>
                  <a:srgbClr val="F3B673"/>
                </a:solidFill>
                <a:effectLst/>
                <a:latin typeface="激燃體 1.1 Black" panose="020B0A00000000000000" pitchFamily="34" charset="-120"/>
                <a:ea typeface="激燃體 1.1 Black" panose="020B0A00000000000000" pitchFamily="34" charset="-120"/>
              </a:rPr>
              <a:t>目錄</a:t>
            </a:r>
            <a:endParaRPr lang="en-US" altLang="zh-TW" sz="4800" spc="600" dirty="0">
              <a:solidFill>
                <a:srgbClr val="F3B673"/>
              </a:solidFill>
              <a:effectLst/>
              <a:latin typeface="激燃體 1.1 Black" panose="020B0A00000000000000" pitchFamily="34" charset="-120"/>
              <a:ea typeface="激燃體 1.1 Black" panose="020B0A00000000000000" pitchFamily="34" charset="-120"/>
            </a:endParaRPr>
          </a:p>
          <a:p>
            <a:pPr algn="ctr">
              <a:lnSpc>
                <a:spcPts val="3000"/>
              </a:lnSpc>
            </a:pPr>
            <a:r>
              <a:rPr lang="en-US" altLang="zh-TW" sz="2400" spc="500" dirty="0">
                <a:solidFill>
                  <a:srgbClr val="F3B673"/>
                </a:solidFill>
                <a:effectLst/>
              </a:rPr>
              <a:t>contents</a:t>
            </a:r>
            <a:endParaRPr lang="zh-TW" altLang="en-US" sz="2400" spc="500" dirty="0">
              <a:solidFill>
                <a:srgbClr val="F3B673"/>
              </a:solidFill>
              <a:effectLst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34488A1-59C7-4C9C-B6ED-15E68489C104}"/>
              </a:ext>
            </a:extLst>
          </p:cNvPr>
          <p:cNvSpPr/>
          <p:nvPr/>
        </p:nvSpPr>
        <p:spPr>
          <a:xfrm>
            <a:off x="0" y="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hlinkClick r:id="rId8" action="ppaction://hlinksldjump"/>
            <a:extLst>
              <a:ext uri="{FF2B5EF4-FFF2-40B4-BE49-F238E27FC236}">
                <a16:creationId xmlns:a16="http://schemas.microsoft.com/office/drawing/2014/main" id="{97433195-9190-4438-9B3E-1908463C2F4D}"/>
              </a:ext>
            </a:extLst>
          </p:cNvPr>
          <p:cNvSpPr txBox="1"/>
          <p:nvPr/>
        </p:nvSpPr>
        <p:spPr>
          <a:xfrm>
            <a:off x="4944616" y="2910223"/>
            <a:ext cx="349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#02</a:t>
            </a:r>
            <a:r>
              <a:rPr lang="zh-TW" altLang="en-US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什麼是 </a:t>
            </a:r>
            <a:r>
              <a:rPr lang="en-US" altLang="zh-TW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音樂</a:t>
            </a:r>
          </a:p>
        </p:txBody>
      </p:sp>
      <p:sp>
        <p:nvSpPr>
          <p:cNvPr id="15" name="文字方塊 14">
            <a:hlinkHover r:id="rId9" action="ppaction://hlinksldjump"/>
            <a:extLst>
              <a:ext uri="{FF2B5EF4-FFF2-40B4-BE49-F238E27FC236}">
                <a16:creationId xmlns:a16="http://schemas.microsoft.com/office/drawing/2014/main" id="{0B9EBD6B-8379-4A34-BF1B-DC9C8F48C5FF}"/>
              </a:ext>
            </a:extLst>
          </p:cNvPr>
          <p:cNvSpPr txBox="1"/>
          <p:nvPr/>
        </p:nvSpPr>
        <p:spPr>
          <a:xfrm>
            <a:off x="4944616" y="3569250"/>
            <a:ext cx="307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#03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從何而來</a:t>
            </a:r>
          </a:p>
        </p:txBody>
      </p:sp>
      <p:sp>
        <p:nvSpPr>
          <p:cNvPr id="16" name="文字方塊 15">
            <a:hlinkHover r:id="rId10" action="ppaction://hlinksldjump"/>
            <a:extLst>
              <a:ext uri="{FF2B5EF4-FFF2-40B4-BE49-F238E27FC236}">
                <a16:creationId xmlns:a16="http://schemas.microsoft.com/office/drawing/2014/main" id="{1F1B888F-FDF5-4AD3-B614-B04481933AAE}"/>
              </a:ext>
            </a:extLst>
          </p:cNvPr>
          <p:cNvSpPr txBox="1"/>
          <p:nvPr/>
        </p:nvSpPr>
        <p:spPr>
          <a:xfrm>
            <a:off x="4944616" y="4228277"/>
            <a:ext cx="4780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#04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眾人對於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看法的改變</a:t>
            </a:r>
          </a:p>
        </p:txBody>
      </p:sp>
      <p:sp>
        <p:nvSpPr>
          <p:cNvPr id="17" name="文字方塊 16">
            <a:hlinkHover r:id="rId11" action="ppaction://hlinksldjump"/>
            <a:extLst>
              <a:ext uri="{FF2B5EF4-FFF2-40B4-BE49-F238E27FC236}">
                <a16:creationId xmlns:a16="http://schemas.microsoft.com/office/drawing/2014/main" id="{1D66F938-F73A-43D3-A04A-BA0593574187}"/>
              </a:ext>
            </a:extLst>
          </p:cNvPr>
          <p:cNvSpPr txBox="1"/>
          <p:nvPr/>
        </p:nvSpPr>
        <p:spPr>
          <a:xfrm>
            <a:off x="4944616" y="4887304"/>
            <a:ext cx="467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#05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為什麼現代人會喜愛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</a:p>
        </p:txBody>
      </p:sp>
      <p:sp>
        <p:nvSpPr>
          <p:cNvPr id="20" name="文字方塊 19">
            <a:hlinkHover r:id="rId12" action="ppaction://hlinksldjump"/>
            <a:extLst>
              <a:ext uri="{FF2B5EF4-FFF2-40B4-BE49-F238E27FC236}">
                <a16:creationId xmlns:a16="http://schemas.microsoft.com/office/drawing/2014/main" id="{A767A117-BEAF-4331-9443-9DC28BDCBE32}"/>
              </a:ext>
            </a:extLst>
          </p:cNvPr>
          <p:cNvSpPr txBox="1"/>
          <p:nvPr/>
        </p:nvSpPr>
        <p:spPr>
          <a:xfrm>
            <a:off x="4944616" y="2251196"/>
            <a:ext cx="6999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#01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在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YouTube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上最受歡迎的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音樂頻道</a:t>
            </a:r>
            <a:endParaRPr lang="en-US" altLang="zh-TW" sz="2400" spc="100" dirty="0">
              <a:solidFill>
                <a:srgbClr val="52241D">
                  <a:alpha val="41000"/>
                </a:srgbClr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339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>
            <a:extLst>
              <a:ext uri="{FF2B5EF4-FFF2-40B4-BE49-F238E27FC236}">
                <a16:creationId xmlns:a16="http://schemas.microsoft.com/office/drawing/2014/main" id="{E5A78382-C9AD-49DF-B376-C0E1FC99D5A3}"/>
              </a:ext>
            </a:extLst>
          </p:cNvPr>
          <p:cNvSpPr txBox="1"/>
          <p:nvPr/>
        </p:nvSpPr>
        <p:spPr>
          <a:xfrm>
            <a:off x="-422771" y="74236"/>
            <a:ext cx="13037543" cy="67095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TW" sz="43000" b="1" spc="500" dirty="0">
                <a:solidFill>
                  <a:srgbClr val="FFF1D2">
                    <a:alpha val="55000"/>
                  </a:srgbClr>
                </a:solidFill>
                <a:effectLst>
                  <a:glow rad="127000">
                    <a:schemeClr val="bg1">
                      <a:alpha val="25000"/>
                    </a:schemeClr>
                  </a:glow>
                </a:effectLst>
              </a:rPr>
              <a:t>CHILL</a:t>
            </a:r>
            <a:endParaRPr lang="zh-TW" altLang="en-US" sz="43000" b="1" spc="500" dirty="0">
              <a:solidFill>
                <a:srgbClr val="FFF1D2">
                  <a:alpha val="55000"/>
                </a:srgbClr>
              </a:solidFill>
              <a:effectLst>
                <a:glow rad="127000">
                  <a:schemeClr val="bg1">
                    <a:alpha val="25000"/>
                  </a:schemeClr>
                </a:glow>
              </a:effectLst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4676B6A-1EB3-4A2A-B1F9-043D088E5E67}"/>
              </a:ext>
            </a:extLst>
          </p:cNvPr>
          <p:cNvGrpSpPr/>
          <p:nvPr/>
        </p:nvGrpSpPr>
        <p:grpSpPr>
          <a:xfrm>
            <a:off x="2716231" y="2111303"/>
            <a:ext cx="1288222" cy="3109501"/>
            <a:chOff x="2683495" y="1806141"/>
            <a:chExt cx="1288222" cy="3109501"/>
          </a:xfrm>
        </p:grpSpPr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A52BDB39-BFA5-4751-B06C-D4F32397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83495" y="1806141"/>
              <a:ext cx="1288222" cy="3109501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4F24E032-079D-4B99-A93C-7310661C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8759" y="3003188"/>
              <a:ext cx="543935" cy="87313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3A6D5113-CEC3-4AB7-9B1F-6C605A439568}"/>
              </a:ext>
            </a:extLst>
          </p:cNvPr>
          <p:cNvSpPr/>
          <p:nvPr/>
        </p:nvSpPr>
        <p:spPr>
          <a:xfrm>
            <a:off x="0" y="6255657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092D695C-F678-403F-894D-45B9C3FDB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68"/>
          <a:stretch/>
        </p:blipFill>
        <p:spPr>
          <a:xfrm>
            <a:off x="1303235" y="602343"/>
            <a:ext cx="1465886" cy="5007792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31C2F3-DD67-4407-BB8D-4F203E7EE799}"/>
              </a:ext>
            </a:extLst>
          </p:cNvPr>
          <p:cNvSpPr txBox="1"/>
          <p:nvPr/>
        </p:nvSpPr>
        <p:spPr>
          <a:xfrm>
            <a:off x="7266413" y="1208314"/>
            <a:ext cx="1803892" cy="846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4800" spc="600" dirty="0">
                <a:solidFill>
                  <a:srgbClr val="F3B673"/>
                </a:solidFill>
                <a:effectLst/>
                <a:latin typeface="激燃體 1.1 Black" panose="020B0A00000000000000" pitchFamily="34" charset="-120"/>
                <a:ea typeface="激燃體 1.1 Black" panose="020B0A00000000000000" pitchFamily="34" charset="-120"/>
              </a:rPr>
              <a:t>目錄</a:t>
            </a:r>
            <a:endParaRPr lang="en-US" altLang="zh-TW" sz="4800" spc="600" dirty="0">
              <a:solidFill>
                <a:srgbClr val="F3B673"/>
              </a:solidFill>
              <a:effectLst/>
              <a:latin typeface="激燃體 1.1 Black" panose="020B0A00000000000000" pitchFamily="34" charset="-120"/>
              <a:ea typeface="激燃體 1.1 Black" panose="020B0A00000000000000" pitchFamily="34" charset="-120"/>
            </a:endParaRPr>
          </a:p>
          <a:p>
            <a:pPr algn="ctr">
              <a:lnSpc>
                <a:spcPts val="3000"/>
              </a:lnSpc>
            </a:pPr>
            <a:r>
              <a:rPr lang="en-US" altLang="zh-TW" sz="2400" spc="500" dirty="0">
                <a:solidFill>
                  <a:srgbClr val="F3B673"/>
                </a:solidFill>
                <a:effectLst/>
              </a:rPr>
              <a:t>contents</a:t>
            </a:r>
            <a:endParaRPr lang="zh-TW" altLang="en-US" sz="2400" spc="500" dirty="0">
              <a:solidFill>
                <a:srgbClr val="F3B673"/>
              </a:solidFill>
              <a:effectLst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34488A1-59C7-4C9C-B6ED-15E68489C104}"/>
              </a:ext>
            </a:extLst>
          </p:cNvPr>
          <p:cNvSpPr/>
          <p:nvPr/>
        </p:nvSpPr>
        <p:spPr>
          <a:xfrm>
            <a:off x="0" y="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hlinkClick r:id="rId8" action="ppaction://hlinksldjump"/>
            <a:extLst>
              <a:ext uri="{FF2B5EF4-FFF2-40B4-BE49-F238E27FC236}">
                <a16:creationId xmlns:a16="http://schemas.microsoft.com/office/drawing/2014/main" id="{E9C27407-4D10-4606-BF64-26C1171583B0}"/>
              </a:ext>
            </a:extLst>
          </p:cNvPr>
          <p:cNvSpPr txBox="1"/>
          <p:nvPr/>
        </p:nvSpPr>
        <p:spPr>
          <a:xfrm>
            <a:off x="4944616" y="3569250"/>
            <a:ext cx="307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#03</a:t>
            </a:r>
            <a:r>
              <a:rPr lang="zh-TW" altLang="en-US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</a:t>
            </a:r>
            <a:r>
              <a:rPr lang="en-US" altLang="zh-TW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從何而來</a:t>
            </a:r>
          </a:p>
        </p:txBody>
      </p:sp>
      <p:sp>
        <p:nvSpPr>
          <p:cNvPr id="15" name="文字方塊 14">
            <a:hlinkHover r:id="rId9" action="ppaction://hlinksldjump"/>
            <a:extLst>
              <a:ext uri="{FF2B5EF4-FFF2-40B4-BE49-F238E27FC236}">
                <a16:creationId xmlns:a16="http://schemas.microsoft.com/office/drawing/2014/main" id="{351563F1-CC4E-45BF-8877-8B5344320162}"/>
              </a:ext>
            </a:extLst>
          </p:cNvPr>
          <p:cNvSpPr txBox="1"/>
          <p:nvPr/>
        </p:nvSpPr>
        <p:spPr>
          <a:xfrm>
            <a:off x="4944616" y="2910223"/>
            <a:ext cx="349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#02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什麼是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音樂</a:t>
            </a:r>
          </a:p>
        </p:txBody>
      </p:sp>
      <p:sp>
        <p:nvSpPr>
          <p:cNvPr id="16" name="文字方塊 15">
            <a:hlinkHover r:id="rId10" action="ppaction://hlinksldjump"/>
            <a:extLst>
              <a:ext uri="{FF2B5EF4-FFF2-40B4-BE49-F238E27FC236}">
                <a16:creationId xmlns:a16="http://schemas.microsoft.com/office/drawing/2014/main" id="{96300AAF-8771-4313-BF29-1D808466D73E}"/>
              </a:ext>
            </a:extLst>
          </p:cNvPr>
          <p:cNvSpPr txBox="1"/>
          <p:nvPr/>
        </p:nvSpPr>
        <p:spPr>
          <a:xfrm>
            <a:off x="4944616" y="4228277"/>
            <a:ext cx="4780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#04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眾人對於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看法的改變</a:t>
            </a:r>
          </a:p>
        </p:txBody>
      </p:sp>
      <p:sp>
        <p:nvSpPr>
          <p:cNvPr id="17" name="文字方塊 16">
            <a:hlinkHover r:id="rId11" action="ppaction://hlinksldjump"/>
            <a:extLst>
              <a:ext uri="{FF2B5EF4-FFF2-40B4-BE49-F238E27FC236}">
                <a16:creationId xmlns:a16="http://schemas.microsoft.com/office/drawing/2014/main" id="{0977134F-3F19-4AB0-877B-0F6797ACF3AF}"/>
              </a:ext>
            </a:extLst>
          </p:cNvPr>
          <p:cNvSpPr txBox="1"/>
          <p:nvPr/>
        </p:nvSpPr>
        <p:spPr>
          <a:xfrm>
            <a:off x="4944616" y="4887304"/>
            <a:ext cx="467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#05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為什麼現代人會喜愛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</a:p>
        </p:txBody>
      </p:sp>
      <p:sp>
        <p:nvSpPr>
          <p:cNvPr id="20" name="文字方塊 19">
            <a:hlinkHover r:id="rId12" action="ppaction://hlinksldjump"/>
            <a:extLst>
              <a:ext uri="{FF2B5EF4-FFF2-40B4-BE49-F238E27FC236}">
                <a16:creationId xmlns:a16="http://schemas.microsoft.com/office/drawing/2014/main" id="{836C0EC4-72EF-493C-92F9-A3D3BCD391A2}"/>
              </a:ext>
            </a:extLst>
          </p:cNvPr>
          <p:cNvSpPr txBox="1"/>
          <p:nvPr/>
        </p:nvSpPr>
        <p:spPr>
          <a:xfrm>
            <a:off x="4944616" y="2251196"/>
            <a:ext cx="6999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#01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在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YouTube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上最受歡迎的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音樂頻道</a:t>
            </a:r>
            <a:endParaRPr lang="en-US" altLang="zh-TW" sz="2400" spc="100" dirty="0">
              <a:solidFill>
                <a:srgbClr val="52241D">
                  <a:alpha val="41000"/>
                </a:srgbClr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96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>
            <a:extLst>
              <a:ext uri="{FF2B5EF4-FFF2-40B4-BE49-F238E27FC236}">
                <a16:creationId xmlns:a16="http://schemas.microsoft.com/office/drawing/2014/main" id="{E5A78382-C9AD-49DF-B376-C0E1FC99D5A3}"/>
              </a:ext>
            </a:extLst>
          </p:cNvPr>
          <p:cNvSpPr txBox="1"/>
          <p:nvPr/>
        </p:nvSpPr>
        <p:spPr>
          <a:xfrm>
            <a:off x="-422771" y="74236"/>
            <a:ext cx="13037543" cy="67095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TW" sz="43000" b="1" spc="500" dirty="0">
                <a:solidFill>
                  <a:srgbClr val="FFF1D2">
                    <a:alpha val="55000"/>
                  </a:srgbClr>
                </a:solidFill>
                <a:effectLst>
                  <a:glow rad="127000">
                    <a:schemeClr val="bg1">
                      <a:alpha val="25000"/>
                    </a:schemeClr>
                  </a:glow>
                </a:effectLst>
              </a:rPr>
              <a:t>CHILL</a:t>
            </a:r>
            <a:endParaRPr lang="zh-TW" altLang="en-US" sz="43000" b="1" spc="500" dirty="0">
              <a:solidFill>
                <a:srgbClr val="FFF1D2">
                  <a:alpha val="55000"/>
                </a:srgbClr>
              </a:solidFill>
              <a:effectLst>
                <a:glow rad="127000">
                  <a:schemeClr val="bg1">
                    <a:alpha val="25000"/>
                  </a:schemeClr>
                </a:glow>
              </a:effectLst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4676B6A-1EB3-4A2A-B1F9-043D088E5E67}"/>
              </a:ext>
            </a:extLst>
          </p:cNvPr>
          <p:cNvGrpSpPr/>
          <p:nvPr/>
        </p:nvGrpSpPr>
        <p:grpSpPr>
          <a:xfrm>
            <a:off x="2716231" y="2111303"/>
            <a:ext cx="1288222" cy="3109501"/>
            <a:chOff x="2683495" y="1806141"/>
            <a:chExt cx="1288222" cy="3109501"/>
          </a:xfrm>
        </p:grpSpPr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A52BDB39-BFA5-4751-B06C-D4F32397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83495" y="1806141"/>
              <a:ext cx="1288222" cy="3109501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4F24E032-079D-4B99-A93C-7310661C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8759" y="3003188"/>
              <a:ext cx="543935" cy="87313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3A6D5113-CEC3-4AB7-9B1F-6C605A439568}"/>
              </a:ext>
            </a:extLst>
          </p:cNvPr>
          <p:cNvSpPr/>
          <p:nvPr/>
        </p:nvSpPr>
        <p:spPr>
          <a:xfrm>
            <a:off x="0" y="6255657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092D695C-F678-403F-894D-45B9C3FDB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68"/>
          <a:stretch/>
        </p:blipFill>
        <p:spPr>
          <a:xfrm>
            <a:off x="1303235" y="602343"/>
            <a:ext cx="1465886" cy="5007792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31C2F3-DD67-4407-BB8D-4F203E7EE799}"/>
              </a:ext>
            </a:extLst>
          </p:cNvPr>
          <p:cNvSpPr txBox="1"/>
          <p:nvPr/>
        </p:nvSpPr>
        <p:spPr>
          <a:xfrm>
            <a:off x="7266413" y="1208314"/>
            <a:ext cx="1803892" cy="846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4800" spc="600" dirty="0">
                <a:solidFill>
                  <a:srgbClr val="F3B673"/>
                </a:solidFill>
                <a:effectLst/>
                <a:latin typeface="激燃體 1.1 Black" panose="020B0A00000000000000" pitchFamily="34" charset="-120"/>
                <a:ea typeface="激燃體 1.1 Black" panose="020B0A00000000000000" pitchFamily="34" charset="-120"/>
              </a:rPr>
              <a:t>目錄</a:t>
            </a:r>
            <a:endParaRPr lang="en-US" altLang="zh-TW" sz="4800" spc="600" dirty="0">
              <a:solidFill>
                <a:srgbClr val="F3B673"/>
              </a:solidFill>
              <a:effectLst/>
              <a:latin typeface="激燃體 1.1 Black" panose="020B0A00000000000000" pitchFamily="34" charset="-120"/>
              <a:ea typeface="激燃體 1.1 Black" panose="020B0A00000000000000" pitchFamily="34" charset="-120"/>
            </a:endParaRPr>
          </a:p>
          <a:p>
            <a:pPr algn="ctr">
              <a:lnSpc>
                <a:spcPts val="3000"/>
              </a:lnSpc>
            </a:pPr>
            <a:r>
              <a:rPr lang="en-US" altLang="zh-TW" sz="2400" spc="500" dirty="0">
                <a:solidFill>
                  <a:srgbClr val="F3B673"/>
                </a:solidFill>
                <a:effectLst/>
              </a:rPr>
              <a:t>contents</a:t>
            </a:r>
            <a:endParaRPr lang="zh-TW" altLang="en-US" sz="2400" spc="500" dirty="0">
              <a:solidFill>
                <a:srgbClr val="F3B673"/>
              </a:solidFill>
              <a:effectLst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34488A1-59C7-4C9C-B6ED-15E68489C104}"/>
              </a:ext>
            </a:extLst>
          </p:cNvPr>
          <p:cNvSpPr/>
          <p:nvPr/>
        </p:nvSpPr>
        <p:spPr>
          <a:xfrm>
            <a:off x="0" y="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hlinkClick r:id="rId8" action="ppaction://hlinksldjump"/>
            <a:extLst>
              <a:ext uri="{FF2B5EF4-FFF2-40B4-BE49-F238E27FC236}">
                <a16:creationId xmlns:a16="http://schemas.microsoft.com/office/drawing/2014/main" id="{D6F312ED-76C0-4E93-9687-82D4F66F2D36}"/>
              </a:ext>
            </a:extLst>
          </p:cNvPr>
          <p:cNvSpPr txBox="1"/>
          <p:nvPr/>
        </p:nvSpPr>
        <p:spPr>
          <a:xfrm>
            <a:off x="4944616" y="4228277"/>
            <a:ext cx="4780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#04</a:t>
            </a:r>
            <a:r>
              <a:rPr lang="zh-TW" altLang="en-US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眾人對於 </a:t>
            </a:r>
            <a:r>
              <a:rPr lang="en-US" altLang="zh-TW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看法的改變</a:t>
            </a:r>
          </a:p>
        </p:txBody>
      </p:sp>
      <p:sp>
        <p:nvSpPr>
          <p:cNvPr id="21" name="文字方塊 20">
            <a:hlinkHover r:id="rId9" action="ppaction://hlinksldjump"/>
            <a:extLst>
              <a:ext uri="{FF2B5EF4-FFF2-40B4-BE49-F238E27FC236}">
                <a16:creationId xmlns:a16="http://schemas.microsoft.com/office/drawing/2014/main" id="{3DAA8098-562D-415A-A58B-68CD95ADECF8}"/>
              </a:ext>
            </a:extLst>
          </p:cNvPr>
          <p:cNvSpPr txBox="1"/>
          <p:nvPr/>
        </p:nvSpPr>
        <p:spPr>
          <a:xfrm>
            <a:off x="4944616" y="2910223"/>
            <a:ext cx="349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#02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什麼是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音樂</a:t>
            </a:r>
          </a:p>
        </p:txBody>
      </p:sp>
      <p:sp>
        <p:nvSpPr>
          <p:cNvPr id="23" name="文字方塊 22">
            <a:hlinkHover r:id="rId10" action="ppaction://hlinksldjump"/>
            <a:extLst>
              <a:ext uri="{FF2B5EF4-FFF2-40B4-BE49-F238E27FC236}">
                <a16:creationId xmlns:a16="http://schemas.microsoft.com/office/drawing/2014/main" id="{EBD496E6-9F9A-40FF-A59D-2EA1060201A3}"/>
              </a:ext>
            </a:extLst>
          </p:cNvPr>
          <p:cNvSpPr txBox="1"/>
          <p:nvPr/>
        </p:nvSpPr>
        <p:spPr>
          <a:xfrm>
            <a:off x="4944616" y="3569250"/>
            <a:ext cx="307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#03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從何而來</a:t>
            </a:r>
          </a:p>
        </p:txBody>
      </p:sp>
      <p:sp>
        <p:nvSpPr>
          <p:cNvPr id="24" name="文字方塊 23">
            <a:hlinkHover r:id="rId11" action="ppaction://hlinksldjump"/>
            <a:extLst>
              <a:ext uri="{FF2B5EF4-FFF2-40B4-BE49-F238E27FC236}">
                <a16:creationId xmlns:a16="http://schemas.microsoft.com/office/drawing/2014/main" id="{FE10B906-9726-4958-A3B5-D4B9AD60C4D6}"/>
              </a:ext>
            </a:extLst>
          </p:cNvPr>
          <p:cNvSpPr txBox="1"/>
          <p:nvPr/>
        </p:nvSpPr>
        <p:spPr>
          <a:xfrm>
            <a:off x="4944616" y="4887304"/>
            <a:ext cx="467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#05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為什麼現代人會喜愛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</a:p>
        </p:txBody>
      </p:sp>
      <p:sp>
        <p:nvSpPr>
          <p:cNvPr id="26" name="文字方塊 25">
            <a:hlinkHover r:id="rId12" action="ppaction://hlinksldjump"/>
            <a:extLst>
              <a:ext uri="{FF2B5EF4-FFF2-40B4-BE49-F238E27FC236}">
                <a16:creationId xmlns:a16="http://schemas.microsoft.com/office/drawing/2014/main" id="{1AA76918-5E0D-4833-BBF5-3E449EEAA99D}"/>
              </a:ext>
            </a:extLst>
          </p:cNvPr>
          <p:cNvSpPr txBox="1"/>
          <p:nvPr/>
        </p:nvSpPr>
        <p:spPr>
          <a:xfrm>
            <a:off x="4944616" y="2251196"/>
            <a:ext cx="6999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#01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在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YouTube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上最受歡迎的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音樂頻道</a:t>
            </a:r>
            <a:endParaRPr lang="en-US" altLang="zh-TW" sz="2400" spc="100" dirty="0">
              <a:solidFill>
                <a:srgbClr val="52241D">
                  <a:alpha val="41000"/>
                </a:srgbClr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31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>
            <a:extLst>
              <a:ext uri="{FF2B5EF4-FFF2-40B4-BE49-F238E27FC236}">
                <a16:creationId xmlns:a16="http://schemas.microsoft.com/office/drawing/2014/main" id="{E5A78382-C9AD-49DF-B376-C0E1FC99D5A3}"/>
              </a:ext>
            </a:extLst>
          </p:cNvPr>
          <p:cNvSpPr txBox="1"/>
          <p:nvPr/>
        </p:nvSpPr>
        <p:spPr>
          <a:xfrm>
            <a:off x="-422771" y="74236"/>
            <a:ext cx="13037543" cy="67095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TW" sz="43000" b="1" spc="500" dirty="0">
                <a:solidFill>
                  <a:srgbClr val="FFF1D2">
                    <a:alpha val="55000"/>
                  </a:srgbClr>
                </a:solidFill>
                <a:effectLst>
                  <a:glow rad="127000">
                    <a:schemeClr val="bg1">
                      <a:alpha val="25000"/>
                    </a:schemeClr>
                  </a:glow>
                </a:effectLst>
              </a:rPr>
              <a:t>CHILL</a:t>
            </a:r>
            <a:endParaRPr lang="zh-TW" altLang="en-US" sz="43000" b="1" spc="500" dirty="0">
              <a:solidFill>
                <a:srgbClr val="FFF1D2">
                  <a:alpha val="55000"/>
                </a:srgbClr>
              </a:solidFill>
              <a:effectLst>
                <a:glow rad="127000">
                  <a:schemeClr val="bg1">
                    <a:alpha val="25000"/>
                  </a:schemeClr>
                </a:glow>
              </a:effectLst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4676B6A-1EB3-4A2A-B1F9-043D088E5E67}"/>
              </a:ext>
            </a:extLst>
          </p:cNvPr>
          <p:cNvGrpSpPr/>
          <p:nvPr/>
        </p:nvGrpSpPr>
        <p:grpSpPr>
          <a:xfrm>
            <a:off x="2716231" y="2111303"/>
            <a:ext cx="1288222" cy="3109501"/>
            <a:chOff x="2683495" y="1806141"/>
            <a:chExt cx="1288222" cy="3109501"/>
          </a:xfrm>
        </p:grpSpPr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A52BDB39-BFA5-4751-B06C-D4F32397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83495" y="1806141"/>
              <a:ext cx="1288222" cy="3109501"/>
            </a:xfrm>
            <a:prstGeom prst="rect">
              <a:avLst/>
            </a:prstGeom>
            <a:effectLst>
              <a:glow rad="63500">
                <a:schemeClr val="bg1"/>
              </a:glow>
              <a:outerShdw blurRad="12700" dist="38100" dir="2700000" algn="tl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4F24E032-079D-4B99-A93C-7310661C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8759" y="3003188"/>
              <a:ext cx="543935" cy="87313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3A6D5113-CEC3-4AB7-9B1F-6C605A439568}"/>
              </a:ext>
            </a:extLst>
          </p:cNvPr>
          <p:cNvSpPr/>
          <p:nvPr/>
        </p:nvSpPr>
        <p:spPr>
          <a:xfrm>
            <a:off x="0" y="6255657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092D695C-F678-403F-894D-45B9C3FDB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68"/>
          <a:stretch/>
        </p:blipFill>
        <p:spPr>
          <a:xfrm>
            <a:off x="1303235" y="602343"/>
            <a:ext cx="1465886" cy="5007792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31C2F3-DD67-4407-BB8D-4F203E7EE799}"/>
              </a:ext>
            </a:extLst>
          </p:cNvPr>
          <p:cNvSpPr txBox="1"/>
          <p:nvPr/>
        </p:nvSpPr>
        <p:spPr>
          <a:xfrm>
            <a:off x="7266413" y="1208314"/>
            <a:ext cx="1803892" cy="846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4800" spc="600" dirty="0">
                <a:solidFill>
                  <a:srgbClr val="F3B673"/>
                </a:solidFill>
                <a:effectLst/>
                <a:latin typeface="激燃體 1.1 Black" panose="020B0A00000000000000" pitchFamily="34" charset="-120"/>
                <a:ea typeface="激燃體 1.1 Black" panose="020B0A00000000000000" pitchFamily="34" charset="-120"/>
              </a:rPr>
              <a:t>目錄</a:t>
            </a:r>
            <a:endParaRPr lang="en-US" altLang="zh-TW" sz="4800" spc="600" dirty="0">
              <a:solidFill>
                <a:srgbClr val="F3B673"/>
              </a:solidFill>
              <a:effectLst/>
              <a:latin typeface="激燃體 1.1 Black" panose="020B0A00000000000000" pitchFamily="34" charset="-120"/>
              <a:ea typeface="激燃體 1.1 Black" panose="020B0A00000000000000" pitchFamily="34" charset="-120"/>
            </a:endParaRPr>
          </a:p>
          <a:p>
            <a:pPr algn="ctr">
              <a:lnSpc>
                <a:spcPts val="3000"/>
              </a:lnSpc>
            </a:pPr>
            <a:r>
              <a:rPr lang="en-US" altLang="zh-TW" sz="2400" spc="500" dirty="0">
                <a:solidFill>
                  <a:srgbClr val="F3B673"/>
                </a:solidFill>
                <a:effectLst/>
              </a:rPr>
              <a:t>contents</a:t>
            </a:r>
            <a:endParaRPr lang="zh-TW" altLang="en-US" sz="2400" spc="500" dirty="0">
              <a:solidFill>
                <a:srgbClr val="F3B673"/>
              </a:solidFill>
              <a:effectLst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34488A1-59C7-4C9C-B6ED-15E68489C104}"/>
              </a:ext>
            </a:extLst>
          </p:cNvPr>
          <p:cNvSpPr/>
          <p:nvPr/>
        </p:nvSpPr>
        <p:spPr>
          <a:xfrm>
            <a:off x="0" y="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>
            <a:hlinkClick r:id="rId8" action="ppaction://hlinksldjump"/>
            <a:extLst>
              <a:ext uri="{FF2B5EF4-FFF2-40B4-BE49-F238E27FC236}">
                <a16:creationId xmlns:a16="http://schemas.microsoft.com/office/drawing/2014/main" id="{89A259EA-C4F7-44AF-A1BC-52CD7391FFBA}"/>
              </a:ext>
            </a:extLst>
          </p:cNvPr>
          <p:cNvSpPr txBox="1"/>
          <p:nvPr/>
        </p:nvSpPr>
        <p:spPr>
          <a:xfrm>
            <a:off x="4944616" y="4887304"/>
            <a:ext cx="467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#05</a:t>
            </a:r>
            <a:r>
              <a:rPr lang="zh-TW" altLang="en-US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為什麼現代人會喜愛 </a:t>
            </a:r>
            <a:r>
              <a:rPr lang="en-US" altLang="zh-TW" sz="2400" spc="100" dirty="0">
                <a:solidFill>
                  <a:srgbClr val="FFC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</a:t>
            </a:r>
          </a:p>
        </p:txBody>
      </p:sp>
      <p:sp>
        <p:nvSpPr>
          <p:cNvPr id="15" name="文字方塊 14">
            <a:hlinkHover r:id="rId9" action="ppaction://hlinksldjump"/>
            <a:extLst>
              <a:ext uri="{FF2B5EF4-FFF2-40B4-BE49-F238E27FC236}">
                <a16:creationId xmlns:a16="http://schemas.microsoft.com/office/drawing/2014/main" id="{1649D86A-EA21-449D-BF9D-D3B47F0A5385}"/>
              </a:ext>
            </a:extLst>
          </p:cNvPr>
          <p:cNvSpPr txBox="1"/>
          <p:nvPr/>
        </p:nvSpPr>
        <p:spPr>
          <a:xfrm>
            <a:off x="4944616" y="2910223"/>
            <a:ext cx="349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#02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什麼是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音樂</a:t>
            </a:r>
          </a:p>
        </p:txBody>
      </p:sp>
      <p:sp>
        <p:nvSpPr>
          <p:cNvPr id="16" name="文字方塊 15">
            <a:hlinkHover r:id="rId10" action="ppaction://hlinksldjump"/>
            <a:extLst>
              <a:ext uri="{FF2B5EF4-FFF2-40B4-BE49-F238E27FC236}">
                <a16:creationId xmlns:a16="http://schemas.microsoft.com/office/drawing/2014/main" id="{22BE7D22-4EAB-4867-A604-32A3E1EDE420}"/>
              </a:ext>
            </a:extLst>
          </p:cNvPr>
          <p:cNvSpPr txBox="1"/>
          <p:nvPr/>
        </p:nvSpPr>
        <p:spPr>
          <a:xfrm>
            <a:off x="4944616" y="3569250"/>
            <a:ext cx="307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#03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從何而來</a:t>
            </a:r>
          </a:p>
        </p:txBody>
      </p:sp>
      <p:sp>
        <p:nvSpPr>
          <p:cNvPr id="17" name="文字方塊 16">
            <a:hlinkHover r:id="rId11" action="ppaction://hlinksldjump"/>
            <a:extLst>
              <a:ext uri="{FF2B5EF4-FFF2-40B4-BE49-F238E27FC236}">
                <a16:creationId xmlns:a16="http://schemas.microsoft.com/office/drawing/2014/main" id="{2012B3BB-B9B3-4D06-BCB1-9A9AB0BC1E19}"/>
              </a:ext>
            </a:extLst>
          </p:cNvPr>
          <p:cNvSpPr txBox="1"/>
          <p:nvPr/>
        </p:nvSpPr>
        <p:spPr>
          <a:xfrm>
            <a:off x="4944616" y="4228277"/>
            <a:ext cx="4780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#04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眾人對於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看法的改變</a:t>
            </a:r>
          </a:p>
        </p:txBody>
      </p:sp>
      <p:sp>
        <p:nvSpPr>
          <p:cNvPr id="20" name="文字方塊 19">
            <a:hlinkHover r:id="rId12" action="ppaction://hlinksldjump"/>
            <a:extLst>
              <a:ext uri="{FF2B5EF4-FFF2-40B4-BE49-F238E27FC236}">
                <a16:creationId xmlns:a16="http://schemas.microsoft.com/office/drawing/2014/main" id="{BD4FE8B7-39EE-4E07-B7CA-8907752267FB}"/>
              </a:ext>
            </a:extLst>
          </p:cNvPr>
          <p:cNvSpPr txBox="1"/>
          <p:nvPr/>
        </p:nvSpPr>
        <p:spPr>
          <a:xfrm>
            <a:off x="4944616" y="2251196"/>
            <a:ext cx="6999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#01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 在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YouTube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上最受歡迎的 </a:t>
            </a:r>
            <a:r>
              <a:rPr lang="en-US" altLang="zh-TW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Lo-Fi </a:t>
            </a:r>
            <a:r>
              <a:rPr lang="zh-TW" altLang="en-US" sz="2400" spc="100" dirty="0">
                <a:solidFill>
                  <a:srgbClr val="52241D">
                    <a:alpha val="41000"/>
                  </a:srgbClr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音樂頻道</a:t>
            </a:r>
            <a:endParaRPr lang="en-US" altLang="zh-TW" sz="2400" spc="100" dirty="0">
              <a:solidFill>
                <a:srgbClr val="52241D">
                  <a:alpha val="41000"/>
                </a:srgbClr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773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形 44">
            <a:extLst>
              <a:ext uri="{FF2B5EF4-FFF2-40B4-BE49-F238E27FC236}">
                <a16:creationId xmlns:a16="http://schemas.microsoft.com/office/drawing/2014/main" id="{87757ED8-6F49-4300-A1FF-7E9DCB132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8400" y="660769"/>
            <a:ext cx="4503084" cy="5376806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90756F8C-3C6F-4539-A5B8-514847D08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97452">
            <a:off x="1560680" y="2562084"/>
            <a:ext cx="9070640" cy="1887186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srgbClr val="52241D">
                <a:alpha val="15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3F34126-1B71-4F21-AF87-4FEB034C17D3}"/>
              </a:ext>
            </a:extLst>
          </p:cNvPr>
          <p:cNvSpPr/>
          <p:nvPr/>
        </p:nvSpPr>
        <p:spPr>
          <a:xfrm>
            <a:off x="0" y="6255657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289F59-E722-4EA4-BE34-EBFFAD67C9DB}"/>
              </a:ext>
            </a:extLst>
          </p:cNvPr>
          <p:cNvSpPr/>
          <p:nvPr/>
        </p:nvSpPr>
        <p:spPr>
          <a:xfrm>
            <a:off x="0" y="0"/>
            <a:ext cx="12192000" cy="6023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85E91AC3-E0AB-49DE-814F-6BBFC93BDF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0351" y="2482678"/>
            <a:ext cx="526576" cy="2677138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519BB9CF-34AA-42F5-8B5E-1030F9AB06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311574">
            <a:off x="10888359" y="1763160"/>
            <a:ext cx="483487" cy="2574878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78A8D44F-5E9E-4892-8D41-0B6A5445B04C}"/>
              </a:ext>
            </a:extLst>
          </p:cNvPr>
          <p:cNvGrpSpPr/>
          <p:nvPr/>
        </p:nvGrpSpPr>
        <p:grpSpPr>
          <a:xfrm>
            <a:off x="5153948" y="6391151"/>
            <a:ext cx="1884105" cy="354822"/>
            <a:chOff x="5288430" y="6400676"/>
            <a:chExt cx="1884105" cy="354822"/>
          </a:xfrm>
          <a:solidFill>
            <a:srgbClr val="FFF1D2"/>
          </a:solidFill>
          <a:effectLst>
            <a:glow rad="88900">
              <a:srgbClr val="F3B673">
                <a:alpha val="25000"/>
              </a:srgbClr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grpSpPr>
        <p:pic>
          <p:nvPicPr>
            <p:cNvPr id="13" name="圖形 12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26F305DB-5370-4C56-9D8C-C7073F538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17713" y="6410013"/>
              <a:ext cx="354822" cy="336147"/>
            </a:xfrm>
            <a:prstGeom prst="rect">
              <a:avLst/>
            </a:prstGeom>
          </p:spPr>
        </p:pic>
        <p:pic>
          <p:nvPicPr>
            <p:cNvPr id="16" name="圖形 15">
              <a:hlinkClick r:id="rId12" action="ppaction://hlinksldjump"/>
              <a:extLst>
                <a:ext uri="{FF2B5EF4-FFF2-40B4-BE49-F238E27FC236}">
                  <a16:creationId xmlns:a16="http://schemas.microsoft.com/office/drawing/2014/main" id="{40CFDCE7-5A8C-4EB4-94D1-1C2DB94DD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53071" y="6410013"/>
              <a:ext cx="354822" cy="336147"/>
            </a:xfrm>
            <a:prstGeom prst="rect">
              <a:avLst/>
            </a:prstGeom>
          </p:spPr>
        </p:pic>
        <p:pic>
          <p:nvPicPr>
            <p:cNvPr id="17" name="圖形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A57177F-92D1-4B00-AFA3-AD0AD72C2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288430" y="6400676"/>
              <a:ext cx="354822" cy="354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7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4A3B5C06-907D-4303-8A74-04B2AF668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8" t="13498" r="1029" b="21152"/>
          <a:stretch/>
        </p:blipFill>
        <p:spPr>
          <a:xfrm>
            <a:off x="0" y="552303"/>
            <a:ext cx="12192000" cy="577592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8D56508-8029-49B3-B181-0F958F475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5000" contrast="-15000"/>
                    </a14:imgEffect>
                  </a14:imgLayer>
                </a14:imgProps>
              </a:ext>
            </a:extLst>
          </a:blip>
          <a:srcRect l="12757" t="13498" r="1029" b="21152"/>
          <a:stretch/>
        </p:blipFill>
        <p:spPr>
          <a:xfrm>
            <a:off x="0" y="552304"/>
            <a:ext cx="12192000" cy="5775925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2FA0BD06-0783-4DA4-ADFD-BB9EE8CA64F4}"/>
              </a:ext>
            </a:extLst>
          </p:cNvPr>
          <p:cNvSpPr/>
          <p:nvPr/>
        </p:nvSpPr>
        <p:spPr>
          <a:xfrm>
            <a:off x="4308425" y="2177143"/>
            <a:ext cx="7129534" cy="3387108"/>
          </a:xfrm>
          <a:prstGeom prst="roundRect">
            <a:avLst>
              <a:gd name="adj" fmla="val 3913"/>
            </a:avLst>
          </a:prstGeom>
          <a:solidFill>
            <a:srgbClr val="FFF8E7">
              <a:alpha val="15000"/>
            </a:srgbClr>
          </a:solidFill>
          <a:ln w="2222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A2C0734-71A6-4D79-AD5F-69BDDB11D03A}"/>
              </a:ext>
            </a:extLst>
          </p:cNvPr>
          <p:cNvSpPr txBox="1"/>
          <p:nvPr/>
        </p:nvSpPr>
        <p:spPr>
          <a:xfrm>
            <a:off x="4500832" y="2338850"/>
            <a:ext cx="6693920" cy="2934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是一個以 </a:t>
            </a:r>
            <a:r>
              <a:rPr lang="en-US" altLang="zh-TW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24 </a:t>
            </a: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小時直播的方式，在 </a:t>
            </a:r>
            <a:r>
              <a:rPr lang="en-US" altLang="zh-TW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YouTube </a:t>
            </a: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平台上放送的頻道。</a:t>
            </a:r>
            <a:endParaRPr lang="en-US" altLang="zh-TW" sz="2400" spc="50" dirty="0">
              <a:solidFill>
                <a:srgbClr val="FFF8E7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 algn="just" hangingPunct="0">
              <a:lnSpc>
                <a:spcPts val="4400"/>
              </a:lnSpc>
              <a:spcBef>
                <a:spcPts val="600"/>
              </a:spcBef>
            </a:pP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此頻道日以繼夜放送舒適好聽的 </a:t>
            </a:r>
            <a:r>
              <a:rPr lang="en-US" altLang="zh-TW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chill beats</a:t>
            </a:r>
            <a:r>
              <a:rPr lang="zh-TW" altLang="en-US" sz="2400" spc="50" dirty="0">
                <a:solidFill>
                  <a:srgbClr val="FFF8E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，搭配閑靜而略顯寂寥的日系動畫，場景從白天切換至黑夜，相應著時序的轉換。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5958494-45C0-4B76-A58C-25BABFEE28C7}"/>
              </a:ext>
            </a:extLst>
          </p:cNvPr>
          <p:cNvSpPr txBox="1"/>
          <p:nvPr/>
        </p:nvSpPr>
        <p:spPr>
          <a:xfrm>
            <a:off x="4350246" y="1168937"/>
            <a:ext cx="2520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spc="300" dirty="0">
                <a:solidFill>
                  <a:srgbClr val="FFF1D2"/>
                </a:solidFill>
                <a:ea typeface="jf open 粉圓 1.1" panose="020F0500000000000000" pitchFamily="34" charset="-120"/>
              </a:rPr>
              <a:t>Lofi Girl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DBB4AAE-CC8B-428C-BF84-64E872026E70}"/>
              </a:ext>
            </a:extLst>
          </p:cNvPr>
          <p:cNvSpPr/>
          <p:nvPr/>
        </p:nvSpPr>
        <p:spPr>
          <a:xfrm>
            <a:off x="-2893296" y="-1004007"/>
            <a:ext cx="3085703" cy="1209965"/>
          </a:xfrm>
          <a:prstGeom prst="roundRect">
            <a:avLst>
              <a:gd name="adj" fmla="val 50000"/>
            </a:avLst>
          </a:prstGeom>
          <a:solidFill>
            <a:srgbClr val="FFF1D2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55BD2E25-2220-4606-9F06-3275A0105191}"/>
              </a:ext>
            </a:extLst>
          </p:cNvPr>
          <p:cNvCxnSpPr>
            <a:cxnSpLocks/>
          </p:cNvCxnSpPr>
          <p:nvPr/>
        </p:nvCxnSpPr>
        <p:spPr>
          <a:xfrm>
            <a:off x="7015034" y="1584435"/>
            <a:ext cx="4281715" cy="0"/>
          </a:xfrm>
          <a:prstGeom prst="line">
            <a:avLst/>
          </a:prstGeom>
          <a:ln w="22225" cap="rnd">
            <a:solidFill>
              <a:srgbClr val="FFF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形 19">
            <a:extLst>
              <a:ext uri="{FF2B5EF4-FFF2-40B4-BE49-F238E27FC236}">
                <a16:creationId xmlns:a16="http://schemas.microsoft.com/office/drawing/2014/main" id="{FD065196-C0B3-4DF9-976B-B13C0A980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262497">
            <a:off x="980068" y="2671345"/>
            <a:ext cx="2565924" cy="2498400"/>
          </a:xfrm>
          <a:prstGeom prst="rect">
            <a:avLst/>
          </a:prstGeom>
          <a:effectLst>
            <a:glow rad="63500">
              <a:schemeClr val="bg1"/>
            </a:glow>
            <a:outerShdw blurRad="12700" dist="381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F0F23B9A-81CA-44A9-B7DE-5C4372FEE15C}"/>
              </a:ext>
            </a:extLst>
          </p:cNvPr>
          <p:cNvGrpSpPr/>
          <p:nvPr/>
        </p:nvGrpSpPr>
        <p:grpSpPr>
          <a:xfrm>
            <a:off x="9772096" y="5153229"/>
            <a:ext cx="1802953" cy="869298"/>
            <a:chOff x="9482573" y="4525968"/>
            <a:chExt cx="1802953" cy="869298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868FB92C-6F53-497F-9B24-9C8814E46611}"/>
                </a:ext>
              </a:extLst>
            </p:cNvPr>
            <p:cNvGrpSpPr/>
            <p:nvPr/>
          </p:nvGrpSpPr>
          <p:grpSpPr>
            <a:xfrm>
              <a:off x="9531617" y="4588887"/>
              <a:ext cx="1703616" cy="804716"/>
              <a:chOff x="9531617" y="4588887"/>
              <a:chExt cx="1703616" cy="804716"/>
            </a:xfrm>
          </p:grpSpPr>
          <p:sp>
            <p:nvSpPr>
              <p:cNvPr id="25" name="矩形: 圓角 24">
                <a:extLst>
                  <a:ext uri="{FF2B5EF4-FFF2-40B4-BE49-F238E27FC236}">
                    <a16:creationId xmlns:a16="http://schemas.microsoft.com/office/drawing/2014/main" id="{F1CA5FAE-C102-4C32-B309-A677E8FED0DB}"/>
                  </a:ext>
                </a:extLst>
              </p:cNvPr>
              <p:cNvSpPr/>
              <p:nvPr/>
            </p:nvSpPr>
            <p:spPr>
              <a:xfrm>
                <a:off x="9635563" y="4854134"/>
                <a:ext cx="1569495" cy="394507"/>
              </a:xfrm>
              <a:prstGeom prst="roundRect">
                <a:avLst>
                  <a:gd name="adj" fmla="val 50000"/>
                </a:avLst>
              </a:prstGeom>
              <a:solidFill>
                <a:srgbClr val="FFF1D2"/>
              </a:solidFill>
              <a:ln w="25400">
                <a:solidFill>
                  <a:srgbClr val="F3B673"/>
                </a:solidFill>
              </a:ln>
              <a:effectLst>
                <a:outerShdw blurRad="127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6" name="圖形 25">
                <a:extLst>
                  <a:ext uri="{FF2B5EF4-FFF2-40B4-BE49-F238E27FC236}">
                    <a16:creationId xmlns:a16="http://schemas.microsoft.com/office/drawing/2014/main" id="{C3C18DD3-4E2B-4D62-B15C-631348515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691677">
                <a:off x="9531617" y="4644582"/>
                <a:ext cx="791694" cy="725720"/>
              </a:xfrm>
              <a:prstGeom prst="rect">
                <a:avLst/>
              </a:prstGeom>
              <a:effectLst>
                <a:glow rad="25400">
                  <a:schemeClr val="bg1">
                    <a:lumMod val="95000"/>
                  </a:schemeClr>
                </a:glow>
                <a:outerShdw blurRad="12700" dist="12700" dir="2700000" algn="tl" rotWithShape="0">
                  <a:prstClr val="black">
                    <a:alpha val="15000"/>
                  </a:prstClr>
                </a:outerShdw>
              </a:effectLst>
            </p:spPr>
          </p:pic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A79C53EF-D4DF-4002-94B1-5558E1B4EDE2}"/>
                  </a:ext>
                </a:extLst>
              </p:cNvPr>
              <p:cNvSpPr txBox="1"/>
              <p:nvPr/>
            </p:nvSpPr>
            <p:spPr>
              <a:xfrm rot="21426655">
                <a:off x="10411475" y="4747272"/>
                <a:ext cx="723275" cy="646331"/>
              </a:xfrm>
              <a:prstGeom prst="rect">
                <a:avLst/>
              </a:prstGeom>
              <a:noFill/>
              <a:effectLst>
                <a:outerShdw blurRad="12700" dist="25400" dir="2700000" algn="tl" rotWithShape="0">
                  <a:prstClr val="black">
                    <a:alpha val="15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pc="300" dirty="0">
                    <a:solidFill>
                      <a:schemeClr val="bg1"/>
                    </a:solidFill>
                    <a:effectLst>
                      <a:glow rad="88900">
                        <a:srgbClr val="F3B673"/>
                      </a:glow>
                    </a:effectLst>
                    <a:latin typeface="GenSenRounded JP B" panose="020B0800000000000000" pitchFamily="34" charset="-128"/>
                    <a:ea typeface="GenSenRounded JP B" panose="020B0800000000000000" pitchFamily="34" charset="-128"/>
                  </a:rPr>
                  <a:t>頻道</a:t>
                </a:r>
                <a:endParaRPr lang="en-US" altLang="zh-TW" spc="300" dirty="0">
                  <a:solidFill>
                    <a:schemeClr val="bg1"/>
                  </a:solidFill>
                  <a:effectLst>
                    <a:glow rad="88900">
                      <a:srgbClr val="F3B673"/>
                    </a:glow>
                  </a:effectLst>
                  <a:latin typeface="GenSenRounded JP B" panose="020B0800000000000000" pitchFamily="34" charset="-128"/>
                  <a:ea typeface="GenSenRounded JP B" panose="020B0800000000000000" pitchFamily="34" charset="-128"/>
                </a:endParaRPr>
              </a:p>
              <a:p>
                <a:pPr algn="ctr"/>
                <a:r>
                  <a:rPr lang="zh-TW" altLang="en-US" spc="300" dirty="0">
                    <a:solidFill>
                      <a:schemeClr val="bg1"/>
                    </a:solidFill>
                    <a:effectLst>
                      <a:glow rad="88900">
                        <a:srgbClr val="F3B673"/>
                      </a:glow>
                    </a:effectLst>
                    <a:latin typeface="GenSenRounded JP B" panose="020B0800000000000000" pitchFamily="34" charset="-128"/>
                    <a:ea typeface="GenSenRounded JP B" panose="020B0800000000000000" pitchFamily="34" charset="-128"/>
                  </a:rPr>
                  <a:t>連結</a:t>
                </a:r>
              </a:p>
            </p:txBody>
          </p:sp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0426987B-8F2B-4676-A084-C27F0649D4B9}"/>
                  </a:ext>
                </a:extLst>
              </p:cNvPr>
              <p:cNvGrpSpPr/>
              <p:nvPr/>
            </p:nvGrpSpPr>
            <p:grpSpPr>
              <a:xfrm>
                <a:off x="11034850" y="4588887"/>
                <a:ext cx="200383" cy="191675"/>
                <a:chOff x="11277600" y="4879668"/>
                <a:chExt cx="375396" cy="359082"/>
              </a:xfrm>
              <a:solidFill>
                <a:srgbClr val="FFF1D2"/>
              </a:solidFill>
            </p:grpSpPr>
            <p:sp>
              <p:nvSpPr>
                <p:cNvPr id="29" name="橢圓 28">
                  <a:extLst>
                    <a:ext uri="{FF2B5EF4-FFF2-40B4-BE49-F238E27FC236}">
                      <a16:creationId xmlns:a16="http://schemas.microsoft.com/office/drawing/2014/main" id="{5E51B216-F06F-4849-93BD-054C76E95950}"/>
                    </a:ext>
                  </a:extLst>
                </p:cNvPr>
                <p:cNvSpPr/>
                <p:nvPr/>
              </p:nvSpPr>
              <p:spPr>
                <a:xfrm>
                  <a:off x="11277600" y="5133975"/>
                  <a:ext cx="104775" cy="104775"/>
                </a:xfrm>
                <a:prstGeom prst="ellipse">
                  <a:avLst/>
                </a:prstGeom>
                <a:grpFill/>
                <a:ln w="19050">
                  <a:solidFill>
                    <a:srgbClr val="F3B67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0" name="橢圓 29">
                  <a:extLst>
                    <a:ext uri="{FF2B5EF4-FFF2-40B4-BE49-F238E27FC236}">
                      <a16:creationId xmlns:a16="http://schemas.microsoft.com/office/drawing/2014/main" id="{F1DE7056-28DF-40C7-9AE5-B13EE7A9AE36}"/>
                    </a:ext>
                  </a:extLst>
                </p:cNvPr>
                <p:cNvSpPr/>
                <p:nvPr/>
              </p:nvSpPr>
              <p:spPr>
                <a:xfrm>
                  <a:off x="11433920" y="4879668"/>
                  <a:ext cx="219076" cy="219076"/>
                </a:xfrm>
                <a:prstGeom prst="ellipse">
                  <a:avLst/>
                </a:prstGeom>
                <a:grpFill/>
                <a:ln w="19050">
                  <a:solidFill>
                    <a:srgbClr val="F3B67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sp>
          <p:nvSpPr>
            <p:cNvPr id="24" name="矩形 23">
              <a:hlinkClick r:id="rId9"/>
              <a:extLst>
                <a:ext uri="{FF2B5EF4-FFF2-40B4-BE49-F238E27FC236}">
                  <a16:creationId xmlns:a16="http://schemas.microsoft.com/office/drawing/2014/main" id="{3231C843-579B-47C5-9487-05F5D26EC30D}"/>
                </a:ext>
              </a:extLst>
            </p:cNvPr>
            <p:cNvSpPr/>
            <p:nvPr/>
          </p:nvSpPr>
          <p:spPr>
            <a:xfrm>
              <a:off x="9482573" y="4525968"/>
              <a:ext cx="1802953" cy="8692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26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1112</Words>
  <Application>Microsoft Office PowerPoint</Application>
  <PresentationFormat>寬螢幕</PresentationFormat>
  <Paragraphs>100</Paragraphs>
  <Slides>28</Slides>
  <Notes>1</Notes>
  <HiddenSlides>7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Calibri</vt:lpstr>
      <vt:lpstr>jf open 粉圓 1.1</vt:lpstr>
      <vt:lpstr>GenSenRounded JP B</vt:lpstr>
      <vt:lpstr>Calibri Light</vt:lpstr>
      <vt:lpstr>Arial</vt:lpstr>
      <vt:lpstr>激燃體 1.1 Black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欣穎 蔡</dc:creator>
  <cp:lastModifiedBy>欣穎 蔡</cp:lastModifiedBy>
  <cp:revision>57</cp:revision>
  <dcterms:created xsi:type="dcterms:W3CDTF">2021-09-30T03:57:44Z</dcterms:created>
  <dcterms:modified xsi:type="dcterms:W3CDTF">2021-10-26T09:35:54Z</dcterms:modified>
</cp:coreProperties>
</file>