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notesMasterIdLst>
    <p:notesMasterId r:id="rId43"/>
  </p:notesMasterIdLst>
  <p:sldIdLst>
    <p:sldId id="261" r:id="rId2"/>
    <p:sldId id="377" r:id="rId3"/>
    <p:sldId id="388" r:id="rId4"/>
    <p:sldId id="379" r:id="rId5"/>
    <p:sldId id="389" r:id="rId6"/>
    <p:sldId id="359" r:id="rId7"/>
    <p:sldId id="357" r:id="rId8"/>
    <p:sldId id="360" r:id="rId9"/>
    <p:sldId id="390" r:id="rId10"/>
    <p:sldId id="391" r:id="rId11"/>
    <p:sldId id="392" r:id="rId12"/>
    <p:sldId id="393" r:id="rId13"/>
    <p:sldId id="418" r:id="rId14"/>
    <p:sldId id="419" r:id="rId15"/>
    <p:sldId id="394" r:id="rId16"/>
    <p:sldId id="396" r:id="rId17"/>
    <p:sldId id="397" r:id="rId18"/>
    <p:sldId id="399" r:id="rId19"/>
    <p:sldId id="398" r:id="rId20"/>
    <p:sldId id="400" r:id="rId21"/>
    <p:sldId id="401" r:id="rId22"/>
    <p:sldId id="338" r:id="rId23"/>
    <p:sldId id="402" r:id="rId24"/>
    <p:sldId id="403" r:id="rId25"/>
    <p:sldId id="406" r:id="rId26"/>
    <p:sldId id="409" r:id="rId27"/>
    <p:sldId id="407" r:id="rId28"/>
    <p:sldId id="408" r:id="rId29"/>
    <p:sldId id="373" r:id="rId30"/>
    <p:sldId id="374" r:id="rId31"/>
    <p:sldId id="410" r:id="rId32"/>
    <p:sldId id="337" r:id="rId33"/>
    <p:sldId id="411" r:id="rId34"/>
    <p:sldId id="412" r:id="rId35"/>
    <p:sldId id="413" r:id="rId36"/>
    <p:sldId id="353" r:id="rId37"/>
    <p:sldId id="417" r:id="rId38"/>
    <p:sldId id="416" r:id="rId39"/>
    <p:sldId id="414" r:id="rId40"/>
    <p:sldId id="382" r:id="rId41"/>
    <p:sldId id="415" r:id="rId42"/>
  </p:sldIdLst>
  <p:sldSz cx="9145588" cy="5718175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356635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713273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069908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426544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1783181" algn="l" defTabSz="713273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139817" algn="l" defTabSz="713273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2496452" algn="l" defTabSz="713273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2853090" algn="l" defTabSz="713273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C86664"/>
    <a:srgbClr val="C88064"/>
    <a:srgbClr val="FFFFFF"/>
    <a:srgbClr val="0A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1851" autoAdjust="0"/>
  </p:normalViewPr>
  <p:slideViewPr>
    <p:cSldViewPr snapToGrid="0">
      <p:cViewPr varScale="1">
        <p:scale>
          <a:sx n="61" d="100"/>
          <a:sy n="61" d="100"/>
        </p:scale>
        <p:origin x="-390" y="-198"/>
      </p:cViewPr>
      <p:guideLst>
        <p:guide orient="horz" pos="180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960438" y="1143000"/>
            <a:ext cx="49371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536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9CFE06-430B-49D3-B915-1BB2EACCBB0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8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356635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713273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069908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426544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1783181" algn="l" defTabSz="71327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817" algn="l" defTabSz="71327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452" algn="l" defTabSz="71327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3090" algn="l" defTabSz="71327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today.net/news/20170619/948429.htm#ixzz5ZMkh84KN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c.tynt.com/b/rf?id=bGee2M3Q0r4iaCacwqm_6r&amp;u=ETtoday" TargetMode="External"/><Relationship Id="rId4" Type="http://schemas.openxmlformats.org/officeDocument/2006/relationships/hyperlink" Target="https://ec.tynt.com/b/rw?id=bGee2M3Q0r4iaCacwqm_6r&amp;u=ETtodaynet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FE06-430B-49D3-B915-1BB2EACCBB0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495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https://blog.xuite.net/stu20129/wretch/101049466-%E7%B6%B2%E8%B7%AF%E6%AD%A3%E7%BE%A9++%28%E7%89%88%E6%AC%8A%E7%82%BA%E6%9C%AC%E4%BA%BA%E6%89%80%E6%9C%89%EF%BC%8C%E6%AD%A1%E8%BF%8E%E8%BD%89%E8%BC%89%29</a:t>
            </a:r>
            <a:endParaRPr lang="zh-TW" altLang="en-US" sz="8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FE06-430B-49D3-B915-1BB2EACCBB0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321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https://blog.xuite.net/stu20129/wretch/101049466-%E7%B6%B2%E8%B7%AF%E6%AD%A3%E7%BE%A9++%28%E7%89%88%E6%AC%8A%E7%82%BA%E6%9C%AC%E4%BA%BA%E6%89%80%E6%9C%89%EF%BC%8C%E6%AD%A1%E8%BF%8E%E8%BD%89%E8%BC%89%29</a:t>
            </a:r>
            <a:endParaRPr lang="zh-TW" altLang="en-US" sz="8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FE06-430B-49D3-B915-1BB2EACCBB04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321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自由時報 </a:t>
            </a:r>
            <a:r>
              <a:rPr lang="en-US" altLang="zh-TW" dirty="0" err="1" smtClean="0"/>
              <a:t>2018.10.23http</a:t>
            </a:r>
            <a:r>
              <a:rPr lang="en-US" altLang="zh-TW" dirty="0" smtClean="0"/>
              <a:t>://</a:t>
            </a:r>
            <a:r>
              <a:rPr lang="en-US" altLang="zh-TW" dirty="0" err="1" smtClean="0"/>
              <a:t>news.ltn.com.tw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/news/society/</a:t>
            </a:r>
            <a:r>
              <a:rPr lang="en-US" altLang="zh-TW" dirty="0" err="1" smtClean="0"/>
              <a:t>breakingnews</a:t>
            </a:r>
            <a:r>
              <a:rPr lang="en-US" altLang="zh-TW" dirty="0" smtClean="0"/>
              <a:t>/2589530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A62-D037-42E5-BF0A-E1D122C71E4B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7601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自由時報 </a:t>
            </a:r>
            <a:r>
              <a:rPr lang="en-US" altLang="zh-TW" dirty="0" err="1" smtClean="0"/>
              <a:t>2018.10.23http</a:t>
            </a:r>
            <a:r>
              <a:rPr lang="en-US" altLang="zh-TW" dirty="0" smtClean="0"/>
              <a:t>://</a:t>
            </a:r>
            <a:r>
              <a:rPr lang="en-US" altLang="zh-TW" dirty="0" err="1" smtClean="0"/>
              <a:t>news.ltn.com.tw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/news/society/</a:t>
            </a:r>
            <a:r>
              <a:rPr lang="en-US" altLang="zh-TW" dirty="0" err="1" smtClean="0"/>
              <a:t>breakingnews</a:t>
            </a:r>
            <a:r>
              <a:rPr lang="en-US" altLang="zh-TW" dirty="0" smtClean="0"/>
              <a:t>/2589530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A62-D037-42E5-BF0A-E1D122C71E4B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7601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自由時報 </a:t>
            </a:r>
            <a:r>
              <a:rPr lang="en-US" altLang="zh-TW" dirty="0" err="1" smtClean="0"/>
              <a:t>2018.10.23http</a:t>
            </a:r>
            <a:r>
              <a:rPr lang="en-US" altLang="zh-TW" dirty="0" smtClean="0"/>
              <a:t>://</a:t>
            </a:r>
            <a:r>
              <a:rPr lang="en-US" altLang="zh-TW" dirty="0" err="1" smtClean="0"/>
              <a:t>news.ltn.com.tw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/news/society/</a:t>
            </a:r>
            <a:r>
              <a:rPr lang="en-US" altLang="zh-TW" dirty="0" err="1" smtClean="0"/>
              <a:t>breakingnews</a:t>
            </a:r>
            <a:r>
              <a:rPr lang="en-US" altLang="zh-TW" dirty="0" smtClean="0"/>
              <a:t>/2589530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A62-D037-42E5-BF0A-E1D122C71E4B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7601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自由時報 </a:t>
            </a:r>
            <a:r>
              <a:rPr lang="en-US" altLang="zh-TW" dirty="0" err="1" smtClean="0"/>
              <a:t>2018.10.23http</a:t>
            </a:r>
            <a:r>
              <a:rPr lang="en-US" altLang="zh-TW" dirty="0" smtClean="0"/>
              <a:t>://</a:t>
            </a:r>
            <a:r>
              <a:rPr lang="en-US" altLang="zh-TW" dirty="0" err="1" smtClean="0"/>
              <a:t>news.ltn.com.tw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/news/society/</a:t>
            </a:r>
            <a:r>
              <a:rPr lang="en-US" altLang="zh-TW" dirty="0" err="1" smtClean="0"/>
              <a:t>breakingnews</a:t>
            </a:r>
            <a:r>
              <a:rPr lang="en-US" altLang="zh-TW" dirty="0" smtClean="0"/>
              <a:t>/2589530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A62-D037-42E5-BF0A-E1D122C71E4B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7601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原文網址</a:t>
            </a:r>
            <a:r>
              <a:rPr lang="en-US" altLang="zh-TW" dirty="0" smtClean="0"/>
              <a:t>: </a:t>
            </a:r>
            <a:r>
              <a:rPr lang="zh-TW" altLang="en-US" dirty="0" smtClean="0">
                <a:hlinkClick r:id="rId3"/>
              </a:rPr>
              <a:t>梁思惠</a:t>
            </a:r>
            <a:r>
              <a:rPr lang="en-US" altLang="zh-TW" dirty="0" smtClean="0">
                <a:hlinkClick r:id="rId3"/>
              </a:rPr>
              <a:t>2445</a:t>
            </a:r>
            <a:r>
              <a:rPr lang="zh-TW" altLang="en-US" dirty="0" smtClean="0">
                <a:hlinkClick r:id="rId3"/>
              </a:rPr>
              <a:t>字還原小模命案！　她臉書自曝：我怕被私法處理 </a:t>
            </a:r>
            <a:r>
              <a:rPr lang="en-US" altLang="zh-TW" dirty="0" smtClean="0">
                <a:hlinkClick r:id="rId3"/>
              </a:rPr>
              <a:t>| </a:t>
            </a:r>
            <a:r>
              <a:rPr lang="en-US" altLang="zh-TW" dirty="0" err="1" smtClean="0">
                <a:hlinkClick r:id="rId3"/>
              </a:rPr>
              <a:t>ETtoday</a:t>
            </a:r>
            <a:r>
              <a:rPr lang="zh-TW" altLang="en-US" dirty="0" smtClean="0">
                <a:hlinkClick r:id="rId3"/>
              </a:rPr>
              <a:t>社會 </a:t>
            </a:r>
            <a:r>
              <a:rPr lang="en-US" altLang="zh-TW" dirty="0" smtClean="0">
                <a:hlinkClick r:id="rId3"/>
              </a:rPr>
              <a:t>| </a:t>
            </a:r>
            <a:r>
              <a:rPr lang="en-US" altLang="zh-TW" dirty="0" err="1" smtClean="0">
                <a:hlinkClick r:id="rId3"/>
              </a:rPr>
              <a:t>ETtoday</a:t>
            </a:r>
            <a:r>
              <a:rPr lang="zh-TW" altLang="en-US" dirty="0" smtClean="0">
                <a:hlinkClick r:id="rId3"/>
              </a:rPr>
              <a:t>新聞雲</a:t>
            </a:r>
            <a:r>
              <a:rPr lang="zh-TW" altLang="en-US" dirty="0" smtClean="0"/>
              <a:t> </a:t>
            </a:r>
            <a:r>
              <a:rPr lang="en-US" altLang="zh-TW" dirty="0" smtClean="0">
                <a:hlinkClick r:id="rId3"/>
              </a:rPr>
              <a:t>https://www.ettoday.net/news/20170619/948429.htm#ixzz5ZMkh84KN</a:t>
            </a:r>
            <a:r>
              <a:rPr lang="zh-TW" altLang="en-US" dirty="0" smtClean="0"/>
              <a:t> </a:t>
            </a:r>
            <a:br>
              <a:rPr lang="zh-TW" altLang="en-US" dirty="0" smtClean="0"/>
            </a:br>
            <a:r>
              <a:rPr lang="en-US" altLang="zh-TW" dirty="0" smtClean="0"/>
              <a:t>Follow us: </a:t>
            </a:r>
            <a:r>
              <a:rPr lang="en-US" altLang="zh-TW" dirty="0" smtClean="0">
                <a:hlinkClick r:id="rId4"/>
              </a:rPr>
              <a:t>@</a:t>
            </a:r>
            <a:r>
              <a:rPr lang="en-US" altLang="zh-TW" dirty="0" err="1" smtClean="0">
                <a:hlinkClick r:id="rId4"/>
              </a:rPr>
              <a:t>ETtodaynet</a:t>
            </a:r>
            <a:r>
              <a:rPr lang="en-US" altLang="zh-TW" dirty="0" smtClean="0">
                <a:hlinkClick r:id="rId4"/>
              </a:rPr>
              <a:t> on Twitter</a:t>
            </a:r>
            <a:r>
              <a:rPr lang="zh-TW" altLang="en-US" dirty="0" smtClean="0"/>
              <a:t> </a:t>
            </a:r>
            <a:r>
              <a:rPr lang="en-US" altLang="zh-TW" dirty="0" smtClean="0"/>
              <a:t>| </a:t>
            </a:r>
            <a:r>
              <a:rPr lang="en-US" altLang="zh-TW" dirty="0" err="1" smtClean="0">
                <a:hlinkClick r:id="rId5"/>
              </a:rPr>
              <a:t>ETtoday</a:t>
            </a:r>
            <a:r>
              <a:rPr lang="en-US" altLang="zh-TW" dirty="0" smtClean="0">
                <a:hlinkClick r:id="rId5"/>
              </a:rPr>
              <a:t> on Facebook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FE06-430B-49D3-B915-1BB2EACCBB04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09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A62-D037-42E5-BF0A-E1D122C71E4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500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A62-D037-42E5-BF0A-E1D122C71E4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500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A62-D037-42E5-BF0A-E1D122C71E4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500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A62-D037-42E5-BF0A-E1D122C71E4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500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自由時報 </a:t>
            </a:r>
            <a:r>
              <a:rPr lang="en-US" altLang="zh-TW" dirty="0" err="1" smtClean="0"/>
              <a:t>2018.10.23http</a:t>
            </a:r>
            <a:r>
              <a:rPr lang="en-US" altLang="zh-TW" dirty="0" smtClean="0"/>
              <a:t>://</a:t>
            </a:r>
            <a:r>
              <a:rPr lang="en-US" altLang="zh-TW" dirty="0" err="1" smtClean="0"/>
              <a:t>news.ltn.com.tw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/news/society/</a:t>
            </a:r>
            <a:r>
              <a:rPr lang="en-US" altLang="zh-TW" dirty="0" err="1" smtClean="0"/>
              <a:t>breakingnews</a:t>
            </a:r>
            <a:r>
              <a:rPr lang="en-US" altLang="zh-TW" dirty="0" smtClean="0"/>
              <a:t>/2589530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A62-D037-42E5-BF0A-E1D122C71E4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7601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自由時報 </a:t>
            </a:r>
            <a:r>
              <a:rPr lang="en-US" altLang="zh-TW" dirty="0" err="1" smtClean="0"/>
              <a:t>2018.10.23http</a:t>
            </a:r>
            <a:r>
              <a:rPr lang="en-US" altLang="zh-TW" dirty="0" smtClean="0"/>
              <a:t>://</a:t>
            </a:r>
            <a:r>
              <a:rPr lang="en-US" altLang="zh-TW" dirty="0" err="1" smtClean="0"/>
              <a:t>news.ltn.com.tw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/news/society/</a:t>
            </a:r>
            <a:r>
              <a:rPr lang="en-US" altLang="zh-TW" dirty="0" err="1" smtClean="0"/>
              <a:t>breakingnews</a:t>
            </a:r>
            <a:r>
              <a:rPr lang="en-US" altLang="zh-TW" dirty="0" smtClean="0"/>
              <a:t>/2589530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A62-D037-42E5-BF0A-E1D122C71E4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7601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900" b="1" dirty="0" smtClean="0">
                <a:latin typeface="微軟正黑體" pitchFamily="34" charset="-120"/>
                <a:ea typeface="微軟正黑體" pitchFamily="34" charset="-120"/>
              </a:rPr>
              <a:t>(WIKI)</a:t>
            </a:r>
            <a:endParaRPr lang="zh-TW" altLang="en-US" sz="9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A62-D037-42E5-BF0A-E1D122C71E4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500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900" b="1" dirty="0" smtClean="0">
                <a:latin typeface="微軟正黑體" pitchFamily="34" charset="-120"/>
                <a:ea typeface="微軟正黑體" pitchFamily="34" charset="-120"/>
              </a:rPr>
              <a:t>(WIKI)</a:t>
            </a:r>
            <a:endParaRPr lang="zh-TW" altLang="en-US" sz="9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A62-D037-42E5-BF0A-E1D122C71E4B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50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13709" y="-1729458"/>
            <a:ext cx="5718175" cy="9177090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F5FE-4587-4B99-A515-64B2D43410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85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F5FE-4587-4B99-A515-64B2D43410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66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0551" y="190606"/>
            <a:ext cx="2057757" cy="406625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80" y="190606"/>
            <a:ext cx="6020845" cy="406625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F5FE-4587-4B99-A515-64B2D43410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404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F5FE-4587-4B99-A515-64B2D43410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748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438" y="3674461"/>
            <a:ext cx="7773750" cy="113569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438" y="2423606"/>
            <a:ext cx="7773750" cy="125085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3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2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40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30DB-6871-440F-AA77-33932F338EB9}" type="datetimeFigureOut">
              <a:rPr lang="zh-TW" altLang="en-US" smtClean="0"/>
              <a:t>2020/1/6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0D1A-F827-48F4-B67B-FDF4A829A6DB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13709" y="-1729458"/>
            <a:ext cx="5718175" cy="917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88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4" t="14227" r="8436" b="14679"/>
          <a:stretch/>
        </p:blipFill>
        <p:spPr>
          <a:xfrm>
            <a:off x="0" y="-1"/>
            <a:ext cx="9145588" cy="571817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30DB-6871-440F-AA77-33932F338EB9}" type="datetimeFigureOut">
              <a:rPr lang="zh-TW" altLang="en-US" smtClean="0"/>
              <a:t>2020/1/6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0D1A-F827-48F4-B67B-FDF4A829A6DB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 t="12117" r="55848" b="16575"/>
          <a:stretch/>
        </p:blipFill>
        <p:spPr>
          <a:xfrm flipH="1">
            <a:off x="5733769" y="0"/>
            <a:ext cx="3448337" cy="573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3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30DB-6871-440F-AA77-33932F338EB9}" type="datetimeFigureOut">
              <a:rPr lang="zh-TW" altLang="en-US" smtClean="0"/>
              <a:t>2020/1/6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0D1A-F827-48F4-B67B-FDF4A829A6DB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2"/>
          <a:stretch/>
        </p:blipFill>
        <p:spPr>
          <a:xfrm>
            <a:off x="-3" y="0"/>
            <a:ext cx="9145591" cy="571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6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4" t="14227" r="8436" b="14679"/>
          <a:stretch/>
        </p:blipFill>
        <p:spPr>
          <a:xfrm>
            <a:off x="0" y="-1"/>
            <a:ext cx="9145588" cy="571817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 t="12117" r="55848" b="16575"/>
          <a:stretch/>
        </p:blipFill>
        <p:spPr>
          <a:xfrm flipH="1">
            <a:off x="5733769" y="0"/>
            <a:ext cx="3448337" cy="5735470"/>
          </a:xfrm>
          <a:prstGeom prst="rect">
            <a:avLst/>
          </a:prstGeom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F5FE-4587-4B99-A515-64B2D43410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458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0" t="7344" r="4518" b="12856"/>
          <a:stretch/>
        </p:blipFill>
        <p:spPr>
          <a:xfrm>
            <a:off x="0" y="0"/>
            <a:ext cx="9145588" cy="5718175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F5FE-4587-4B99-A515-64B2D43410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091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8886" r="7619" b="8886"/>
          <a:stretch/>
        </p:blipFill>
        <p:spPr>
          <a:xfrm>
            <a:off x="1" y="-1"/>
            <a:ext cx="9145587" cy="5718176"/>
          </a:xfrm>
          <a:prstGeom prst="rect">
            <a:avLst/>
          </a:prstGeom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F5FE-4587-4B99-A515-64B2D43410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63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3"/>
          <a:stretch/>
        </p:blipFill>
        <p:spPr>
          <a:xfrm>
            <a:off x="-49993" y="933969"/>
            <a:ext cx="9203990" cy="478420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18"/>
          <a:stretch/>
        </p:blipFill>
        <p:spPr>
          <a:xfrm>
            <a:off x="-49993" y="0"/>
            <a:ext cx="9203990" cy="1537554"/>
          </a:xfrm>
          <a:prstGeom prst="rect">
            <a:avLst/>
          </a:prstGeom>
        </p:spPr>
      </p:pic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F5FE-4587-4B99-A515-64B2D43410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208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8886" r="7619" b="8886"/>
          <a:stretch/>
        </p:blipFill>
        <p:spPr>
          <a:xfrm>
            <a:off x="1" y="-1"/>
            <a:ext cx="9145587" cy="5718176"/>
          </a:xfrm>
          <a:prstGeom prst="rect">
            <a:avLst/>
          </a:prstGeom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69EB-47F5-4B42-94CC-25F37455250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5" t="31649" r="40212" b="33367"/>
          <a:stretch/>
        </p:blipFill>
        <p:spPr>
          <a:xfrm>
            <a:off x="2582864" y="193311"/>
            <a:ext cx="4150545" cy="470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67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2"/>
          <a:stretch/>
        </p:blipFill>
        <p:spPr>
          <a:xfrm>
            <a:off x="-3" y="0"/>
            <a:ext cx="9145591" cy="5718175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F5FE-4587-4B99-A515-64B2D43410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314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86"/>
          <a:stretch/>
        </p:blipFill>
        <p:spPr>
          <a:xfrm>
            <a:off x="0" y="1"/>
            <a:ext cx="9145588" cy="5718175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F5FE-4587-4B99-A515-64B2D43410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96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599" y="4002723"/>
            <a:ext cx="5487353" cy="4725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599" y="510930"/>
            <a:ext cx="5487353" cy="3430905"/>
          </a:xfrm>
        </p:spPr>
        <p:txBody>
          <a:bodyPr/>
          <a:lstStyle>
            <a:lvl1pPr marL="0" indent="0">
              <a:buNone/>
              <a:defRPr sz="3200"/>
            </a:lvl1pPr>
            <a:lvl2pPr marL="457337" indent="0">
              <a:buNone/>
              <a:defRPr sz="2800"/>
            </a:lvl2pPr>
            <a:lvl3pPr marL="914674" indent="0">
              <a:buNone/>
              <a:defRPr sz="2400"/>
            </a:lvl3pPr>
            <a:lvl4pPr marL="1372011" indent="0">
              <a:buNone/>
              <a:defRPr sz="2000"/>
            </a:lvl4pPr>
            <a:lvl5pPr marL="1829349" indent="0">
              <a:buNone/>
              <a:defRPr sz="2000"/>
            </a:lvl5pPr>
            <a:lvl6pPr marL="2286686" indent="0">
              <a:buNone/>
              <a:defRPr sz="2000"/>
            </a:lvl6pPr>
            <a:lvl7pPr marL="2744023" indent="0">
              <a:buNone/>
              <a:defRPr sz="2000"/>
            </a:lvl7pPr>
            <a:lvl8pPr marL="3201360" indent="0">
              <a:buNone/>
              <a:defRPr sz="2000"/>
            </a:lvl8pPr>
            <a:lvl9pPr marL="3658697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599" y="4475267"/>
            <a:ext cx="5487353" cy="671091"/>
          </a:xfrm>
        </p:spPr>
        <p:txBody>
          <a:bodyPr/>
          <a:lstStyle>
            <a:lvl1pPr marL="0" indent="0">
              <a:buNone/>
              <a:defRPr sz="1400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F5FE-4587-4B99-A515-64B2D43410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33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80" y="228992"/>
            <a:ext cx="8231029" cy="953029"/>
          </a:xfrm>
          <a:prstGeom prst="rect">
            <a:avLst/>
          </a:prstGeom>
        </p:spPr>
        <p:txBody>
          <a:bodyPr vert="horz" lIns="91467" tIns="45734" rIns="91467" bIns="45734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80" y="1334241"/>
            <a:ext cx="8231029" cy="3773731"/>
          </a:xfrm>
          <a:prstGeom prst="rect">
            <a:avLst/>
          </a:prstGeom>
        </p:spPr>
        <p:txBody>
          <a:bodyPr vert="horz" lIns="91467" tIns="45734" rIns="91467" bIns="45734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79" y="5299902"/>
            <a:ext cx="2133971" cy="304440"/>
          </a:xfrm>
          <a:prstGeom prst="rect">
            <a:avLst/>
          </a:prstGeom>
        </p:spPr>
        <p:txBody>
          <a:bodyPr vert="horz" lIns="91467" tIns="45734" rIns="91467" bIns="4573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743" y="5299902"/>
            <a:ext cx="2896103" cy="304440"/>
          </a:xfrm>
          <a:prstGeom prst="rect">
            <a:avLst/>
          </a:prstGeom>
        </p:spPr>
        <p:txBody>
          <a:bodyPr vert="horz" lIns="91467" tIns="45734" rIns="91467" bIns="4573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4338" y="5299902"/>
            <a:ext cx="2133971" cy="304440"/>
          </a:xfrm>
          <a:prstGeom prst="rect">
            <a:avLst/>
          </a:prstGeom>
        </p:spPr>
        <p:txBody>
          <a:bodyPr vert="horz" lIns="91467" tIns="45734" rIns="91467" bIns="4573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AF5FE-4587-4B99-A515-64B2D43410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69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9" r:id="rId2"/>
    <p:sldLayoutId id="2147483877" r:id="rId3"/>
    <p:sldLayoutId id="2147483875" r:id="rId4"/>
    <p:sldLayoutId id="2147483876" r:id="rId5"/>
    <p:sldLayoutId id="2147483878" r:id="rId6"/>
    <p:sldLayoutId id="2147483873" r:id="rId7"/>
    <p:sldLayoutId id="2147483872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</p:sldLayoutIdLst>
  <p:txStyles>
    <p:titleStyle>
      <a:lvl1pPr algn="ctr" defTabSz="9146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003" indent="-343003" algn="l" defTabSz="914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173" indent="-285836" algn="l" defTabSz="9146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343" indent="-228669" algn="l" defTabSz="914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680" indent="-228669" algn="l" defTabSz="9146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017" indent="-228669" algn="l" defTabSz="9146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354" indent="-228669" algn="l" defTabSz="914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692" indent="-228669" algn="l" defTabSz="914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30029" indent="-228669" algn="l" defTabSz="914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366" indent="-228669" algn="l" defTabSz="914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6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9146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9146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9146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9146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9146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9146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9146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9146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27.jpg"/><Relationship Id="rId10" Type="http://schemas.microsoft.com/office/2007/relationships/hdphoto" Target="../media/hdphoto1.wdp"/><Relationship Id="rId4" Type="http://schemas.microsoft.com/office/2007/relationships/hdphoto" Target="../media/hdphoto2.wdp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5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5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hyperlink" Target="https://zh.wikipedia.org/wiki/%E5%8D%97%E6%B8%AF%E5%B0%8F%E6%A8%A1%E5%A7%A6%E6%AE%BA%E6%A1%88#cite_note-3" TargetMode="External"/><Relationship Id="rId4" Type="http://schemas.openxmlformats.org/officeDocument/2006/relationships/hyperlink" Target="https://zh.wikipedia.org/wiki/%E5%8D%97%E6%B8%AF%E5%B0%8F%E6%A8%A1%E5%A7%A6%E6%AE%BA%E6%A1%88#cite_note-2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5.png"/><Relationship Id="rId7" Type="http://schemas.microsoft.com/office/2007/relationships/hdphoto" Target="../media/hdphoto7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13.png"/><Relationship Id="rId4" Type="http://schemas.openxmlformats.org/officeDocument/2006/relationships/hyperlink" Target="https://zh.wikipedia.org/wiki/%E5%8D%97%E6%B8%AF%E5%B0%8F%E6%A8%A1%E5%A7%A6%E6%AE%BA%E6%A1%88#cite_note-4" TargetMode="External"/><Relationship Id="rId9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37.jpeg"/><Relationship Id="rId4" Type="http://schemas.microsoft.com/office/2007/relationships/hdphoto" Target="../media/hdphoto8.wdp"/><Relationship Id="rId9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5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5.wdp"/><Relationship Id="rId4" Type="http://schemas.openxmlformats.org/officeDocument/2006/relationships/image" Target="../media/image31.png"/><Relationship Id="rId9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10" Type="http://schemas.microsoft.com/office/2007/relationships/hdphoto" Target="../media/hdphoto1.wdp"/><Relationship Id="rId4" Type="http://schemas.openxmlformats.org/officeDocument/2006/relationships/image" Target="../media/image17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9"/>
          <a:stretch/>
        </p:blipFill>
        <p:spPr>
          <a:xfrm>
            <a:off x="0" y="0"/>
            <a:ext cx="9144001" cy="5715000"/>
          </a:xfrm>
          <a:prstGeom prst="rect">
            <a:avLst/>
          </a:prstGeom>
        </p:spPr>
      </p:pic>
      <p:pic>
        <p:nvPicPr>
          <p:cNvPr id="69" name="圖片 6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14"/>
          <a:stretch/>
        </p:blipFill>
        <p:spPr>
          <a:xfrm>
            <a:off x="6588225" y="0"/>
            <a:ext cx="2555776" cy="5715000"/>
          </a:xfrm>
          <a:prstGeom prst="rect">
            <a:avLst/>
          </a:prstGeom>
        </p:spPr>
      </p:pic>
      <p:pic>
        <p:nvPicPr>
          <p:cNvPr id="71" name="圖片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92" y="240184"/>
            <a:ext cx="4307207" cy="3313236"/>
          </a:xfrm>
          <a:prstGeom prst="rect">
            <a:avLst/>
          </a:prstGeom>
        </p:spPr>
      </p:pic>
      <p:sp>
        <p:nvSpPr>
          <p:cNvPr id="72" name="標題 1"/>
          <p:cNvSpPr txBox="1">
            <a:spLocks/>
          </p:cNvSpPr>
          <p:nvPr/>
        </p:nvSpPr>
        <p:spPr>
          <a:xfrm rot="182944">
            <a:off x="2622433" y="2060647"/>
            <a:ext cx="3998324" cy="16818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67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FontTx/>
            </a:pPr>
            <a:r>
              <a:rPr lang="zh-TW" altLang="en-US" sz="5400" b="1" spc="234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網路世界</a:t>
            </a:r>
            <a:endParaRPr lang="zh-TW" altLang="en-US" sz="5400" dirty="0">
              <a:solidFill>
                <a:schemeClr val="bg1"/>
              </a:solidFill>
            </a:endParaRPr>
          </a:p>
        </p:txBody>
      </p:sp>
      <p:pic>
        <p:nvPicPr>
          <p:cNvPr id="70" name="圖片 6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b="58351"/>
          <a:stretch/>
        </p:blipFill>
        <p:spPr>
          <a:xfrm>
            <a:off x="0" y="3357579"/>
            <a:ext cx="2701753" cy="2380241"/>
          </a:xfrm>
          <a:prstGeom prst="rect">
            <a:avLst/>
          </a:prstGeom>
        </p:spPr>
      </p:pic>
      <p:sp>
        <p:nvSpPr>
          <p:cNvPr id="73" name="矩形 72"/>
          <p:cNvSpPr/>
          <p:nvPr/>
        </p:nvSpPr>
        <p:spPr>
          <a:xfrm rot="242157">
            <a:off x="3563888" y="3261032"/>
            <a:ext cx="2896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3200" b="1" spc="234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  <a:cs typeface="Lato Black" charset="0"/>
              </a:rPr>
              <a:t>網路正義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 t="19605" r="13090" b="9515"/>
          <a:stretch/>
        </p:blipFill>
        <p:spPr>
          <a:xfrm>
            <a:off x="177831" y="0"/>
            <a:ext cx="8967757" cy="5718175"/>
          </a:xfrm>
          <a:prstGeom prst="rect">
            <a:avLst/>
          </a:prstGeom>
        </p:spPr>
      </p:pic>
      <p:grpSp>
        <p:nvGrpSpPr>
          <p:cNvPr id="34" name="群組 33"/>
          <p:cNvGrpSpPr/>
          <p:nvPr/>
        </p:nvGrpSpPr>
        <p:grpSpPr>
          <a:xfrm>
            <a:off x="272636" y="2537080"/>
            <a:ext cx="8280955" cy="1466127"/>
            <a:chOff x="272572" y="1332969"/>
            <a:chExt cx="8279535" cy="1465310"/>
          </a:xfrm>
        </p:grpSpPr>
        <p:sp>
          <p:nvSpPr>
            <p:cNvPr id="9" name="文字版面配置區 2"/>
            <p:cNvSpPr txBox="1">
              <a:spLocks/>
            </p:cNvSpPr>
            <p:nvPr/>
          </p:nvSpPr>
          <p:spPr>
            <a:xfrm>
              <a:off x="729595" y="2007946"/>
              <a:ext cx="7822512" cy="790333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北檢傳</a:t>
              </a:r>
              <a:r>
                <a:rPr lang="en-US" altLang="zh-TW" sz="24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Makiyo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、湘瑩及ㄚ子，</a:t>
              </a:r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人道歉 ，</a:t>
              </a:r>
              <a:r>
                <a:rPr lang="en-US" altLang="zh-TW" sz="24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Makiyo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被以</a:t>
              </a:r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萬元交保並限制出境。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8" name="群組 27"/>
            <p:cNvGrpSpPr/>
            <p:nvPr/>
          </p:nvGrpSpPr>
          <p:grpSpPr>
            <a:xfrm>
              <a:off x="272572" y="1332969"/>
              <a:ext cx="2783599" cy="653119"/>
              <a:chOff x="272572" y="1332969"/>
              <a:chExt cx="2783599" cy="653119"/>
            </a:xfrm>
          </p:grpSpPr>
          <p:pic>
            <p:nvPicPr>
              <p:cNvPr id="29" name="圖片 2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572" y="1332969"/>
                <a:ext cx="2783599" cy="653119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</p:pic>
          <p:sp>
            <p:nvSpPr>
              <p:cNvPr id="30" name="文字方塊 29"/>
              <p:cNvSpPr txBox="1"/>
              <p:nvPr/>
            </p:nvSpPr>
            <p:spPr>
              <a:xfrm>
                <a:off x="939705" y="1430396"/>
                <a:ext cx="2077284" cy="461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2012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  </a:t>
                </a:r>
                <a:r>
                  <a:rPr lang="en-US" altLang="zh-TW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號</a:t>
                </a:r>
                <a:endParaRPr lang="zh-TW" altLang="en-US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pic>
        <p:nvPicPr>
          <p:cNvPr id="19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10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272636" y="1025618"/>
            <a:ext cx="8280956" cy="1511463"/>
            <a:chOff x="272580" y="1332969"/>
            <a:chExt cx="8279527" cy="1510621"/>
          </a:xfrm>
        </p:grpSpPr>
        <p:sp>
          <p:nvSpPr>
            <p:cNvPr id="23" name="文字版面配置區 2"/>
            <p:cNvSpPr txBox="1">
              <a:spLocks/>
            </p:cNvSpPr>
            <p:nvPr/>
          </p:nvSpPr>
          <p:spPr>
            <a:xfrm>
              <a:off x="729595" y="2007946"/>
              <a:ext cx="7822512" cy="835644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《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蘋果</a:t>
              </a:r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》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報導</a:t>
              </a:r>
              <a:r>
                <a:rPr lang="en-US" altLang="zh-TW" sz="24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Makiyo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的朋友打人，</a:t>
              </a:r>
              <a:r>
                <a:rPr lang="en-US" altLang="zh-TW" sz="24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Makiyo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開記者會否認，控運將揮到她胸部，檢方約談友寄將他限制出境</a:t>
              </a: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4" name="群組 23"/>
            <p:cNvGrpSpPr/>
            <p:nvPr/>
          </p:nvGrpSpPr>
          <p:grpSpPr>
            <a:xfrm>
              <a:off x="272580" y="1332969"/>
              <a:ext cx="2783596" cy="653119"/>
              <a:chOff x="272580" y="1332969"/>
              <a:chExt cx="2783596" cy="653119"/>
            </a:xfrm>
          </p:grpSpPr>
          <p:pic>
            <p:nvPicPr>
              <p:cNvPr id="31" name="圖片 3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580" y="1332969"/>
                <a:ext cx="2783596" cy="653119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</p:pic>
          <p:sp>
            <p:nvSpPr>
              <p:cNvPr id="35" name="文字方塊 34"/>
              <p:cNvSpPr txBox="1"/>
              <p:nvPr/>
            </p:nvSpPr>
            <p:spPr>
              <a:xfrm>
                <a:off x="926643" y="1417340"/>
                <a:ext cx="2077284" cy="461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2012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  </a:t>
                </a:r>
                <a:r>
                  <a:rPr lang="en-US" altLang="zh-TW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號</a:t>
                </a:r>
                <a:endParaRPr lang="zh-TW" altLang="en-US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38" name="文字版面配置區 2"/>
          <p:cNvSpPr txBox="1">
            <a:spLocks/>
          </p:cNvSpPr>
          <p:nvPr/>
        </p:nvSpPr>
        <p:spPr>
          <a:xfrm>
            <a:off x="1619672" y="401897"/>
            <a:ext cx="4104456" cy="4393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Makiyo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、友寄</a:t>
            </a:r>
            <a:r>
              <a:rPr lang="zh-TW" altLang="en-US" sz="24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踹運將事件簿</a:t>
            </a:r>
            <a:endParaRPr lang="zh-TW" altLang="zh-TW" sz="2400" b="1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272636" y="3905725"/>
            <a:ext cx="8280957" cy="1189394"/>
            <a:chOff x="272571" y="1332969"/>
            <a:chExt cx="8279537" cy="1188731"/>
          </a:xfrm>
        </p:grpSpPr>
        <p:sp>
          <p:nvSpPr>
            <p:cNvPr id="25" name="文字版面配置區 2"/>
            <p:cNvSpPr txBox="1">
              <a:spLocks/>
            </p:cNvSpPr>
            <p:nvPr/>
          </p:nvSpPr>
          <p:spPr>
            <a:xfrm>
              <a:off x="729596" y="2007946"/>
              <a:ext cx="7822512" cy="513754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名目擊者行車記錄器畫面曝光，證實</a:t>
              </a:r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人有踹運將</a:t>
              </a: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6" name="群組 25"/>
            <p:cNvGrpSpPr/>
            <p:nvPr/>
          </p:nvGrpSpPr>
          <p:grpSpPr>
            <a:xfrm>
              <a:off x="272571" y="1332969"/>
              <a:ext cx="2903006" cy="653119"/>
              <a:chOff x="272571" y="1332969"/>
              <a:chExt cx="2903006" cy="653119"/>
            </a:xfrm>
          </p:grpSpPr>
          <p:pic>
            <p:nvPicPr>
              <p:cNvPr id="27" name="圖片 2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571" y="1332969"/>
                <a:ext cx="2903006" cy="653119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</p:pic>
          <p:sp>
            <p:nvSpPr>
              <p:cNvPr id="32" name="文字方塊 31"/>
              <p:cNvSpPr txBox="1"/>
              <p:nvPr/>
            </p:nvSpPr>
            <p:spPr>
              <a:xfrm>
                <a:off x="978887" y="1430396"/>
                <a:ext cx="2077284" cy="461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2012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  </a:t>
                </a:r>
                <a:r>
                  <a:rPr lang="en-US" altLang="zh-TW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8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號</a:t>
                </a:r>
                <a:endParaRPr lang="zh-TW" altLang="en-US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33" name="群組 32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36" name="圖片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37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339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 t="19605" r="13090" b="9515"/>
          <a:stretch/>
        </p:blipFill>
        <p:spPr>
          <a:xfrm>
            <a:off x="177831" y="0"/>
            <a:ext cx="8967757" cy="5718175"/>
          </a:xfrm>
          <a:prstGeom prst="rect">
            <a:avLst/>
          </a:prstGeom>
        </p:spPr>
      </p:pic>
      <p:pic>
        <p:nvPicPr>
          <p:cNvPr id="19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11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文字版面配置區 2"/>
          <p:cNvSpPr txBox="1">
            <a:spLocks/>
          </p:cNvSpPr>
          <p:nvPr/>
        </p:nvSpPr>
        <p:spPr>
          <a:xfrm>
            <a:off x="1619672" y="401897"/>
            <a:ext cx="4104456" cy="4393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Makiyo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、友寄</a:t>
            </a:r>
            <a:r>
              <a:rPr lang="zh-TW" altLang="en-US" sz="24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踹運將事件簿</a:t>
            </a:r>
            <a:endParaRPr lang="zh-TW" altLang="zh-TW" sz="2400" b="1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1" name="群組 40"/>
          <p:cNvGrpSpPr/>
          <p:nvPr/>
        </p:nvGrpSpPr>
        <p:grpSpPr>
          <a:xfrm>
            <a:off x="272635" y="1034977"/>
            <a:ext cx="8280956" cy="1189394"/>
            <a:chOff x="272579" y="1332969"/>
            <a:chExt cx="8279528" cy="1188731"/>
          </a:xfrm>
        </p:grpSpPr>
        <p:sp>
          <p:nvSpPr>
            <p:cNvPr id="42" name="文字版面配置區 2"/>
            <p:cNvSpPr txBox="1">
              <a:spLocks/>
            </p:cNvSpPr>
            <p:nvPr/>
          </p:nvSpPr>
          <p:spPr>
            <a:xfrm>
              <a:off x="520292" y="2007946"/>
              <a:ext cx="8031815" cy="513754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北檢依重傷害未遂罪起訴</a:t>
              </a:r>
              <a:r>
                <a:rPr lang="en-US" altLang="zh-TW" sz="24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Makiyo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、友寄，各求刑</a:t>
              </a:r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年、</a:t>
              </a:r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年。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3" name="群組 42"/>
            <p:cNvGrpSpPr/>
            <p:nvPr/>
          </p:nvGrpSpPr>
          <p:grpSpPr>
            <a:xfrm>
              <a:off x="272579" y="1332969"/>
              <a:ext cx="3149288" cy="653119"/>
              <a:chOff x="272579" y="1332969"/>
              <a:chExt cx="3149288" cy="653119"/>
            </a:xfrm>
          </p:grpSpPr>
          <p:pic>
            <p:nvPicPr>
              <p:cNvPr id="44" name="圖片 4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579" y="1332969"/>
                <a:ext cx="3149288" cy="653119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</p:pic>
          <p:sp>
            <p:nvSpPr>
              <p:cNvPr id="45" name="文字方塊 44"/>
              <p:cNvSpPr txBox="1"/>
              <p:nvPr/>
            </p:nvSpPr>
            <p:spPr>
              <a:xfrm>
                <a:off x="1070311" y="1417340"/>
                <a:ext cx="2248940" cy="461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2012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  </a:t>
                </a:r>
                <a:r>
                  <a:rPr lang="en-US" altLang="zh-TW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號</a:t>
                </a:r>
                <a:endParaRPr lang="zh-TW" altLang="en-US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46" name="群組 45"/>
          <p:cNvGrpSpPr/>
          <p:nvPr/>
        </p:nvGrpSpPr>
        <p:grpSpPr>
          <a:xfrm>
            <a:off x="316080" y="2298725"/>
            <a:ext cx="7887394" cy="1120723"/>
            <a:chOff x="316009" y="1332969"/>
            <a:chExt cx="7886041" cy="1120099"/>
          </a:xfrm>
        </p:grpSpPr>
        <p:sp>
          <p:nvSpPr>
            <p:cNvPr id="47" name="文字版面配置區 2"/>
            <p:cNvSpPr txBox="1">
              <a:spLocks/>
            </p:cNvSpPr>
            <p:nvPr/>
          </p:nvSpPr>
          <p:spPr>
            <a:xfrm>
              <a:off x="729595" y="2007945"/>
              <a:ext cx="7472455" cy="445123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400" b="1" dirty="0">
                  <a:solidFill>
                    <a:srgbClr val="008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北院開庭，</a:t>
              </a:r>
              <a:r>
                <a:rPr lang="en-US" altLang="zh-TW" sz="2400" b="1" dirty="0" err="1">
                  <a:solidFill>
                    <a:srgbClr val="008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Makiyo</a:t>
              </a:r>
              <a:r>
                <a:rPr lang="zh-TW" altLang="en-US" sz="2400" b="1" dirty="0">
                  <a:solidFill>
                    <a:srgbClr val="008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、友寄與運將以</a:t>
              </a:r>
              <a:r>
                <a:rPr lang="en-US" altLang="zh-TW" sz="2400" b="1" dirty="0">
                  <a:solidFill>
                    <a:srgbClr val="008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300</a:t>
              </a:r>
              <a:r>
                <a:rPr lang="zh-TW" altLang="en-US" sz="2400" b="1" dirty="0">
                  <a:solidFill>
                    <a:srgbClr val="008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萬元和解。</a:t>
              </a:r>
              <a:endParaRPr lang="en-US" altLang="zh-TW" sz="24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8" name="群組 47"/>
            <p:cNvGrpSpPr/>
            <p:nvPr/>
          </p:nvGrpSpPr>
          <p:grpSpPr>
            <a:xfrm>
              <a:off x="316009" y="1332969"/>
              <a:ext cx="3105853" cy="653119"/>
              <a:chOff x="316009" y="1332969"/>
              <a:chExt cx="3105853" cy="653119"/>
            </a:xfrm>
          </p:grpSpPr>
          <p:pic>
            <p:nvPicPr>
              <p:cNvPr id="49" name="圖片 4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009" y="1332969"/>
                <a:ext cx="3105853" cy="653119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</p:pic>
          <p:sp>
            <p:nvSpPr>
              <p:cNvPr id="50" name="文字方塊 49"/>
              <p:cNvSpPr txBox="1"/>
              <p:nvPr/>
            </p:nvSpPr>
            <p:spPr>
              <a:xfrm>
                <a:off x="1018068" y="1430396"/>
                <a:ext cx="2235874" cy="461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2012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  </a:t>
                </a:r>
                <a:r>
                  <a:rPr lang="en-US" altLang="zh-TW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15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號</a:t>
                </a:r>
                <a:endParaRPr lang="zh-TW" altLang="en-US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51" name="群組 50"/>
          <p:cNvGrpSpPr/>
          <p:nvPr/>
        </p:nvGrpSpPr>
        <p:grpSpPr>
          <a:xfrm>
            <a:off x="324887" y="3607820"/>
            <a:ext cx="8294019" cy="1466127"/>
            <a:chOff x="259510" y="1332969"/>
            <a:chExt cx="8292597" cy="1465310"/>
          </a:xfrm>
        </p:grpSpPr>
        <p:sp>
          <p:nvSpPr>
            <p:cNvPr id="52" name="文字版面配置區 2"/>
            <p:cNvSpPr txBox="1">
              <a:spLocks/>
            </p:cNvSpPr>
            <p:nvPr/>
          </p:nvSpPr>
          <p:spPr>
            <a:xfrm>
              <a:off x="729595" y="2007946"/>
              <a:ext cx="7822512" cy="790333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北院改依普通傷害罪判</a:t>
              </a:r>
              <a:r>
                <a:rPr lang="en-US" altLang="zh-TW" sz="24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Makiyo10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月、緩刑</a:t>
              </a:r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endPara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友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寄</a:t>
              </a:r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年徒刑、緩刑</a:t>
              </a:r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年。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53" name="群組 52"/>
            <p:cNvGrpSpPr/>
            <p:nvPr/>
          </p:nvGrpSpPr>
          <p:grpSpPr>
            <a:xfrm>
              <a:off x="259510" y="1332969"/>
              <a:ext cx="3083986" cy="653119"/>
              <a:chOff x="259510" y="1332969"/>
              <a:chExt cx="3083986" cy="653119"/>
            </a:xfrm>
          </p:grpSpPr>
          <p:pic>
            <p:nvPicPr>
              <p:cNvPr id="54" name="圖片 5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510" y="1332969"/>
                <a:ext cx="3083986" cy="653119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</p:pic>
          <p:sp>
            <p:nvSpPr>
              <p:cNvPr id="55" name="文字方塊 54"/>
              <p:cNvSpPr txBox="1"/>
              <p:nvPr/>
            </p:nvSpPr>
            <p:spPr>
              <a:xfrm>
                <a:off x="939704" y="1430396"/>
                <a:ext cx="2314238" cy="461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2012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  </a:t>
                </a:r>
                <a:r>
                  <a:rPr lang="en-US" altLang="zh-TW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26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號</a:t>
                </a:r>
                <a:endParaRPr lang="zh-TW" altLang="en-US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25" name="群組 24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27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000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 t="19605" r="13090" b="9515"/>
          <a:stretch/>
        </p:blipFill>
        <p:spPr>
          <a:xfrm>
            <a:off x="177831" y="0"/>
            <a:ext cx="8967757" cy="5718175"/>
          </a:xfrm>
          <a:prstGeom prst="rect">
            <a:avLst/>
          </a:prstGeom>
        </p:spPr>
      </p:pic>
      <p:pic>
        <p:nvPicPr>
          <p:cNvPr id="19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12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文字版面配置區 2"/>
          <p:cNvSpPr txBox="1">
            <a:spLocks/>
          </p:cNvSpPr>
          <p:nvPr/>
        </p:nvSpPr>
        <p:spPr>
          <a:xfrm>
            <a:off x="1619672" y="401897"/>
            <a:ext cx="4104456" cy="4393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Makiyo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、友寄</a:t>
            </a:r>
            <a:r>
              <a:rPr lang="zh-TW" altLang="en-US" sz="24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踹運將事件簿</a:t>
            </a:r>
            <a:endParaRPr lang="zh-TW" altLang="zh-TW" sz="2400" b="1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272636" y="2902788"/>
            <a:ext cx="8141630" cy="653483"/>
            <a:chOff x="272571" y="1332969"/>
            <a:chExt cx="8140234" cy="653119"/>
          </a:xfrm>
        </p:grpSpPr>
        <p:sp>
          <p:nvSpPr>
            <p:cNvPr id="25" name="文字版面配置區 2"/>
            <p:cNvSpPr txBox="1">
              <a:spLocks/>
            </p:cNvSpPr>
            <p:nvPr/>
          </p:nvSpPr>
          <p:spPr>
            <a:xfrm>
              <a:off x="3056171" y="1456507"/>
              <a:ext cx="5356634" cy="513754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2400" b="1" dirty="0">
                  <a:solidFill>
                    <a:srgbClr val="008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高等法院維持一審判決，全案定讞。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 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6" name="群組 25"/>
            <p:cNvGrpSpPr/>
            <p:nvPr/>
          </p:nvGrpSpPr>
          <p:grpSpPr>
            <a:xfrm>
              <a:off x="272571" y="1332969"/>
              <a:ext cx="2903006" cy="653119"/>
              <a:chOff x="272571" y="1332969"/>
              <a:chExt cx="2903006" cy="653119"/>
            </a:xfrm>
          </p:grpSpPr>
          <p:pic>
            <p:nvPicPr>
              <p:cNvPr id="27" name="圖片 2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571" y="1332969"/>
                <a:ext cx="2903006" cy="653119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</p:pic>
          <p:sp>
            <p:nvSpPr>
              <p:cNvPr id="32" name="文字方塊 31"/>
              <p:cNvSpPr txBox="1"/>
              <p:nvPr/>
            </p:nvSpPr>
            <p:spPr>
              <a:xfrm>
                <a:off x="978887" y="1430396"/>
                <a:ext cx="2077284" cy="461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2012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  </a:t>
                </a:r>
                <a:r>
                  <a:rPr lang="en-US" altLang="zh-TW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8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號</a:t>
                </a:r>
                <a:endParaRPr lang="zh-TW" altLang="en-US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33" name="群組 32"/>
          <p:cNvGrpSpPr/>
          <p:nvPr/>
        </p:nvGrpSpPr>
        <p:grpSpPr>
          <a:xfrm>
            <a:off x="265061" y="1019932"/>
            <a:ext cx="8288531" cy="1502029"/>
            <a:chOff x="265006" y="1332969"/>
            <a:chExt cx="8287101" cy="1501192"/>
          </a:xfrm>
        </p:grpSpPr>
        <p:sp>
          <p:nvSpPr>
            <p:cNvPr id="36" name="文字版面配置區 2"/>
            <p:cNvSpPr txBox="1">
              <a:spLocks/>
            </p:cNvSpPr>
            <p:nvPr/>
          </p:nvSpPr>
          <p:spPr>
            <a:xfrm>
              <a:off x="729595" y="2007946"/>
              <a:ext cx="7822512" cy="826215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北檢不服北院判決，仍認涉犯重傷害未遂罪，提起上訴。ㄚ子、湘瑩涉嫌作偽證，緩起訴</a:t>
              </a:r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年，並分捐公庫</a:t>
              </a:r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萬及</a:t>
              </a:r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萬元</a:t>
              </a: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37" name="群組 36"/>
            <p:cNvGrpSpPr/>
            <p:nvPr/>
          </p:nvGrpSpPr>
          <p:grpSpPr>
            <a:xfrm>
              <a:off x="265006" y="1332969"/>
              <a:ext cx="3104619" cy="653119"/>
              <a:chOff x="265006" y="1332969"/>
              <a:chExt cx="3104619" cy="653119"/>
            </a:xfrm>
          </p:grpSpPr>
          <p:pic>
            <p:nvPicPr>
              <p:cNvPr id="39" name="圖片 3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006" y="1332969"/>
                <a:ext cx="3104619" cy="653119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</p:pic>
          <p:sp>
            <p:nvSpPr>
              <p:cNvPr id="40" name="文字方塊 39"/>
              <p:cNvSpPr txBox="1"/>
              <p:nvPr/>
            </p:nvSpPr>
            <p:spPr>
              <a:xfrm>
                <a:off x="965826" y="1417340"/>
                <a:ext cx="2248939" cy="461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2012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  </a:t>
                </a:r>
                <a:r>
                  <a:rPr lang="en-US" altLang="zh-TW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號</a:t>
                </a:r>
                <a:endParaRPr lang="zh-TW" altLang="en-US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41" name="群組 40"/>
          <p:cNvGrpSpPr/>
          <p:nvPr/>
        </p:nvGrpSpPr>
        <p:grpSpPr>
          <a:xfrm>
            <a:off x="246510" y="3572788"/>
            <a:ext cx="8307082" cy="1534791"/>
            <a:chOff x="246458" y="1332969"/>
            <a:chExt cx="8305649" cy="1533936"/>
          </a:xfrm>
        </p:grpSpPr>
        <p:sp>
          <p:nvSpPr>
            <p:cNvPr id="42" name="文字版面配置區 2"/>
            <p:cNvSpPr txBox="1">
              <a:spLocks/>
            </p:cNvSpPr>
            <p:nvPr/>
          </p:nvSpPr>
          <p:spPr>
            <a:xfrm>
              <a:off x="729595" y="2007945"/>
              <a:ext cx="7822512" cy="85896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24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Makiyo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、友寄被檢方通知到台北地檢署到案執行</a:t>
              </a: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endPara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友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寄被驅逐出境。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3" name="群組 42"/>
            <p:cNvGrpSpPr/>
            <p:nvPr/>
          </p:nvGrpSpPr>
          <p:grpSpPr>
            <a:xfrm>
              <a:off x="246458" y="1332969"/>
              <a:ext cx="3097045" cy="653119"/>
              <a:chOff x="246458" y="1332969"/>
              <a:chExt cx="3097045" cy="653119"/>
            </a:xfrm>
          </p:grpSpPr>
          <p:pic>
            <p:nvPicPr>
              <p:cNvPr id="44" name="圖片 4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458" y="1332969"/>
                <a:ext cx="3097045" cy="653119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</p:pic>
          <p:sp>
            <p:nvSpPr>
              <p:cNvPr id="45" name="文字方塊 44"/>
              <p:cNvSpPr txBox="1"/>
              <p:nvPr/>
            </p:nvSpPr>
            <p:spPr>
              <a:xfrm>
                <a:off x="952764" y="1417340"/>
                <a:ext cx="2262001" cy="461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2012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  </a:t>
                </a:r>
                <a:r>
                  <a:rPr lang="en-US" altLang="zh-TW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號</a:t>
                </a:r>
                <a:endParaRPr lang="zh-TW" altLang="en-US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28" name="群組 27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30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540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2"/>
          <p:cNvSpPr txBox="1">
            <a:spLocks/>
          </p:cNvSpPr>
          <p:nvPr/>
        </p:nvSpPr>
        <p:spPr>
          <a:xfrm>
            <a:off x="1024498" y="1969594"/>
            <a:ext cx="7293362" cy="2928977"/>
          </a:xfrm>
          <a:prstGeom prst="rect">
            <a:avLst/>
          </a:prstGeom>
        </p:spPr>
        <p:txBody>
          <a:bodyPr vert="horz" lIns="91467" tIns="45734" rIns="91467" bIns="45734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簡稱為八里雙屍案、媽媽嘴命案、媽媽嘴案，是一起發生於臺灣的刑事案件。被害人為臺灣富商陳進福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1934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年生、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79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歲）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和實踐大學副教授張翠萍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1956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年生、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57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歲）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夫婦，分別於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日及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被人發現陳屍在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新北市八里區淡水河岸邊。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685919" y="1201983"/>
            <a:ext cx="7773750" cy="792528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八里媽媽嘴咖啡店雙屍案</a:t>
            </a:r>
          </a:p>
        </p:txBody>
      </p:sp>
      <p:sp>
        <p:nvSpPr>
          <p:cNvPr id="11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13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文字版面配置區 2"/>
          <p:cNvSpPr txBox="1">
            <a:spLocks/>
          </p:cNvSpPr>
          <p:nvPr/>
        </p:nvSpPr>
        <p:spPr>
          <a:xfrm>
            <a:off x="1619953" y="330073"/>
            <a:ext cx="4105169" cy="439623"/>
          </a:xfrm>
          <a:prstGeom prst="rect">
            <a:avLst/>
          </a:prstGeom>
        </p:spPr>
        <p:txBody>
          <a:bodyPr vert="horz" lIns="91467" tIns="45734" rIns="91467" bIns="45734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新聞事件</a:t>
            </a:r>
            <a:endParaRPr lang="zh-TW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14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5485406" y="3504371"/>
            <a:ext cx="3328203" cy="2213804"/>
            <a:chOff x="5920834" y="3259195"/>
            <a:chExt cx="3328203" cy="2213804"/>
          </a:xfrm>
        </p:grpSpPr>
        <p:grpSp>
          <p:nvGrpSpPr>
            <p:cNvPr id="25" name="群組 24"/>
            <p:cNvGrpSpPr/>
            <p:nvPr/>
          </p:nvGrpSpPr>
          <p:grpSpPr>
            <a:xfrm rot="336398">
              <a:off x="5920834" y="3259195"/>
              <a:ext cx="3328203" cy="2213804"/>
              <a:chOff x="1816362" y="295376"/>
              <a:chExt cx="6583427" cy="3672203"/>
            </a:xfrm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grpSpPr>
          <p:pic>
            <p:nvPicPr>
              <p:cNvPr id="27" name="Picture 4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70"/>
              <a:stretch/>
            </p:blipFill>
            <p:spPr bwMode="auto">
              <a:xfrm rot="16200000">
                <a:off x="428733" y="1683013"/>
                <a:ext cx="3672195" cy="896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矩形 27"/>
              <p:cNvSpPr/>
              <p:nvPr/>
            </p:nvSpPr>
            <p:spPr>
              <a:xfrm rot="16200000">
                <a:off x="3620159" y="-812056"/>
                <a:ext cx="3672197" cy="58870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70917">
              <a:off x="6033455" y="3327198"/>
              <a:ext cx="3117865" cy="2077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951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群組 33"/>
          <p:cNvGrpSpPr/>
          <p:nvPr/>
        </p:nvGrpSpPr>
        <p:grpSpPr>
          <a:xfrm>
            <a:off x="5485406" y="3504371"/>
            <a:ext cx="3328203" cy="2213804"/>
            <a:chOff x="5920834" y="3259195"/>
            <a:chExt cx="3328203" cy="2213804"/>
          </a:xfrm>
        </p:grpSpPr>
        <p:grpSp>
          <p:nvGrpSpPr>
            <p:cNvPr id="35" name="群組 34"/>
            <p:cNvGrpSpPr/>
            <p:nvPr/>
          </p:nvGrpSpPr>
          <p:grpSpPr>
            <a:xfrm rot="336398">
              <a:off x="5920834" y="3259195"/>
              <a:ext cx="3328203" cy="2213804"/>
              <a:chOff x="1816362" y="295376"/>
              <a:chExt cx="6583427" cy="3672203"/>
            </a:xfrm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grpSpPr>
          <p:pic>
            <p:nvPicPr>
              <p:cNvPr id="37" name="Picture 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70"/>
              <a:stretch/>
            </p:blipFill>
            <p:spPr bwMode="auto">
              <a:xfrm rot="16200000">
                <a:off x="428733" y="1683013"/>
                <a:ext cx="3672195" cy="896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" name="矩形 37"/>
              <p:cNvSpPr/>
              <p:nvPr/>
            </p:nvSpPr>
            <p:spPr>
              <a:xfrm rot="16200000">
                <a:off x="3620159" y="-812056"/>
                <a:ext cx="3672197" cy="58870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70917">
              <a:off x="6033455" y="3327198"/>
              <a:ext cx="3117865" cy="2077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685919" y="1201983"/>
            <a:ext cx="7773750" cy="792528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八里媽媽嘴咖啡店雙屍案</a:t>
            </a:r>
          </a:p>
        </p:txBody>
      </p:sp>
      <p:sp>
        <p:nvSpPr>
          <p:cNvPr id="11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14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文字版面配置區 2"/>
          <p:cNvSpPr txBox="1">
            <a:spLocks/>
          </p:cNvSpPr>
          <p:nvPr/>
        </p:nvSpPr>
        <p:spPr>
          <a:xfrm>
            <a:off x="1024498" y="1969594"/>
            <a:ext cx="7293362" cy="2928977"/>
          </a:xfrm>
          <a:prstGeom prst="rect">
            <a:avLst/>
          </a:prstGeom>
        </p:spPr>
        <p:txBody>
          <a:bodyPr vert="horz" lIns="91467" tIns="45734" rIns="91467" bIns="45734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警方偵查結果，兇手為八里岸邊自行車道旁的「媽媽嘴咖啡店」店長謝依涵，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日最高法院維持更二審判處無期徒刑定讞。</a:t>
            </a:r>
          </a:p>
        </p:txBody>
      </p:sp>
      <p:sp>
        <p:nvSpPr>
          <p:cNvPr id="9" name="文字版面配置區 2"/>
          <p:cNvSpPr txBox="1">
            <a:spLocks/>
          </p:cNvSpPr>
          <p:nvPr/>
        </p:nvSpPr>
        <p:spPr>
          <a:xfrm>
            <a:off x="1619953" y="330073"/>
            <a:ext cx="4105169" cy="439623"/>
          </a:xfrm>
          <a:prstGeom prst="rect">
            <a:avLst/>
          </a:prstGeom>
        </p:spPr>
        <p:txBody>
          <a:bodyPr vert="horz" lIns="91467" tIns="45734" rIns="91467" bIns="45734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新聞事件</a:t>
            </a:r>
            <a:endParaRPr lang="zh-TW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14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5950886" y="3211254"/>
            <a:ext cx="2353115" cy="2307909"/>
            <a:chOff x="5912586" y="3242837"/>
            <a:chExt cx="2353115" cy="2307909"/>
          </a:xfrm>
        </p:grpSpPr>
        <p:grpSp>
          <p:nvGrpSpPr>
            <p:cNvPr id="19" name="群組 18"/>
            <p:cNvGrpSpPr/>
            <p:nvPr/>
          </p:nvGrpSpPr>
          <p:grpSpPr>
            <a:xfrm rot="20979862">
              <a:off x="5912586" y="3242837"/>
              <a:ext cx="2353115" cy="2307909"/>
              <a:chOff x="1816360" y="121190"/>
              <a:chExt cx="4654628" cy="3828303"/>
            </a:xfrm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grpSpPr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70"/>
              <a:stretch/>
            </p:blipFill>
            <p:spPr bwMode="auto">
              <a:xfrm rot="16200000">
                <a:off x="350680" y="1586875"/>
                <a:ext cx="3828298" cy="896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矩形 21"/>
              <p:cNvSpPr/>
              <p:nvPr/>
            </p:nvSpPr>
            <p:spPr>
              <a:xfrm rot="16200000">
                <a:off x="2577710" y="56209"/>
                <a:ext cx="3828298" cy="39582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" t="3179" r="4861" b="3322"/>
            <a:stretch/>
          </p:blipFill>
          <p:spPr bwMode="auto">
            <a:xfrm rot="20972879">
              <a:off x="6013577" y="3302629"/>
              <a:ext cx="2173654" cy="2162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群組 22"/>
          <p:cNvGrpSpPr/>
          <p:nvPr/>
        </p:nvGrpSpPr>
        <p:grpSpPr>
          <a:xfrm rot="243003">
            <a:off x="3423906" y="3936049"/>
            <a:ext cx="5852205" cy="852320"/>
            <a:chOff x="2075992" y="4438614"/>
            <a:chExt cx="5852205" cy="852320"/>
          </a:xfrm>
        </p:grpSpPr>
        <p:pic>
          <p:nvPicPr>
            <p:cNvPr id="24" name="圖片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7" t="25880" r="11809"/>
            <a:stretch/>
          </p:blipFill>
          <p:spPr>
            <a:xfrm rot="5077213">
              <a:off x="4570224" y="1944382"/>
              <a:ext cx="825536" cy="581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文字版面配置區 2"/>
            <p:cNvSpPr txBox="1">
              <a:spLocks/>
            </p:cNvSpPr>
            <p:nvPr/>
          </p:nvSpPr>
          <p:spPr>
            <a:xfrm rot="21304852">
              <a:off x="2661283" y="4588540"/>
              <a:ext cx="5266914" cy="70239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TW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網民的反映以及後續</a:t>
              </a:r>
              <a:r>
                <a:rPr lang="zh-TW" alt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影響</a:t>
              </a:r>
              <a:r>
                <a:rPr lang="zh-TW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？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801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15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634020" y="1893205"/>
            <a:ext cx="6438320" cy="1917665"/>
            <a:chOff x="1633736" y="1955089"/>
            <a:chExt cx="6437202" cy="1916598"/>
          </a:xfrm>
        </p:grpSpPr>
        <p:sp>
          <p:nvSpPr>
            <p:cNvPr id="26" name="文字版面配置區 2"/>
            <p:cNvSpPr txBox="1">
              <a:spLocks/>
            </p:cNvSpPr>
            <p:nvPr/>
          </p:nvSpPr>
          <p:spPr>
            <a:xfrm>
              <a:off x="1633736" y="1955089"/>
              <a:ext cx="6437202" cy="191659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zh-TW" altLang="en-US" sz="6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看到不公不義 </a:t>
              </a:r>
              <a:endParaRPr lang="en-US" altLang="zh-TW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80000"/>
                </a:lnSpc>
              </a:pPr>
              <a:r>
                <a:rPr lang="zh-TW" altLang="en-US" sz="8000" b="1" dirty="0" smtClean="0">
                  <a:solidFill>
                    <a:srgbClr val="008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透過</a:t>
              </a:r>
              <a:r>
                <a:rPr lang="zh-TW" altLang="en-US" sz="8000" b="1" dirty="0">
                  <a:solidFill>
                    <a:srgbClr val="008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肉搜</a:t>
              </a:r>
              <a:endParaRPr lang="zh-CN" altLang="en-US" sz="80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7" name="直線接點 26"/>
            <p:cNvCxnSpPr/>
            <p:nvPr/>
          </p:nvCxnSpPr>
          <p:spPr>
            <a:xfrm>
              <a:off x="2157752" y="2720213"/>
              <a:ext cx="431167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2015739" y="3865612"/>
              <a:ext cx="382234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群組 11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14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664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16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245857" y="2019497"/>
            <a:ext cx="5010457" cy="1679182"/>
            <a:chOff x="929945" y="1442312"/>
            <a:chExt cx="3158298" cy="1058054"/>
          </a:xfrm>
        </p:grpSpPr>
        <p:sp>
          <p:nvSpPr>
            <p:cNvPr id="16" name="矩形: 圆角 38">
              <a:extLst>
                <a:ext uri="{FF2B5EF4-FFF2-40B4-BE49-F238E27FC236}">
                  <a16:creationId xmlns="" xmlns:a16="http://schemas.microsoft.com/office/drawing/2014/main" id="{B7782CAD-7E2B-40CF-B902-09904214C806}"/>
                </a:ext>
              </a:extLst>
            </p:cNvPr>
            <p:cNvSpPr/>
            <p:nvPr/>
          </p:nvSpPr>
          <p:spPr>
            <a:xfrm rot="16200000">
              <a:off x="1980067" y="392190"/>
              <a:ext cx="1058054" cy="3158298"/>
            </a:xfrm>
            <a:prstGeom prst="roundRect">
              <a:avLst/>
            </a:prstGeom>
            <a:solidFill>
              <a:srgbClr val="C86664"/>
            </a:solidFill>
            <a:ln>
              <a:noFill/>
            </a:ln>
            <a:effectLst>
              <a:outerShdw blurRad="88900" sx="105000" sy="105000" algn="ctr" rotWithShape="0">
                <a:srgbClr val="C8666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字魂59号-创粗黑" panose="00000500000000000000" pitchFamily="2" charset="-122"/>
              </a:endParaRPr>
            </a:p>
          </p:txBody>
        </p:sp>
        <p:sp>
          <p:nvSpPr>
            <p:cNvPr id="19" name="文字版面配置區 2"/>
            <p:cNvSpPr txBox="1">
              <a:spLocks/>
            </p:cNvSpPr>
            <p:nvPr/>
          </p:nvSpPr>
          <p:spPr>
            <a:xfrm>
              <a:off x="1011484" y="1514319"/>
              <a:ext cx="2995220" cy="91403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3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請同學訴說</a:t>
              </a:r>
              <a:endPara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80000"/>
                </a:lnSpc>
              </a:pPr>
              <a:r>
                <a:rPr lang="zh-TW" altLang="en-US" sz="6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有何好處</a:t>
              </a:r>
              <a:endParaRPr lang="en-US" altLang="zh-TW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0" name="文字版面配置區 2"/>
          <p:cNvSpPr txBox="1">
            <a:spLocks/>
          </p:cNvSpPr>
          <p:nvPr/>
        </p:nvSpPr>
        <p:spPr>
          <a:xfrm>
            <a:off x="1619953" y="330073"/>
            <a:ext cx="2952841" cy="439623"/>
          </a:xfrm>
          <a:prstGeom prst="rect">
            <a:avLst/>
          </a:prstGeom>
        </p:spPr>
        <p:txBody>
          <a:bodyPr vert="horz" lIns="91467" tIns="45734" rIns="91467" bIns="45734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 smtClean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看到不公不義 透過肉搜</a:t>
            </a:r>
            <a:endParaRPr lang="zh-TW" altLang="zh-TW" b="1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1" name="群組 20"/>
          <p:cNvGrpSpPr/>
          <p:nvPr/>
        </p:nvGrpSpPr>
        <p:grpSpPr>
          <a:xfrm rot="20452063">
            <a:off x="605423" y="3532237"/>
            <a:ext cx="2752884" cy="1085983"/>
            <a:chOff x="5180205" y="1282781"/>
            <a:chExt cx="2752406" cy="1085380"/>
          </a:xfrm>
        </p:grpSpPr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68459">
              <a:off x="6013718" y="449268"/>
              <a:ext cx="1085380" cy="2752406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 rot="848285">
              <a:off x="5676610" y="1542458"/>
              <a:ext cx="1825824" cy="584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馬上道歉</a:t>
              </a:r>
              <a:endPara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雅風體 Std W3" pitchFamily="18" charset="-120"/>
                <a:ea typeface="華康雅風體 Std W3" pitchFamily="18" charset="-120"/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 rot="639182">
            <a:off x="6318769" y="904646"/>
            <a:ext cx="3036434" cy="1527707"/>
            <a:chOff x="5064887" y="957743"/>
            <a:chExt cx="3218365" cy="1618623"/>
          </a:xfrm>
        </p:grpSpPr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31541" flipH="1">
              <a:off x="5864758" y="157872"/>
              <a:ext cx="1618623" cy="3218365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 rot="20605164">
              <a:off x="5404276" y="1459673"/>
              <a:ext cx="2370513" cy="7500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4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罪有應得</a:t>
              </a:r>
              <a:endPara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雅風體 Std W3" pitchFamily="18" charset="-120"/>
                <a:ea typeface="華康雅風體 Std W3" pitchFamily="18" charset="-12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 rot="21043947">
            <a:off x="808117" y="1286693"/>
            <a:ext cx="2147748" cy="1099880"/>
            <a:chOff x="5234095" y="1126025"/>
            <a:chExt cx="2682609" cy="1373263"/>
          </a:xfrm>
        </p:grpSpPr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68459">
              <a:off x="5888768" y="471352"/>
              <a:ext cx="1373263" cy="2682609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 rot="848285">
              <a:off x="5705348" y="1469622"/>
              <a:ext cx="1768347" cy="7301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快狠準</a:t>
              </a:r>
              <a:endPara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雅風體 Std W3" pitchFamily="18" charset="-120"/>
                <a:ea typeface="華康雅風體 Std W3" pitchFamily="18" charset="-120"/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 rot="867518">
            <a:off x="3354187" y="3719083"/>
            <a:ext cx="2911755" cy="1339863"/>
            <a:chOff x="5058055" y="1122483"/>
            <a:chExt cx="3086214" cy="1419599"/>
          </a:xfrm>
        </p:grpSpPr>
        <p:pic>
          <p:nvPicPr>
            <p:cNvPr id="36" name="圖片 35"/>
            <p:cNvPicPr>
              <a:picLocks noChangeAspect="1"/>
            </p:cNvPicPr>
            <p:nvPr/>
          </p:nvPicPr>
          <p:blipFill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01009">
              <a:off x="5891362" y="289176"/>
              <a:ext cx="1419599" cy="3086214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 rot="20963351">
              <a:off x="5602913" y="1469102"/>
              <a:ext cx="2153033" cy="6847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得到</a:t>
              </a:r>
              <a:r>
                <a:rPr lang="zh-TW" altLang="en-US" sz="3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處罰</a:t>
              </a:r>
              <a:endParaRPr lang="zh-TW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雅風體 Std W3" pitchFamily="18" charset="-120"/>
                <a:ea typeface="華康雅風體 Std W3" pitchFamily="18" charset="-120"/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 rot="21043947">
            <a:off x="6267569" y="3591322"/>
            <a:ext cx="2735010" cy="865607"/>
            <a:chOff x="5110451" y="1370920"/>
            <a:chExt cx="2981591" cy="943288"/>
          </a:xfrm>
        </p:grpSpPr>
        <p:pic>
          <p:nvPicPr>
            <p:cNvPr id="39" name="圖片 38"/>
            <p:cNvPicPr>
              <a:picLocks noChangeAspect="1"/>
            </p:cNvPicPr>
            <p:nvPr/>
          </p:nvPicPr>
          <p:blipFill>
            <a:blip r:embed="rId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68459">
              <a:off x="6129603" y="351768"/>
              <a:ext cx="943288" cy="2981591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 rot="848285">
              <a:off x="5817806" y="1583136"/>
              <a:ext cx="1543415" cy="5030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群眾力量</a:t>
              </a:r>
              <a:endPara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雅風體 Std W3" pitchFamily="18" charset="-120"/>
                <a:ea typeface="華康雅風體 Std W3" pitchFamily="18" charset="-120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41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  <p:sp>
        <p:nvSpPr>
          <p:cNvPr id="43" name="文字版面配置區 2"/>
          <p:cNvSpPr txBox="1">
            <a:spLocks/>
          </p:cNvSpPr>
          <p:nvPr/>
        </p:nvSpPr>
        <p:spPr>
          <a:xfrm>
            <a:off x="4130535" y="1509428"/>
            <a:ext cx="1241100" cy="439623"/>
          </a:xfrm>
          <a:prstGeom prst="rect">
            <a:avLst/>
          </a:prstGeom>
        </p:spPr>
        <p:txBody>
          <a:bodyPr vert="horz" lIns="91467" tIns="45734" rIns="91467" bIns="45734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參考答案</a:t>
            </a:r>
            <a:endParaRPr lang="zh-TW" altLang="zh-TW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222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17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245857" y="2019497"/>
            <a:ext cx="5010457" cy="1679182"/>
            <a:chOff x="929945" y="1442312"/>
            <a:chExt cx="3158298" cy="1058054"/>
          </a:xfrm>
        </p:grpSpPr>
        <p:sp>
          <p:nvSpPr>
            <p:cNvPr id="16" name="矩形: 圆角 38">
              <a:extLst>
                <a:ext uri="{FF2B5EF4-FFF2-40B4-BE49-F238E27FC236}">
                  <a16:creationId xmlns="" xmlns:a16="http://schemas.microsoft.com/office/drawing/2014/main" id="{B7782CAD-7E2B-40CF-B902-09904214C806}"/>
                </a:ext>
              </a:extLst>
            </p:cNvPr>
            <p:cNvSpPr/>
            <p:nvPr/>
          </p:nvSpPr>
          <p:spPr>
            <a:xfrm rot="16200000">
              <a:off x="1980067" y="392190"/>
              <a:ext cx="1058054" cy="3158298"/>
            </a:xfrm>
            <a:prstGeom prst="roundRect">
              <a:avLst/>
            </a:prstGeom>
            <a:solidFill>
              <a:srgbClr val="008080"/>
            </a:solidFill>
            <a:ln>
              <a:noFill/>
            </a:ln>
            <a:effectLst>
              <a:outerShdw blurRad="88900" sx="105000" sy="105000" algn="ctr" rotWithShape="0">
                <a:srgbClr val="C8666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字魂59号-创粗黑" panose="00000500000000000000" pitchFamily="2" charset="-122"/>
              </a:endParaRPr>
            </a:p>
          </p:txBody>
        </p:sp>
        <p:sp>
          <p:nvSpPr>
            <p:cNvPr id="19" name="文字版面配置區 2"/>
            <p:cNvSpPr txBox="1">
              <a:spLocks/>
            </p:cNvSpPr>
            <p:nvPr/>
          </p:nvSpPr>
          <p:spPr>
            <a:xfrm>
              <a:off x="1011484" y="1514319"/>
              <a:ext cx="2995220" cy="91403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3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請同學訴說</a:t>
              </a:r>
              <a:endPara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80000"/>
                </a:lnSpc>
              </a:pPr>
              <a:r>
                <a:rPr lang="zh-TW" altLang="en-US" sz="6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</a:t>
              </a:r>
              <a:r>
                <a:rPr lang="zh-TW" altLang="en-US" sz="6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何壞處</a:t>
              </a:r>
              <a:endParaRPr lang="en-US" altLang="zh-TW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0" name="文字版面配置區 2"/>
          <p:cNvSpPr txBox="1">
            <a:spLocks/>
          </p:cNvSpPr>
          <p:nvPr/>
        </p:nvSpPr>
        <p:spPr>
          <a:xfrm>
            <a:off x="1619953" y="330073"/>
            <a:ext cx="2952841" cy="439623"/>
          </a:xfrm>
          <a:prstGeom prst="rect">
            <a:avLst/>
          </a:prstGeom>
        </p:spPr>
        <p:txBody>
          <a:bodyPr vert="horz" lIns="91467" tIns="45734" rIns="91467" bIns="45734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 smtClean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看到不公不義 透過肉搜</a:t>
            </a:r>
            <a:endParaRPr lang="zh-TW" altLang="zh-TW" b="1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1" name="群組 20"/>
          <p:cNvGrpSpPr/>
          <p:nvPr/>
        </p:nvGrpSpPr>
        <p:grpSpPr>
          <a:xfrm rot="20452063">
            <a:off x="605423" y="3532237"/>
            <a:ext cx="2752884" cy="1085983"/>
            <a:chOff x="5180205" y="1282781"/>
            <a:chExt cx="2752406" cy="1085380"/>
          </a:xfrm>
        </p:grpSpPr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68459">
              <a:off x="6013718" y="449268"/>
              <a:ext cx="1085380" cy="2752406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 rot="848285">
              <a:off x="5266313" y="1542458"/>
              <a:ext cx="2646418" cy="584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新聞鋪天蓋地</a:t>
              </a:r>
              <a:endPara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雅風體 Std W3" pitchFamily="18" charset="-120"/>
                <a:ea typeface="華康雅風體 Std W3" pitchFamily="18" charset="-120"/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 rot="639182">
            <a:off x="6318769" y="904646"/>
            <a:ext cx="3036434" cy="1527707"/>
            <a:chOff x="5064887" y="957743"/>
            <a:chExt cx="3218365" cy="1618623"/>
          </a:xfrm>
        </p:grpSpPr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31541" flipH="1">
              <a:off x="5864758" y="157872"/>
              <a:ext cx="1618623" cy="3218365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 rot="20605164">
              <a:off x="5404275" y="1459673"/>
              <a:ext cx="2370514" cy="7500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4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網路霸凌</a:t>
              </a:r>
              <a:endPara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雅風體 Std W3" pitchFamily="18" charset="-120"/>
                <a:ea typeface="華康雅風體 Std W3" pitchFamily="18" charset="-12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 rot="21043947">
            <a:off x="808117" y="1286693"/>
            <a:ext cx="2147748" cy="1099880"/>
            <a:chOff x="5234095" y="1126025"/>
            <a:chExt cx="2682609" cy="1373263"/>
          </a:xfrm>
        </p:grpSpPr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68459">
              <a:off x="5888768" y="471352"/>
              <a:ext cx="1373263" cy="2682609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 rot="848285">
              <a:off x="5449067" y="1469622"/>
              <a:ext cx="2280912" cy="7301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未審先判</a:t>
              </a:r>
              <a:endPara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雅風體 Std W3" pitchFamily="18" charset="-120"/>
                <a:ea typeface="華康雅風體 Std W3" pitchFamily="18" charset="-120"/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 rot="867518">
            <a:off x="3354187" y="3719083"/>
            <a:ext cx="2911755" cy="1339863"/>
            <a:chOff x="5058055" y="1122483"/>
            <a:chExt cx="3086214" cy="1419599"/>
          </a:xfrm>
        </p:grpSpPr>
        <p:pic>
          <p:nvPicPr>
            <p:cNvPr id="36" name="圖片 35"/>
            <p:cNvPicPr>
              <a:picLocks noChangeAspect="1"/>
            </p:cNvPicPr>
            <p:nvPr/>
          </p:nvPicPr>
          <p:blipFill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01009">
              <a:off x="5891362" y="289176"/>
              <a:ext cx="1419599" cy="3086214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 rot="20963351">
              <a:off x="5602911" y="1469103"/>
              <a:ext cx="2153034" cy="6847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親友</a:t>
              </a:r>
              <a:r>
                <a:rPr lang="zh-TW" altLang="en-US" sz="3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無辜</a:t>
              </a:r>
              <a:endParaRPr lang="zh-TW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雅風體 Std W3" pitchFamily="18" charset="-120"/>
                <a:ea typeface="華康雅風體 Std W3" pitchFamily="18" charset="-120"/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 rot="21043947">
            <a:off x="6130287" y="3399656"/>
            <a:ext cx="2950312" cy="1101609"/>
            <a:chOff x="4847309" y="1337516"/>
            <a:chExt cx="3216304" cy="1200469"/>
          </a:xfrm>
        </p:grpSpPr>
        <p:pic>
          <p:nvPicPr>
            <p:cNvPr id="39" name="圖片 38"/>
            <p:cNvPicPr>
              <a:picLocks noChangeAspect="1"/>
            </p:cNvPicPr>
            <p:nvPr/>
          </p:nvPicPr>
          <p:blipFill>
            <a:blip r:embed="rId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68459">
              <a:off x="5855226" y="329599"/>
              <a:ext cx="1200469" cy="3216304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 rot="848285">
              <a:off x="5084922" y="1522192"/>
              <a:ext cx="2923960" cy="9055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個人隱私</a:t>
              </a:r>
              <a:endPara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雅風體 Std W3" pitchFamily="18" charset="-120"/>
                <a:ea typeface="華康雅風體 Std W3" pitchFamily="18" charset="-120"/>
              </a:endParaRPr>
            </a:p>
            <a:p>
              <a:pPr algn="ctr"/>
              <a:r>
                <a:rPr lang="zh-TW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祖宗</a:t>
              </a:r>
              <a:r>
                <a:rPr lang="en-US" altLang="zh-TW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18</a:t>
              </a:r>
              <a:r>
                <a:rPr lang="zh-TW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代全部出爐</a:t>
              </a:r>
              <a:endPara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雅風體 Std W3" pitchFamily="18" charset="-120"/>
                <a:ea typeface="華康雅風體 Std W3" pitchFamily="18" charset="-120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41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  <p:sp>
        <p:nvSpPr>
          <p:cNvPr id="43" name="文字版面配置區 2"/>
          <p:cNvSpPr txBox="1">
            <a:spLocks/>
          </p:cNvSpPr>
          <p:nvPr/>
        </p:nvSpPr>
        <p:spPr>
          <a:xfrm>
            <a:off x="4130535" y="1509428"/>
            <a:ext cx="1241100" cy="439623"/>
          </a:xfrm>
          <a:prstGeom prst="rect">
            <a:avLst/>
          </a:prstGeom>
        </p:spPr>
        <p:txBody>
          <a:bodyPr vert="horz" lIns="91467" tIns="45734" rIns="91467" bIns="45734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參考答案</a:t>
            </a:r>
            <a:endParaRPr lang="zh-TW" altLang="zh-TW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054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1580001" y="926405"/>
            <a:ext cx="4078037" cy="4321150"/>
            <a:chOff x="2737107" y="936104"/>
            <a:chExt cx="3785487" cy="4009628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107" y="936104"/>
              <a:ext cx="3785487" cy="400962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矩形 13"/>
            <p:cNvSpPr/>
            <p:nvPr/>
          </p:nvSpPr>
          <p:spPr>
            <a:xfrm rot="216081">
              <a:off x="3215328" y="2020477"/>
              <a:ext cx="2885543" cy="942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6000" spc="-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網路正義</a:t>
              </a:r>
              <a:endParaRPr lang="zh-TW" altLang="en-US" sz="60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雅風體 Std W3" pitchFamily="18" charset="-120"/>
                <a:ea typeface="華康雅風體 Std W3" pitchFamily="18" charset="-12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5509061" y="2018103"/>
            <a:ext cx="2052584" cy="1201225"/>
            <a:chOff x="1115616" y="1966565"/>
            <a:chExt cx="2052228" cy="1200558"/>
          </a:xfrm>
        </p:grpSpPr>
        <p:sp>
          <p:nvSpPr>
            <p:cNvPr id="17" name="文字版面配置區 2"/>
            <p:cNvSpPr txBox="1">
              <a:spLocks/>
            </p:cNvSpPr>
            <p:nvPr/>
          </p:nvSpPr>
          <p:spPr>
            <a:xfrm>
              <a:off x="1115616" y="1966565"/>
              <a:ext cx="2052228" cy="120055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6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定義</a:t>
              </a:r>
              <a:endParaRPr lang="zh-TW" altLang="zh-TW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9" name="直線接點 18"/>
            <p:cNvCxnSpPr/>
            <p:nvPr/>
          </p:nvCxnSpPr>
          <p:spPr>
            <a:xfrm>
              <a:off x="1703404" y="3101860"/>
              <a:ext cx="125310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18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6" name="群組 15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20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155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版面配置區 2"/>
          <p:cNvSpPr txBox="1">
            <a:spLocks/>
          </p:cNvSpPr>
          <p:nvPr/>
        </p:nvSpPr>
        <p:spPr>
          <a:xfrm>
            <a:off x="926112" y="1668345"/>
            <a:ext cx="7551682" cy="3098064"/>
          </a:xfrm>
          <a:prstGeom prst="rect">
            <a:avLst/>
          </a:prstGeom>
        </p:spPr>
        <p:txBody>
          <a:bodyPr vert="horz" lIns="91467" tIns="45734" rIns="91467" bIns="45734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的是一群人利用網路相關工具，在網路上抵制詐騙、犯罪等非網路相關的惡行。因為網路的去中心化特質，網路又是一個難以中央控管的媒體，反而讓人們有聚集起來抵制某些惡行的行為。</a:t>
            </a:r>
          </a:p>
        </p:txBody>
      </p:sp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685919" y="1011965"/>
            <a:ext cx="7773750" cy="686207"/>
          </a:xfrm>
        </p:spPr>
        <p:txBody>
          <a:bodyPr anchor="t">
            <a:noAutofit/>
          </a:bodyPr>
          <a:lstStyle/>
          <a:p>
            <a:r>
              <a:rPr lang="zh-TW" altLang="en-US" sz="3600" b="1" dirty="0" smtClean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網路正義</a:t>
            </a:r>
            <a:r>
              <a:rPr lang="en-US" altLang="zh-TW" sz="2800" b="1" dirty="0" smtClean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Internet </a:t>
            </a:r>
            <a:r>
              <a:rPr lang="en-US" altLang="zh-TW" sz="2800" b="1" dirty="0" err="1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Viglantism</a:t>
            </a:r>
            <a:r>
              <a:rPr lang="en-US" altLang="zh-TW" sz="2800" b="1" dirty="0" smtClean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b="1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19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文字版面配置區 2"/>
          <p:cNvSpPr txBox="1">
            <a:spLocks/>
          </p:cNvSpPr>
          <p:nvPr/>
        </p:nvSpPr>
        <p:spPr>
          <a:xfrm>
            <a:off x="1619953" y="330073"/>
            <a:ext cx="4105169" cy="439623"/>
          </a:xfrm>
          <a:prstGeom prst="rect">
            <a:avLst/>
          </a:prstGeom>
        </p:spPr>
        <p:txBody>
          <a:bodyPr vert="horz" lIns="91467" tIns="45734" rIns="91467" bIns="45734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網路正義 </a:t>
            </a:r>
            <a:r>
              <a:rPr lang="zh-TW" altLang="en-US" sz="24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定義</a:t>
            </a:r>
            <a:endParaRPr lang="zh-TW" altLang="zh-TW" sz="2400" b="1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15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31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4716016" y="-30956"/>
            <a:ext cx="4318248" cy="749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雅風體 Std W3" pitchFamily="18" charset="-120"/>
                <a:ea typeface="華康雅風體 Std W3" pitchFamily="18" charset="-120"/>
              </a:rPr>
              <a:t>── </a:t>
            </a: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雅風體 Std W3" pitchFamily="18" charset="-120"/>
                <a:ea typeface="華康雅風體 Std W3" pitchFamily="18" charset="-120"/>
              </a:rPr>
              <a:t>思考與澄清</a:t>
            </a:r>
          </a:p>
        </p:txBody>
      </p:sp>
      <p:grpSp>
        <p:nvGrpSpPr>
          <p:cNvPr id="6" name="群組 5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8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  <p:sp>
        <p:nvSpPr>
          <p:cNvPr id="10" name="文字版面配置區 2"/>
          <p:cNvSpPr txBox="1">
            <a:spLocks/>
          </p:cNvSpPr>
          <p:nvPr/>
        </p:nvSpPr>
        <p:spPr>
          <a:xfrm>
            <a:off x="755576" y="1489348"/>
            <a:ext cx="7776864" cy="25094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zh-TW" sz="3600" dirty="0" smtClean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zh-TW" sz="3600" b="1" dirty="0" smtClean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問題思考</a:t>
            </a:r>
            <a:r>
              <a:rPr lang="zh-TW" altLang="zh-TW" sz="3600" dirty="0" smtClean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3600" dirty="0" smtClean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遇到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不公不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正義直接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肉搜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經過查證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就報導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或認定有罪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沒有可能有我們忽略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的事情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?!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 rot="295148">
            <a:off x="1319148" y="2178763"/>
            <a:ext cx="7843992" cy="2210859"/>
            <a:chOff x="2027302" y="3181221"/>
            <a:chExt cx="7843992" cy="2210859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66" r="11809"/>
            <a:stretch/>
          </p:blipFill>
          <p:spPr>
            <a:xfrm rot="5077213">
              <a:off x="4843868" y="364655"/>
              <a:ext cx="2210859" cy="784399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字版面配置區 2"/>
            <p:cNvSpPr txBox="1">
              <a:spLocks/>
            </p:cNvSpPr>
            <p:nvPr/>
          </p:nvSpPr>
          <p:spPr>
            <a:xfrm rot="21230047">
              <a:off x="2720460" y="3377197"/>
              <a:ext cx="6632185" cy="82809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為何要透過所謂的正義</a:t>
              </a:r>
              <a:r>
                <a:rPr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道德魔人才</a:t>
              </a:r>
              <a:endPara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ctr">
                <a:lnSpc>
                  <a:spcPct val="150000"/>
                </a:lnSpc>
                <a:buNone/>
              </a:pPr>
              <a:r>
                <a:rPr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可得到正義</a:t>
              </a:r>
              <a:r>
                <a:rPr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!?</a:t>
              </a:r>
              <a:r>
                <a:rPr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我們社會需要什麼</a:t>
              </a:r>
              <a:r>
                <a:rPr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?!</a:t>
              </a:r>
            </a:p>
          </p:txBody>
        </p:sp>
      </p:grpSp>
      <p:pic>
        <p:nvPicPr>
          <p:cNvPr id="12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48" y="5221976"/>
            <a:ext cx="489904" cy="49302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39536" y="5316352"/>
            <a:ext cx="477416" cy="304271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2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354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685919" y="1011965"/>
            <a:ext cx="7773750" cy="686207"/>
          </a:xfrm>
        </p:spPr>
        <p:txBody>
          <a:bodyPr anchor="t">
            <a:noAutofit/>
          </a:bodyPr>
          <a:lstStyle/>
          <a:p>
            <a:r>
              <a:rPr lang="zh-TW" altLang="en-US" sz="3600" b="1" dirty="0" smtClean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網路正義</a:t>
            </a:r>
            <a:r>
              <a:rPr lang="en-US" altLang="zh-TW" sz="2800" b="1" dirty="0" smtClean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Internet </a:t>
            </a:r>
            <a:r>
              <a:rPr lang="en-US" altLang="zh-TW" sz="2800" b="1" dirty="0" err="1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Viglantism</a:t>
            </a:r>
            <a:r>
              <a:rPr lang="en-US" altLang="zh-TW" sz="2800" b="1" dirty="0" smtClean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b="1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20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文字版面配置區 2"/>
          <p:cNvSpPr txBox="1">
            <a:spLocks/>
          </p:cNvSpPr>
          <p:nvPr/>
        </p:nvSpPr>
        <p:spPr>
          <a:xfrm>
            <a:off x="1619953" y="330073"/>
            <a:ext cx="4105169" cy="439623"/>
          </a:xfrm>
          <a:prstGeom prst="rect">
            <a:avLst/>
          </a:prstGeom>
        </p:spPr>
        <p:txBody>
          <a:bodyPr vert="horz" lIns="91467" tIns="45734" rIns="91467" bIns="45734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網路正義 </a:t>
            </a:r>
            <a:r>
              <a:rPr lang="zh-TW" altLang="en-US" sz="24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定義</a:t>
            </a:r>
            <a:endParaRPr lang="zh-TW" altLang="zh-TW" sz="2400" b="1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15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  <p:sp>
        <p:nvSpPr>
          <p:cNvPr id="17" name="文字版面配置區 2"/>
          <p:cNvSpPr txBox="1">
            <a:spLocks/>
          </p:cNvSpPr>
          <p:nvPr/>
        </p:nvSpPr>
        <p:spPr>
          <a:xfrm>
            <a:off x="926112" y="1668345"/>
            <a:ext cx="7394928" cy="3098064"/>
          </a:xfrm>
          <a:prstGeom prst="rect">
            <a:avLst/>
          </a:prstGeom>
        </p:spPr>
        <p:txBody>
          <a:bodyPr vert="horz" lIns="91467" tIns="45734" rIns="91467" bIns="45734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廣泛來說是一種透過網路，對心中認定是「惡」的目標，進行打壓的一種新興社會現象，由於加害人與被害人通常不認識，且制裁行為不是針對被害者本身，</a:t>
            </a:r>
            <a:r>
              <a:rPr lang="zh-TW" altLang="en-US" sz="28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而是針對被害者違反社會道德或不符社會大眾期待的行為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，因此與網路霸凌做一個區隔，將兩者分立來探討。</a:t>
            </a:r>
          </a:p>
        </p:txBody>
      </p:sp>
    </p:spTree>
    <p:extLst>
      <p:ext uri="{BB962C8B-B14F-4D97-AF65-F5344CB8AC3E}">
        <p14:creationId xmlns:p14="http://schemas.microsoft.com/office/powerpoint/2010/main" val="356365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773053" y="926405"/>
            <a:ext cx="4078037" cy="4321150"/>
            <a:chOff x="2737107" y="936104"/>
            <a:chExt cx="3785487" cy="4009628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107" y="936104"/>
              <a:ext cx="3785487" cy="400962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矩形 13"/>
            <p:cNvSpPr/>
            <p:nvPr/>
          </p:nvSpPr>
          <p:spPr>
            <a:xfrm rot="216081">
              <a:off x="3215328" y="2020477"/>
              <a:ext cx="2885543" cy="942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6000" spc="-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網路正義</a:t>
              </a:r>
              <a:endParaRPr lang="zh-TW" altLang="en-US" sz="60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雅風體 Std W3" pitchFamily="18" charset="-120"/>
                <a:ea typeface="華康雅風體 Std W3" pitchFamily="18" charset="-12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4817789" y="2018103"/>
            <a:ext cx="3607754" cy="1201225"/>
            <a:chOff x="424464" y="1966565"/>
            <a:chExt cx="2743380" cy="1200558"/>
          </a:xfrm>
        </p:grpSpPr>
        <p:sp>
          <p:nvSpPr>
            <p:cNvPr id="17" name="文字版面配置區 2"/>
            <p:cNvSpPr txBox="1">
              <a:spLocks/>
            </p:cNvSpPr>
            <p:nvPr/>
          </p:nvSpPr>
          <p:spPr>
            <a:xfrm>
              <a:off x="424464" y="1966565"/>
              <a:ext cx="2743380" cy="120055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6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運作方式</a:t>
              </a:r>
              <a:endParaRPr lang="zh-TW" altLang="zh-TW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9" name="直線接點 18"/>
            <p:cNvCxnSpPr/>
            <p:nvPr/>
          </p:nvCxnSpPr>
          <p:spPr>
            <a:xfrm>
              <a:off x="744154" y="3101860"/>
              <a:ext cx="22123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21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6" name="群組 15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20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52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6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  <p:sp>
        <p:nvSpPr>
          <p:cNvPr id="8" name="文字版面配置區 2"/>
          <p:cNvSpPr txBox="1">
            <a:spLocks/>
          </p:cNvSpPr>
          <p:nvPr/>
        </p:nvSpPr>
        <p:spPr>
          <a:xfrm>
            <a:off x="1619953" y="330073"/>
            <a:ext cx="4105169" cy="439623"/>
          </a:xfrm>
          <a:prstGeom prst="rect">
            <a:avLst/>
          </a:prstGeom>
        </p:spPr>
        <p:txBody>
          <a:bodyPr vert="horz" lIns="91467" tIns="45734" rIns="91467" bIns="45734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網路正義 </a:t>
            </a:r>
            <a:r>
              <a:rPr lang="zh-TW" altLang="en-US" sz="24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運作方式</a:t>
            </a:r>
            <a:endParaRPr lang="zh-TW" altLang="zh-TW" sz="2400" b="1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2878294" y="3838865"/>
            <a:ext cx="3551602" cy="1278372"/>
            <a:chOff x="2878294" y="3838865"/>
            <a:chExt cx="3551602" cy="1278372"/>
          </a:xfrm>
        </p:grpSpPr>
        <p:grpSp>
          <p:nvGrpSpPr>
            <p:cNvPr id="2" name="群組 1"/>
            <p:cNvGrpSpPr/>
            <p:nvPr/>
          </p:nvGrpSpPr>
          <p:grpSpPr>
            <a:xfrm>
              <a:off x="4596046" y="4166251"/>
              <a:ext cx="116100" cy="950986"/>
              <a:chOff x="4596046" y="2242509"/>
              <a:chExt cx="116100" cy="950986"/>
            </a:xfrm>
          </p:grpSpPr>
          <p:cxnSp>
            <p:nvCxnSpPr>
              <p:cNvPr id="21" name="直接连接符 51">
                <a:extLst>
                  <a:ext uri="{FF2B5EF4-FFF2-40B4-BE49-F238E27FC236}">
                    <a16:creationId xmlns="" xmlns:a16="http://schemas.microsoft.com/office/drawing/2014/main" id="{5CACBDA6-3D97-4D3A-AA60-3C6F631ADD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4096" y="2242509"/>
                <a:ext cx="0" cy="91296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矩形: 圆角 55">
                <a:extLst>
                  <a:ext uri="{FF2B5EF4-FFF2-40B4-BE49-F238E27FC236}">
                    <a16:creationId xmlns="" xmlns:a16="http://schemas.microsoft.com/office/drawing/2014/main" id="{CB89B2BE-A30C-4A1A-BB5F-F3A705BE5DB4}"/>
                  </a:ext>
                </a:extLst>
              </p:cNvPr>
              <p:cNvSpPr/>
              <p:nvPr/>
            </p:nvSpPr>
            <p:spPr>
              <a:xfrm rot="2700000">
                <a:off x="4596046" y="3077395"/>
                <a:ext cx="116100" cy="116100"/>
              </a:xfrm>
              <a:prstGeom prst="roundRect">
                <a:avLst/>
              </a:prstGeom>
              <a:solidFill>
                <a:srgbClr val="008080"/>
              </a:solidFill>
              <a:ln>
                <a:noFill/>
              </a:ln>
              <a:effectLst>
                <a:outerShdw blurRad="88900" sx="105000" sy="105000" algn="ctr" rotWithShape="0">
                  <a:schemeClr val="accent6"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字魂59号-创粗黑" panose="00000500000000000000" pitchFamily="2" charset="-122"/>
                </a:endParaRPr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2878294" y="3838865"/>
              <a:ext cx="3551602" cy="898639"/>
              <a:chOff x="756585" y="1442311"/>
              <a:chExt cx="3505016" cy="1058054"/>
            </a:xfrm>
          </p:grpSpPr>
          <p:sp>
            <p:nvSpPr>
              <p:cNvPr id="19" name="矩形: 圆角 38">
                <a:extLst>
                  <a:ext uri="{FF2B5EF4-FFF2-40B4-BE49-F238E27FC236}">
                    <a16:creationId xmlns="" xmlns:a16="http://schemas.microsoft.com/office/drawing/2014/main" id="{B7782CAD-7E2B-40CF-B902-09904214C806}"/>
                  </a:ext>
                </a:extLst>
              </p:cNvPr>
              <p:cNvSpPr/>
              <p:nvPr/>
            </p:nvSpPr>
            <p:spPr>
              <a:xfrm rot="16200000">
                <a:off x="1980066" y="218831"/>
                <a:ext cx="1058054" cy="3505014"/>
              </a:xfrm>
              <a:prstGeom prst="roundRect">
                <a:avLst/>
              </a:prstGeom>
              <a:solidFill>
                <a:srgbClr val="008080"/>
              </a:solidFill>
              <a:ln>
                <a:noFill/>
              </a:ln>
              <a:effectLst>
                <a:outerShdw blurRad="88900" sx="105000" sy="105000" algn="ctr" rotWithShape="0">
                  <a:srgbClr val="00808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20" name="文字版面配置區 2"/>
              <p:cNvSpPr txBox="1">
                <a:spLocks/>
              </p:cNvSpPr>
              <p:nvPr/>
            </p:nvSpPr>
            <p:spPr>
              <a:xfrm>
                <a:off x="756585" y="1551840"/>
                <a:ext cx="3505016" cy="91403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sz="36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評價性意見出現</a:t>
                </a:r>
              </a:p>
            </p:txBody>
          </p:sp>
        </p:grpSp>
      </p:grpSp>
      <p:grpSp>
        <p:nvGrpSpPr>
          <p:cNvPr id="9" name="群組 8"/>
          <p:cNvGrpSpPr/>
          <p:nvPr/>
        </p:nvGrpSpPr>
        <p:grpSpPr>
          <a:xfrm>
            <a:off x="3053958" y="2372559"/>
            <a:ext cx="3200276" cy="1278371"/>
            <a:chOff x="3053958" y="2372559"/>
            <a:chExt cx="3200276" cy="1278371"/>
          </a:xfrm>
        </p:grpSpPr>
        <p:grpSp>
          <p:nvGrpSpPr>
            <p:cNvPr id="31" name="群組 30"/>
            <p:cNvGrpSpPr/>
            <p:nvPr/>
          </p:nvGrpSpPr>
          <p:grpSpPr>
            <a:xfrm>
              <a:off x="4596046" y="2699944"/>
              <a:ext cx="116100" cy="950986"/>
              <a:chOff x="4596046" y="2242509"/>
              <a:chExt cx="116100" cy="950986"/>
            </a:xfrm>
          </p:grpSpPr>
          <p:cxnSp>
            <p:nvCxnSpPr>
              <p:cNvPr id="32" name="直接连接符 51">
                <a:extLst>
                  <a:ext uri="{FF2B5EF4-FFF2-40B4-BE49-F238E27FC236}">
                    <a16:creationId xmlns="" xmlns:a16="http://schemas.microsoft.com/office/drawing/2014/main" id="{5CACBDA6-3D97-4D3A-AA60-3C6F631ADD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4096" y="2242509"/>
                <a:ext cx="0" cy="91296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矩形: 圆角 55">
                <a:extLst>
                  <a:ext uri="{FF2B5EF4-FFF2-40B4-BE49-F238E27FC236}">
                    <a16:creationId xmlns="" xmlns:a16="http://schemas.microsoft.com/office/drawing/2014/main" id="{CB89B2BE-A30C-4A1A-BB5F-F3A705BE5DB4}"/>
                  </a:ext>
                </a:extLst>
              </p:cNvPr>
              <p:cNvSpPr/>
              <p:nvPr/>
            </p:nvSpPr>
            <p:spPr>
              <a:xfrm rot="2700000">
                <a:off x="4596046" y="3077395"/>
                <a:ext cx="116100" cy="116100"/>
              </a:xfrm>
              <a:prstGeom prst="roundRect">
                <a:avLst/>
              </a:prstGeom>
              <a:solidFill>
                <a:srgbClr val="C86664"/>
              </a:solidFill>
              <a:ln>
                <a:noFill/>
              </a:ln>
              <a:effectLst>
                <a:outerShdw blurRad="88900" sx="105000" sy="105000" algn="ctr" rotWithShape="0">
                  <a:schemeClr val="accent6"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字魂59号-创粗黑" panose="00000500000000000000" pitchFamily="2" charset="-122"/>
                </a:endParaRPr>
              </a:p>
            </p:txBody>
          </p:sp>
        </p:grpSp>
        <p:grpSp>
          <p:nvGrpSpPr>
            <p:cNvPr id="34" name="群組 33"/>
            <p:cNvGrpSpPr/>
            <p:nvPr/>
          </p:nvGrpSpPr>
          <p:grpSpPr>
            <a:xfrm>
              <a:off x="3053958" y="2372559"/>
              <a:ext cx="3200276" cy="908536"/>
              <a:chOff x="929945" y="1442312"/>
              <a:chExt cx="3158298" cy="1069707"/>
            </a:xfrm>
          </p:grpSpPr>
          <p:sp>
            <p:nvSpPr>
              <p:cNvPr id="35" name="矩形: 圆角 38">
                <a:extLst>
                  <a:ext uri="{FF2B5EF4-FFF2-40B4-BE49-F238E27FC236}">
                    <a16:creationId xmlns="" xmlns:a16="http://schemas.microsoft.com/office/drawing/2014/main" id="{B7782CAD-7E2B-40CF-B902-09904214C806}"/>
                  </a:ext>
                </a:extLst>
              </p:cNvPr>
              <p:cNvSpPr/>
              <p:nvPr/>
            </p:nvSpPr>
            <p:spPr>
              <a:xfrm rot="16200000">
                <a:off x="1980067" y="392190"/>
                <a:ext cx="1058054" cy="3158298"/>
              </a:xfrm>
              <a:prstGeom prst="roundRect">
                <a:avLst/>
              </a:prstGeom>
              <a:solidFill>
                <a:srgbClr val="C86664"/>
              </a:solidFill>
              <a:ln>
                <a:noFill/>
              </a:ln>
              <a:effectLst>
                <a:outerShdw blurRad="88900" sx="105000" sy="105000" algn="ctr" rotWithShape="0">
                  <a:srgbClr val="C86664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36" name="文字版面配置區 2"/>
              <p:cNvSpPr txBox="1">
                <a:spLocks/>
              </p:cNvSpPr>
              <p:nvPr/>
            </p:nvSpPr>
            <p:spPr>
              <a:xfrm>
                <a:off x="1011484" y="1597981"/>
                <a:ext cx="2995220" cy="91403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sz="36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透過網路散布</a:t>
                </a:r>
                <a:endParaRPr lang="zh-TW" altLang="en-US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3" name="群組 2"/>
          <p:cNvGrpSpPr/>
          <p:nvPr/>
        </p:nvGrpSpPr>
        <p:grpSpPr>
          <a:xfrm>
            <a:off x="3053958" y="938912"/>
            <a:ext cx="3200276" cy="1278371"/>
            <a:chOff x="3053958" y="938912"/>
            <a:chExt cx="3200276" cy="1278371"/>
          </a:xfrm>
        </p:grpSpPr>
        <p:grpSp>
          <p:nvGrpSpPr>
            <p:cNvPr id="37" name="群組 36"/>
            <p:cNvGrpSpPr/>
            <p:nvPr/>
          </p:nvGrpSpPr>
          <p:grpSpPr>
            <a:xfrm>
              <a:off x="4596046" y="1266297"/>
              <a:ext cx="116100" cy="950986"/>
              <a:chOff x="4596046" y="2242509"/>
              <a:chExt cx="116100" cy="950986"/>
            </a:xfrm>
          </p:grpSpPr>
          <p:cxnSp>
            <p:nvCxnSpPr>
              <p:cNvPr id="38" name="直接连接符 51">
                <a:extLst>
                  <a:ext uri="{FF2B5EF4-FFF2-40B4-BE49-F238E27FC236}">
                    <a16:creationId xmlns="" xmlns:a16="http://schemas.microsoft.com/office/drawing/2014/main" id="{5CACBDA6-3D97-4D3A-AA60-3C6F631ADD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4096" y="2242509"/>
                <a:ext cx="0" cy="91296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矩形: 圆角 55">
                <a:extLst>
                  <a:ext uri="{FF2B5EF4-FFF2-40B4-BE49-F238E27FC236}">
                    <a16:creationId xmlns="" xmlns:a16="http://schemas.microsoft.com/office/drawing/2014/main" id="{CB89B2BE-A30C-4A1A-BB5F-F3A705BE5DB4}"/>
                  </a:ext>
                </a:extLst>
              </p:cNvPr>
              <p:cNvSpPr/>
              <p:nvPr/>
            </p:nvSpPr>
            <p:spPr>
              <a:xfrm rot="2700000">
                <a:off x="4596046" y="3077395"/>
                <a:ext cx="116100" cy="116100"/>
              </a:xfrm>
              <a:prstGeom prst="roundRect">
                <a:avLst/>
              </a:prstGeom>
              <a:solidFill>
                <a:srgbClr val="008080"/>
              </a:solidFill>
              <a:ln>
                <a:noFill/>
              </a:ln>
              <a:effectLst>
                <a:outerShdw blurRad="88900" sx="105000" sy="105000" algn="ctr" rotWithShape="0">
                  <a:schemeClr val="accent6"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字魂59号-创粗黑" panose="00000500000000000000" pitchFamily="2" charset="-122"/>
                </a:endParaRPr>
              </a:p>
            </p:txBody>
          </p:sp>
        </p:grpSp>
        <p:grpSp>
          <p:nvGrpSpPr>
            <p:cNvPr id="40" name="群組 39"/>
            <p:cNvGrpSpPr/>
            <p:nvPr/>
          </p:nvGrpSpPr>
          <p:grpSpPr>
            <a:xfrm>
              <a:off x="3053958" y="938912"/>
              <a:ext cx="3200276" cy="898639"/>
              <a:chOff x="929945" y="1442312"/>
              <a:chExt cx="3158298" cy="1058054"/>
            </a:xfrm>
          </p:grpSpPr>
          <p:sp>
            <p:nvSpPr>
              <p:cNvPr id="41" name="矩形: 圆角 38">
                <a:extLst>
                  <a:ext uri="{FF2B5EF4-FFF2-40B4-BE49-F238E27FC236}">
                    <a16:creationId xmlns="" xmlns:a16="http://schemas.microsoft.com/office/drawing/2014/main" id="{B7782CAD-7E2B-40CF-B902-09904214C806}"/>
                  </a:ext>
                </a:extLst>
              </p:cNvPr>
              <p:cNvSpPr/>
              <p:nvPr/>
            </p:nvSpPr>
            <p:spPr>
              <a:xfrm rot="16200000">
                <a:off x="1980067" y="392190"/>
                <a:ext cx="1058054" cy="3158298"/>
              </a:xfrm>
              <a:prstGeom prst="roundRect">
                <a:avLst/>
              </a:prstGeom>
              <a:solidFill>
                <a:srgbClr val="008080"/>
              </a:solidFill>
              <a:ln>
                <a:noFill/>
              </a:ln>
              <a:effectLst>
                <a:outerShdw blurRad="88900" sx="105000" sy="105000" algn="ctr" rotWithShape="0">
                  <a:srgbClr val="00808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42" name="文字版面配置區 2"/>
              <p:cNvSpPr txBox="1">
                <a:spLocks/>
              </p:cNvSpPr>
              <p:nvPr/>
            </p:nvSpPr>
            <p:spPr>
              <a:xfrm>
                <a:off x="1011484" y="1551840"/>
                <a:ext cx="2995220" cy="91403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sz="36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事件發生</a:t>
                </a:r>
                <a:endParaRPr lang="zh-TW" altLang="en-US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pic>
        <p:nvPicPr>
          <p:cNvPr id="44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22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6218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6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  <p:sp>
        <p:nvSpPr>
          <p:cNvPr id="8" name="文字版面配置區 2"/>
          <p:cNvSpPr txBox="1">
            <a:spLocks/>
          </p:cNvSpPr>
          <p:nvPr/>
        </p:nvSpPr>
        <p:spPr>
          <a:xfrm>
            <a:off x="1619953" y="330073"/>
            <a:ext cx="4105169" cy="439623"/>
          </a:xfrm>
          <a:prstGeom prst="rect">
            <a:avLst/>
          </a:prstGeom>
        </p:spPr>
        <p:txBody>
          <a:bodyPr vert="horz" lIns="91467" tIns="45734" rIns="91467" bIns="45734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網路正義 </a:t>
            </a:r>
            <a:r>
              <a:rPr lang="zh-TW" altLang="en-US" sz="24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運作方式</a:t>
            </a:r>
            <a:endParaRPr lang="zh-TW" altLang="zh-TW" sz="2400" b="1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2878294" y="3793855"/>
            <a:ext cx="3551602" cy="1272655"/>
            <a:chOff x="2878294" y="3793855"/>
            <a:chExt cx="3551602" cy="1272655"/>
          </a:xfrm>
        </p:grpSpPr>
        <p:grpSp>
          <p:nvGrpSpPr>
            <p:cNvPr id="18" name="群組 17"/>
            <p:cNvGrpSpPr/>
            <p:nvPr/>
          </p:nvGrpSpPr>
          <p:grpSpPr>
            <a:xfrm>
              <a:off x="2878294" y="3793855"/>
              <a:ext cx="3551602" cy="898639"/>
              <a:chOff x="756585" y="1442311"/>
              <a:chExt cx="3505016" cy="1058054"/>
            </a:xfrm>
          </p:grpSpPr>
          <p:sp>
            <p:nvSpPr>
              <p:cNvPr id="19" name="矩形: 圆角 38">
                <a:extLst>
                  <a:ext uri="{FF2B5EF4-FFF2-40B4-BE49-F238E27FC236}">
                    <a16:creationId xmlns="" xmlns:a16="http://schemas.microsoft.com/office/drawing/2014/main" id="{B7782CAD-7E2B-40CF-B902-09904214C806}"/>
                  </a:ext>
                </a:extLst>
              </p:cNvPr>
              <p:cNvSpPr/>
              <p:nvPr/>
            </p:nvSpPr>
            <p:spPr>
              <a:xfrm rot="16200000">
                <a:off x="1980066" y="218831"/>
                <a:ext cx="1058054" cy="3505014"/>
              </a:xfrm>
              <a:prstGeom prst="roundRect">
                <a:avLst/>
              </a:prstGeom>
              <a:solidFill>
                <a:srgbClr val="008080"/>
              </a:solidFill>
              <a:ln>
                <a:noFill/>
              </a:ln>
              <a:effectLst>
                <a:outerShdw blurRad="88900" sx="105000" sy="105000" algn="ctr" rotWithShape="0">
                  <a:srgbClr val="00808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20" name="文字版面配置區 2"/>
              <p:cNvSpPr txBox="1">
                <a:spLocks/>
              </p:cNvSpPr>
              <p:nvPr/>
            </p:nvSpPr>
            <p:spPr>
              <a:xfrm>
                <a:off x="756585" y="1551840"/>
                <a:ext cx="3505016" cy="91403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sz="36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事件結束</a:t>
                </a: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3062146" y="4697178"/>
              <a:ext cx="31854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●透過遺忘或當事人出面解決</a:t>
              </a: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2214948" y="926406"/>
            <a:ext cx="4715692" cy="2498869"/>
            <a:chOff x="2214948" y="926406"/>
            <a:chExt cx="4715692" cy="2498869"/>
          </a:xfrm>
        </p:grpSpPr>
        <p:grpSp>
          <p:nvGrpSpPr>
            <p:cNvPr id="31" name="群組 30"/>
            <p:cNvGrpSpPr/>
            <p:nvPr/>
          </p:nvGrpSpPr>
          <p:grpSpPr>
            <a:xfrm>
              <a:off x="4514744" y="2474289"/>
              <a:ext cx="116100" cy="950986"/>
              <a:chOff x="4596046" y="2242509"/>
              <a:chExt cx="116100" cy="950986"/>
            </a:xfrm>
          </p:grpSpPr>
          <p:cxnSp>
            <p:nvCxnSpPr>
              <p:cNvPr id="32" name="直接连接符 51">
                <a:extLst>
                  <a:ext uri="{FF2B5EF4-FFF2-40B4-BE49-F238E27FC236}">
                    <a16:creationId xmlns="" xmlns:a16="http://schemas.microsoft.com/office/drawing/2014/main" id="{5CACBDA6-3D97-4D3A-AA60-3C6F631ADD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4096" y="2242509"/>
                <a:ext cx="0" cy="91296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矩形: 圆角 55">
                <a:extLst>
                  <a:ext uri="{FF2B5EF4-FFF2-40B4-BE49-F238E27FC236}">
                    <a16:creationId xmlns="" xmlns:a16="http://schemas.microsoft.com/office/drawing/2014/main" id="{CB89B2BE-A30C-4A1A-BB5F-F3A705BE5DB4}"/>
                  </a:ext>
                </a:extLst>
              </p:cNvPr>
              <p:cNvSpPr/>
              <p:nvPr/>
            </p:nvSpPr>
            <p:spPr>
              <a:xfrm rot="2700000">
                <a:off x="4596046" y="3077395"/>
                <a:ext cx="116100" cy="116100"/>
              </a:xfrm>
              <a:prstGeom prst="roundRect">
                <a:avLst/>
              </a:prstGeom>
              <a:solidFill>
                <a:srgbClr val="C86664"/>
              </a:solidFill>
              <a:ln>
                <a:noFill/>
              </a:ln>
              <a:effectLst>
                <a:outerShdw blurRad="88900" sx="105000" sy="105000" algn="ctr" rotWithShape="0">
                  <a:schemeClr val="accent6"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字魂59号-创粗黑" panose="00000500000000000000" pitchFamily="2" charset="-122"/>
                </a:endParaRPr>
              </a:p>
            </p:txBody>
          </p:sp>
        </p:grpSp>
        <p:grpSp>
          <p:nvGrpSpPr>
            <p:cNvPr id="34" name="群組 33"/>
            <p:cNvGrpSpPr/>
            <p:nvPr/>
          </p:nvGrpSpPr>
          <p:grpSpPr>
            <a:xfrm>
              <a:off x="2214948" y="926406"/>
              <a:ext cx="4715692" cy="1745322"/>
              <a:chOff x="929945" y="1442312"/>
              <a:chExt cx="3158298" cy="1058054"/>
            </a:xfrm>
          </p:grpSpPr>
          <p:sp>
            <p:nvSpPr>
              <p:cNvPr id="35" name="矩形: 圆角 38">
                <a:extLst>
                  <a:ext uri="{FF2B5EF4-FFF2-40B4-BE49-F238E27FC236}">
                    <a16:creationId xmlns="" xmlns:a16="http://schemas.microsoft.com/office/drawing/2014/main" id="{B7782CAD-7E2B-40CF-B902-09904214C806}"/>
                  </a:ext>
                </a:extLst>
              </p:cNvPr>
              <p:cNvSpPr/>
              <p:nvPr/>
            </p:nvSpPr>
            <p:spPr>
              <a:xfrm rot="16200000">
                <a:off x="1980067" y="392190"/>
                <a:ext cx="1058054" cy="3158298"/>
              </a:xfrm>
              <a:prstGeom prst="roundRect">
                <a:avLst/>
              </a:prstGeom>
              <a:solidFill>
                <a:srgbClr val="C86664"/>
              </a:solidFill>
              <a:ln>
                <a:noFill/>
              </a:ln>
              <a:effectLst>
                <a:outerShdw blurRad="88900" sx="105000" sy="105000" algn="ctr" rotWithShape="0">
                  <a:srgbClr val="C86664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36" name="文字版面配置區 2"/>
              <p:cNvSpPr txBox="1">
                <a:spLocks/>
              </p:cNvSpPr>
              <p:nvPr/>
            </p:nvSpPr>
            <p:spPr>
              <a:xfrm>
                <a:off x="1011484" y="1518791"/>
                <a:ext cx="2995220" cy="91403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sz="4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制裁</a:t>
                </a:r>
                <a:endParaRPr lang="en-US" altLang="zh-TW" sz="4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36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評價「惡」的個體</a:t>
                </a:r>
                <a:endParaRPr lang="zh-TW" altLang="en-US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2369355" y="2732387"/>
              <a:ext cx="44961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pc="-1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EX</a:t>
              </a:r>
              <a:r>
                <a:rPr lang="zh-TW" altLang="en-US" spc="-1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zh-TW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人肉搜索、言語  汙辱、癱瘓網路使用</a:t>
              </a:r>
              <a:endPara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28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23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1624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24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群組 11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14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  <p:sp>
        <p:nvSpPr>
          <p:cNvPr id="16" name="文本框 56"/>
          <p:cNvSpPr txBox="1">
            <a:spLocks noChangeArrowheads="1"/>
          </p:cNvSpPr>
          <p:nvPr/>
        </p:nvSpPr>
        <p:spPr bwMode="auto">
          <a:xfrm>
            <a:off x="840773" y="1787932"/>
            <a:ext cx="7610895" cy="182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5" tIns="35665" rIns="71325" bIns="35665">
            <a:spAutoFit/>
          </a:bodyPr>
          <a:lstStyle/>
          <a:p>
            <a:r>
              <a:rPr lang="zh-TW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但發現一切是錯的的時候</a:t>
            </a:r>
            <a:endParaRPr lang="en-US" altLang="zh-TW" sz="4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66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對當事人 怎麼辦</a:t>
            </a:r>
            <a:r>
              <a:rPr lang="en-US" altLang="zh-TW" sz="66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!??</a:t>
            </a:r>
            <a:endParaRPr lang="zh-CN" altLang="en-US" sz="6600" b="1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914199" y="2543130"/>
            <a:ext cx="69316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914199" y="3575096"/>
            <a:ext cx="733657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4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685919" y="1201983"/>
            <a:ext cx="7773750" cy="792528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南港小模姦殺案</a:t>
            </a:r>
          </a:p>
        </p:txBody>
      </p:sp>
      <p:sp>
        <p:nvSpPr>
          <p:cNvPr id="11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25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文字版面配置區 2"/>
          <p:cNvSpPr txBox="1">
            <a:spLocks/>
          </p:cNvSpPr>
          <p:nvPr/>
        </p:nvSpPr>
        <p:spPr>
          <a:xfrm>
            <a:off x="1024498" y="1969594"/>
            <a:ext cx="7293362" cy="2928977"/>
          </a:xfrm>
          <a:prstGeom prst="rect">
            <a:avLst/>
          </a:prstGeom>
        </p:spPr>
        <p:txBody>
          <a:bodyPr vert="horz" lIns="91467" tIns="45734" rIns="91467" bIns="45734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模特兒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（小模）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陳姓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歲女子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（下稱「陳女」）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，在臺北市南港萬象大樓地下室被姦殺。由於事件伊始，兇手「程宇」謊稱，是陳女的閨中密友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（簡稱「閨密」、俗作「閨蜜」）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梁思惠與自己合謀誘出並殺害陳女，故又稱為</a:t>
            </a:r>
            <a:r>
              <a:rPr lang="zh-TW" altLang="en-US" sz="28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閨密誘殺案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8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閨蜜誘殺案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[2]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[3]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版面配置區 2"/>
          <p:cNvSpPr txBox="1">
            <a:spLocks/>
          </p:cNvSpPr>
          <p:nvPr/>
        </p:nvSpPr>
        <p:spPr>
          <a:xfrm>
            <a:off x="1619953" y="330073"/>
            <a:ext cx="4105169" cy="439623"/>
          </a:xfrm>
          <a:prstGeom prst="rect">
            <a:avLst/>
          </a:prstGeom>
        </p:spPr>
        <p:txBody>
          <a:bodyPr vert="horz" lIns="91467" tIns="45734" rIns="91467" bIns="45734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新聞事件</a:t>
            </a:r>
            <a:endParaRPr lang="zh-TW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14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111400" y="1458829"/>
            <a:ext cx="2937204" cy="653483"/>
            <a:chOff x="265062" y="1019932"/>
            <a:chExt cx="2937204" cy="653483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062" y="1019932"/>
              <a:ext cx="2937204" cy="653483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lumMod val="65000"/>
                  <a:alpha val="40000"/>
                </a:schemeClr>
              </a:outerShdw>
            </a:effectLst>
          </p:spPr>
        </p:pic>
        <p:sp>
          <p:nvSpPr>
            <p:cNvPr id="19" name="文字方塊 18"/>
            <p:cNvSpPr txBox="1"/>
            <p:nvPr/>
          </p:nvSpPr>
          <p:spPr>
            <a:xfrm>
              <a:off x="952939" y="1104350"/>
              <a:ext cx="20776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2017</a:t>
              </a:r>
              <a:r>
                <a:rPr lang="zh-TW" altLang="en-US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  </a:t>
              </a:r>
              <a:r>
                <a:rPr lang="en-US" altLang="zh-TW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</a:t>
              </a:r>
              <a:endParaRPr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 rot="494400">
            <a:off x="5910261" y="870576"/>
            <a:ext cx="1055848" cy="515251"/>
            <a:chOff x="2541467" y="5052047"/>
            <a:chExt cx="1408248" cy="687221"/>
          </a:xfr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21" name="矩形: 圆角 38">
              <a:extLst>
                <a:ext uri="{FF2B5EF4-FFF2-40B4-BE49-F238E27FC236}">
                  <a16:creationId xmlns="" xmlns:a16="http://schemas.microsoft.com/office/drawing/2014/main" id="{B7782CAD-7E2B-40CF-B902-09904214C806}"/>
                </a:ext>
              </a:extLst>
            </p:cNvPr>
            <p:cNvSpPr/>
            <p:nvPr/>
          </p:nvSpPr>
          <p:spPr>
            <a:xfrm rot="16200000">
              <a:off x="2901980" y="4691534"/>
              <a:ext cx="687221" cy="1408248"/>
            </a:xfrm>
            <a:prstGeom prst="roundRect">
              <a:avLst/>
            </a:prstGeom>
            <a:solidFill>
              <a:srgbClr val="C86664"/>
            </a:solidFill>
            <a:ln>
              <a:noFill/>
            </a:ln>
            <a:effectLst>
              <a:outerShdw blurRad="88900" sx="105000" sy="105000" algn="ctr" rotWithShape="0">
                <a:srgbClr val="C8666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字魂59号-创粗黑" panose="00000500000000000000" pitchFamily="2" charset="-122"/>
              </a:endParaRPr>
            </a:p>
          </p:txBody>
        </p:sp>
        <p:sp>
          <p:nvSpPr>
            <p:cNvPr id="22" name="文字版面配置區 2"/>
            <p:cNvSpPr txBox="1">
              <a:spLocks/>
            </p:cNvSpPr>
            <p:nvPr/>
          </p:nvSpPr>
          <p:spPr>
            <a:xfrm>
              <a:off x="2599884" y="5089748"/>
              <a:ext cx="1349830" cy="6422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開始</a:t>
              </a:r>
              <a:endPara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9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685919" y="1201983"/>
            <a:ext cx="7773750" cy="792528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南港小模姦殺案</a:t>
            </a:r>
          </a:p>
        </p:txBody>
      </p:sp>
      <p:sp>
        <p:nvSpPr>
          <p:cNvPr id="11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26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文字版面配置區 2"/>
          <p:cNvSpPr txBox="1">
            <a:spLocks/>
          </p:cNvSpPr>
          <p:nvPr/>
        </p:nvSpPr>
        <p:spPr>
          <a:xfrm>
            <a:off x="1024498" y="1969595"/>
            <a:ext cx="7293362" cy="1323566"/>
          </a:xfrm>
          <a:prstGeom prst="rect">
            <a:avLst/>
          </a:prstGeom>
        </p:spPr>
        <p:txBody>
          <a:bodyPr vert="horz" lIns="91467" tIns="45734" rIns="91467" bIns="45734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宇與梁女在臺中被捕，由於有串供、逃亡之虞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人皆被</a:t>
            </a:r>
            <a:r>
              <a:rPr lang="zh-TW" altLang="en-US" sz="28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收押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9" name="文字版面配置區 2"/>
          <p:cNvSpPr txBox="1">
            <a:spLocks/>
          </p:cNvSpPr>
          <p:nvPr/>
        </p:nvSpPr>
        <p:spPr>
          <a:xfrm>
            <a:off x="1619953" y="330073"/>
            <a:ext cx="4105169" cy="439623"/>
          </a:xfrm>
          <a:prstGeom prst="rect">
            <a:avLst/>
          </a:prstGeom>
        </p:spPr>
        <p:txBody>
          <a:bodyPr vert="horz" lIns="91467" tIns="45734" rIns="91467" bIns="45734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新聞事件</a:t>
            </a:r>
            <a:endParaRPr lang="zh-TW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14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111400" y="1458829"/>
            <a:ext cx="2937204" cy="653483"/>
            <a:chOff x="265062" y="1019932"/>
            <a:chExt cx="2937204" cy="653483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062" y="1019932"/>
              <a:ext cx="2937204" cy="653483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lumMod val="65000"/>
                  <a:alpha val="40000"/>
                </a:schemeClr>
              </a:outerShdw>
            </a:effectLst>
          </p:spPr>
        </p:pic>
        <p:sp>
          <p:nvSpPr>
            <p:cNvPr id="19" name="文字方塊 18"/>
            <p:cNvSpPr txBox="1"/>
            <p:nvPr/>
          </p:nvSpPr>
          <p:spPr>
            <a:xfrm>
              <a:off x="952939" y="1104350"/>
              <a:ext cx="20776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2017</a:t>
              </a:r>
              <a:r>
                <a:rPr lang="zh-TW" altLang="en-US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  </a:t>
              </a:r>
              <a:r>
                <a:rPr lang="en-US" altLang="zh-TW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</a:t>
              </a:r>
              <a:endParaRPr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 rot="494400">
            <a:off x="5910261" y="870576"/>
            <a:ext cx="1055848" cy="515251"/>
            <a:chOff x="2541467" y="5052047"/>
            <a:chExt cx="1408248" cy="687221"/>
          </a:xfr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21" name="矩形: 圆角 38">
              <a:extLst>
                <a:ext uri="{FF2B5EF4-FFF2-40B4-BE49-F238E27FC236}">
                  <a16:creationId xmlns="" xmlns:a16="http://schemas.microsoft.com/office/drawing/2014/main" id="{B7782CAD-7E2B-40CF-B902-09904214C806}"/>
                </a:ext>
              </a:extLst>
            </p:cNvPr>
            <p:cNvSpPr/>
            <p:nvPr/>
          </p:nvSpPr>
          <p:spPr>
            <a:xfrm rot="16200000">
              <a:off x="2901980" y="4691534"/>
              <a:ext cx="687221" cy="1408248"/>
            </a:xfrm>
            <a:prstGeom prst="roundRect">
              <a:avLst/>
            </a:prstGeom>
            <a:solidFill>
              <a:srgbClr val="C86664"/>
            </a:solidFill>
            <a:ln>
              <a:noFill/>
            </a:ln>
            <a:effectLst>
              <a:outerShdw blurRad="88900" sx="105000" sy="105000" algn="ctr" rotWithShape="0">
                <a:srgbClr val="C8666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字魂59号-创粗黑" panose="00000500000000000000" pitchFamily="2" charset="-122"/>
              </a:endParaRPr>
            </a:p>
          </p:txBody>
        </p:sp>
        <p:sp>
          <p:nvSpPr>
            <p:cNvPr id="22" name="文字版面配置區 2"/>
            <p:cNvSpPr txBox="1">
              <a:spLocks/>
            </p:cNvSpPr>
            <p:nvPr/>
          </p:nvSpPr>
          <p:spPr>
            <a:xfrm>
              <a:off x="2599884" y="5089748"/>
              <a:ext cx="1349830" cy="6422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開始</a:t>
              </a:r>
              <a:endPara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 rot="21243239">
            <a:off x="3584547" y="2946605"/>
            <a:ext cx="2718757" cy="2244100"/>
            <a:chOff x="4196120" y="3385098"/>
            <a:chExt cx="2986868" cy="2465403"/>
          </a:xfrm>
        </p:grpSpPr>
        <p:grpSp>
          <p:nvGrpSpPr>
            <p:cNvPr id="25" name="群組 24"/>
            <p:cNvGrpSpPr/>
            <p:nvPr/>
          </p:nvGrpSpPr>
          <p:grpSpPr>
            <a:xfrm rot="336398">
              <a:off x="4196120" y="3385098"/>
              <a:ext cx="2986868" cy="2465403"/>
              <a:chOff x="1816361" y="121192"/>
              <a:chExt cx="6583426" cy="4089550"/>
            </a:xfrm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grpSpPr>
          <p:pic>
            <p:nvPicPr>
              <p:cNvPr id="31" name="Picture 4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70"/>
              <a:stretch/>
            </p:blipFill>
            <p:spPr bwMode="auto">
              <a:xfrm rot="16200000">
                <a:off x="220056" y="1717500"/>
                <a:ext cx="4089547" cy="896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2" name="矩形 31"/>
              <p:cNvSpPr/>
              <p:nvPr/>
            </p:nvSpPr>
            <p:spPr>
              <a:xfrm rot="16200000">
                <a:off x="3411482" y="-777565"/>
                <a:ext cx="4089547" cy="58870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5999">
              <a:off x="4372160" y="3541348"/>
              <a:ext cx="2683750" cy="2234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群組 1"/>
          <p:cNvGrpSpPr/>
          <p:nvPr/>
        </p:nvGrpSpPr>
        <p:grpSpPr>
          <a:xfrm>
            <a:off x="5580312" y="2870550"/>
            <a:ext cx="3455847" cy="2465403"/>
            <a:chOff x="6070898" y="3312723"/>
            <a:chExt cx="3455847" cy="2465403"/>
          </a:xfrm>
        </p:grpSpPr>
        <p:grpSp>
          <p:nvGrpSpPr>
            <p:cNvPr id="26" name="群組 25"/>
            <p:cNvGrpSpPr/>
            <p:nvPr/>
          </p:nvGrpSpPr>
          <p:grpSpPr>
            <a:xfrm rot="336398">
              <a:off x="6070898" y="3312723"/>
              <a:ext cx="3455847" cy="2465403"/>
              <a:chOff x="1816361" y="121192"/>
              <a:chExt cx="6583426" cy="4089550"/>
            </a:xfrm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grpSpPr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70"/>
              <a:stretch/>
            </p:blipFill>
            <p:spPr bwMode="auto">
              <a:xfrm rot="16200000">
                <a:off x="220056" y="1717500"/>
                <a:ext cx="4089547" cy="896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" name="矩形 28"/>
              <p:cNvSpPr/>
              <p:nvPr/>
            </p:nvSpPr>
            <p:spPr>
              <a:xfrm rot="16200000">
                <a:off x="3411482" y="-777565"/>
                <a:ext cx="4089547" cy="58870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6966">
              <a:off x="6241601" y="3439038"/>
              <a:ext cx="3177520" cy="2213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096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685919" y="1201983"/>
            <a:ext cx="7773750" cy="792528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南港小模姦殺案</a:t>
            </a:r>
          </a:p>
        </p:txBody>
      </p:sp>
      <p:sp>
        <p:nvSpPr>
          <p:cNvPr id="11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27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文字版面配置區 2"/>
          <p:cNvSpPr txBox="1">
            <a:spLocks/>
          </p:cNvSpPr>
          <p:nvPr/>
        </p:nvSpPr>
        <p:spPr>
          <a:xfrm>
            <a:off x="1024498" y="1969594"/>
            <a:ext cx="7414108" cy="2928977"/>
          </a:xfrm>
          <a:prstGeom prst="rect">
            <a:avLst/>
          </a:prstGeom>
        </p:spPr>
        <p:txBody>
          <a:bodyPr vert="horz" lIns="91467" tIns="45734" rIns="91467" bIns="45734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tabLst>
                <a:tab pos="1881188" algn="l"/>
              </a:tabLst>
            </a:pPr>
            <a:r>
              <a:rPr lang="zh-TW" altLang="en-US" sz="2400" b="1" u="sng" dirty="0" smtClean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士林</a:t>
            </a:r>
            <a:r>
              <a:rPr lang="zh-TW" altLang="en-US" sz="2400" b="1" u="sng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地檢署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綜合各項事證，認為是程宇刻意誤導檢方辦案，誣陷梁女，梁女涉案程度大為降低，將梁女釋放，但諭令限制出境、限制出海和限制住居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[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4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]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目前檢方認為梁女並無涉案，予以</a:t>
            </a:r>
            <a:r>
              <a:rPr lang="zh-TW" altLang="en-US" sz="28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不起訴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處分。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版面配置區 2"/>
          <p:cNvSpPr txBox="1">
            <a:spLocks/>
          </p:cNvSpPr>
          <p:nvPr/>
        </p:nvSpPr>
        <p:spPr>
          <a:xfrm>
            <a:off x="1619953" y="330073"/>
            <a:ext cx="4105169" cy="439623"/>
          </a:xfrm>
          <a:prstGeom prst="rect">
            <a:avLst/>
          </a:prstGeom>
        </p:spPr>
        <p:txBody>
          <a:bodyPr vert="horz" lIns="91467" tIns="45734" rIns="91467" bIns="45734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新聞事件</a:t>
            </a:r>
            <a:endParaRPr lang="zh-TW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14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  <p:grpSp>
        <p:nvGrpSpPr>
          <p:cNvPr id="20" name="群組 19"/>
          <p:cNvGrpSpPr/>
          <p:nvPr/>
        </p:nvGrpSpPr>
        <p:grpSpPr>
          <a:xfrm rot="494400">
            <a:off x="5910261" y="870576"/>
            <a:ext cx="1055848" cy="515251"/>
            <a:chOff x="2541467" y="5052047"/>
            <a:chExt cx="1408248" cy="687221"/>
          </a:xfr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21" name="矩形: 圆角 38">
              <a:extLst>
                <a:ext uri="{FF2B5EF4-FFF2-40B4-BE49-F238E27FC236}">
                  <a16:creationId xmlns="" xmlns:a16="http://schemas.microsoft.com/office/drawing/2014/main" id="{B7782CAD-7E2B-40CF-B902-09904214C806}"/>
                </a:ext>
              </a:extLst>
            </p:cNvPr>
            <p:cNvSpPr/>
            <p:nvPr/>
          </p:nvSpPr>
          <p:spPr>
            <a:xfrm rot="16200000">
              <a:off x="2901980" y="4691534"/>
              <a:ext cx="687221" cy="1408248"/>
            </a:xfrm>
            <a:prstGeom prst="roundRect">
              <a:avLst/>
            </a:prstGeom>
            <a:solidFill>
              <a:srgbClr val="008080"/>
            </a:solidFill>
            <a:ln>
              <a:noFill/>
            </a:ln>
            <a:effectLst>
              <a:outerShdw blurRad="88900" sx="105000" sy="105000" algn="ctr" rotWithShape="0">
                <a:srgbClr val="00808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字魂59号-创粗黑" panose="00000500000000000000" pitchFamily="2" charset="-122"/>
              </a:endParaRPr>
            </a:p>
          </p:txBody>
        </p:sp>
        <p:sp>
          <p:nvSpPr>
            <p:cNvPr id="22" name="文字版面配置區 2"/>
            <p:cNvSpPr txBox="1">
              <a:spLocks/>
            </p:cNvSpPr>
            <p:nvPr/>
          </p:nvSpPr>
          <p:spPr>
            <a:xfrm>
              <a:off x="2599884" y="5089748"/>
              <a:ext cx="1349830" cy="6422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逆轉</a:t>
              </a:r>
              <a:endPara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6696052" y="4431764"/>
            <a:ext cx="2376613" cy="1534537"/>
            <a:chOff x="6324885" y="3666429"/>
            <a:chExt cx="3455847" cy="2231380"/>
          </a:xfrm>
        </p:grpSpPr>
        <p:grpSp>
          <p:nvGrpSpPr>
            <p:cNvPr id="23" name="群組 22"/>
            <p:cNvGrpSpPr/>
            <p:nvPr/>
          </p:nvGrpSpPr>
          <p:grpSpPr>
            <a:xfrm rot="336398">
              <a:off x="6324885" y="3666429"/>
              <a:ext cx="3455847" cy="2231380"/>
              <a:chOff x="1816361" y="121192"/>
              <a:chExt cx="6583426" cy="4089550"/>
            </a:xfrm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grpSpPr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70"/>
              <a:stretch/>
            </p:blipFill>
            <p:spPr bwMode="auto">
              <a:xfrm rot="16200000">
                <a:off x="220056" y="1717500"/>
                <a:ext cx="4089547" cy="896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矩形 25"/>
              <p:cNvSpPr/>
              <p:nvPr/>
            </p:nvSpPr>
            <p:spPr>
              <a:xfrm rot="16200000">
                <a:off x="3411482" y="-777565"/>
                <a:ext cx="4089547" cy="58870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27" name="Picture 2" descr="ãå°æ¨¡å½æ¡ãçåçæå°çµæ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7610">
              <a:off x="6533525" y="3789273"/>
              <a:ext cx="3139570" cy="1954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群組 23"/>
          <p:cNvGrpSpPr/>
          <p:nvPr/>
        </p:nvGrpSpPr>
        <p:grpSpPr>
          <a:xfrm>
            <a:off x="98622" y="1447337"/>
            <a:ext cx="2962760" cy="653483"/>
            <a:chOff x="252284" y="1008440"/>
            <a:chExt cx="2962760" cy="653483"/>
          </a:xfrm>
        </p:grpSpPr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284" y="1008440"/>
              <a:ext cx="2962760" cy="653483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lumMod val="65000"/>
                  <a:alpha val="40000"/>
                </a:schemeClr>
              </a:outerShdw>
            </a:effectLst>
          </p:spPr>
        </p:pic>
        <p:sp>
          <p:nvSpPr>
            <p:cNvPr id="29" name="文字方塊 28"/>
            <p:cNvSpPr txBox="1"/>
            <p:nvPr/>
          </p:nvSpPr>
          <p:spPr>
            <a:xfrm>
              <a:off x="952939" y="1104350"/>
              <a:ext cx="20776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2017</a:t>
              </a:r>
              <a:r>
                <a:rPr lang="zh-TW" altLang="en-US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  </a:t>
              </a:r>
              <a:r>
                <a:rPr lang="en-US" altLang="zh-TW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r>
                <a:rPr lang="zh-TW" altLang="en-US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</a:t>
              </a:r>
              <a:endParaRPr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307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群組 32"/>
          <p:cNvGrpSpPr/>
          <p:nvPr/>
        </p:nvGrpSpPr>
        <p:grpSpPr>
          <a:xfrm>
            <a:off x="6686314" y="3736780"/>
            <a:ext cx="2783150" cy="1797031"/>
            <a:chOff x="6324885" y="3666429"/>
            <a:chExt cx="3455847" cy="2231380"/>
          </a:xfrm>
        </p:grpSpPr>
        <p:grpSp>
          <p:nvGrpSpPr>
            <p:cNvPr id="34" name="群組 33"/>
            <p:cNvGrpSpPr/>
            <p:nvPr/>
          </p:nvGrpSpPr>
          <p:grpSpPr>
            <a:xfrm rot="336398">
              <a:off x="6324885" y="3666429"/>
              <a:ext cx="3455847" cy="2231380"/>
              <a:chOff x="1816361" y="121192"/>
              <a:chExt cx="6583426" cy="4089550"/>
            </a:xfrm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grpSpPr>
          <p:pic>
            <p:nvPicPr>
              <p:cNvPr id="36" name="Picture 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70"/>
              <a:stretch/>
            </p:blipFill>
            <p:spPr bwMode="auto">
              <a:xfrm rot="16200000">
                <a:off x="220056" y="1717500"/>
                <a:ext cx="4089547" cy="896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矩形 36"/>
              <p:cNvSpPr/>
              <p:nvPr/>
            </p:nvSpPr>
            <p:spPr>
              <a:xfrm rot="16200000">
                <a:off x="3411482" y="-777565"/>
                <a:ext cx="4089547" cy="58870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35" name="Picture 2" descr="ãå°æ¨¡å½æ¡ãçåçæå°çµæ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7610">
              <a:off x="6533525" y="3789273"/>
              <a:ext cx="3139570" cy="1954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685919" y="1201983"/>
            <a:ext cx="7773750" cy="792528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南港小模姦殺案</a:t>
            </a:r>
          </a:p>
        </p:txBody>
      </p:sp>
      <p:sp>
        <p:nvSpPr>
          <p:cNvPr id="11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28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文字版面配置區 2"/>
          <p:cNvSpPr txBox="1">
            <a:spLocks/>
          </p:cNvSpPr>
          <p:nvPr/>
        </p:nvSpPr>
        <p:spPr>
          <a:xfrm>
            <a:off x="1024498" y="1969594"/>
            <a:ext cx="7293362" cy="2928977"/>
          </a:xfrm>
          <a:prstGeom prst="rect">
            <a:avLst/>
          </a:prstGeom>
        </p:spPr>
        <p:txBody>
          <a:bodyPr vert="horz" lIns="91467" tIns="45734" rIns="91467" bIns="45734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陳女雙親對梁女不起訴不服，提出三大質疑，高檢署調查仍認為梁女未涉案，駁回再議，全案確定。梁思惠於收到不起訴處分確定後，隨即委任律師廖智偉向士林地檢署提起刑事補償聲請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，於同年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日獲新台幣兩萬元刑事補償。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版面配置區 2"/>
          <p:cNvSpPr txBox="1">
            <a:spLocks/>
          </p:cNvSpPr>
          <p:nvPr/>
        </p:nvSpPr>
        <p:spPr>
          <a:xfrm>
            <a:off x="1619953" y="330073"/>
            <a:ext cx="4105169" cy="439623"/>
          </a:xfrm>
          <a:prstGeom prst="rect">
            <a:avLst/>
          </a:prstGeom>
        </p:spPr>
        <p:txBody>
          <a:bodyPr vert="horz" lIns="91467" tIns="45734" rIns="91467" bIns="45734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新聞事件</a:t>
            </a:r>
            <a:endParaRPr lang="zh-TW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14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  <p:grpSp>
        <p:nvGrpSpPr>
          <p:cNvPr id="20" name="群組 19"/>
          <p:cNvGrpSpPr/>
          <p:nvPr/>
        </p:nvGrpSpPr>
        <p:grpSpPr>
          <a:xfrm rot="494400">
            <a:off x="5910261" y="870576"/>
            <a:ext cx="1055848" cy="515251"/>
            <a:chOff x="2541467" y="5052047"/>
            <a:chExt cx="1408248" cy="687221"/>
          </a:xfr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21" name="矩形: 圆角 38">
              <a:extLst>
                <a:ext uri="{FF2B5EF4-FFF2-40B4-BE49-F238E27FC236}">
                  <a16:creationId xmlns="" xmlns:a16="http://schemas.microsoft.com/office/drawing/2014/main" id="{B7782CAD-7E2B-40CF-B902-09904214C806}"/>
                </a:ext>
              </a:extLst>
            </p:cNvPr>
            <p:cNvSpPr/>
            <p:nvPr/>
          </p:nvSpPr>
          <p:spPr>
            <a:xfrm rot="16200000">
              <a:off x="2901980" y="4691534"/>
              <a:ext cx="687221" cy="1408248"/>
            </a:xfrm>
            <a:prstGeom prst="roundRect">
              <a:avLst/>
            </a:prstGeom>
            <a:solidFill>
              <a:srgbClr val="008080"/>
            </a:solidFill>
            <a:ln>
              <a:noFill/>
            </a:ln>
            <a:effectLst>
              <a:outerShdw blurRad="88900" sx="105000" sy="105000" algn="ctr" rotWithShape="0">
                <a:srgbClr val="00808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字魂59号-创粗黑" panose="00000500000000000000" pitchFamily="2" charset="-122"/>
              </a:endParaRPr>
            </a:p>
          </p:txBody>
        </p:sp>
        <p:sp>
          <p:nvSpPr>
            <p:cNvPr id="22" name="文字版面配置區 2"/>
            <p:cNvSpPr txBox="1">
              <a:spLocks/>
            </p:cNvSpPr>
            <p:nvPr/>
          </p:nvSpPr>
          <p:spPr>
            <a:xfrm>
              <a:off x="2599884" y="5089748"/>
              <a:ext cx="1349830" cy="6422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逆轉</a:t>
              </a:r>
              <a:endPara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 rot="20717576">
            <a:off x="6061307" y="4000055"/>
            <a:ext cx="2783150" cy="1797031"/>
            <a:chOff x="6620950" y="3806150"/>
            <a:chExt cx="2783150" cy="1797031"/>
          </a:xfrm>
        </p:grpSpPr>
        <p:grpSp>
          <p:nvGrpSpPr>
            <p:cNvPr id="23" name="群組 22"/>
            <p:cNvGrpSpPr/>
            <p:nvPr/>
          </p:nvGrpSpPr>
          <p:grpSpPr>
            <a:xfrm rot="336398">
              <a:off x="6620950" y="3806150"/>
              <a:ext cx="2783150" cy="1797031"/>
              <a:chOff x="1816361" y="121192"/>
              <a:chExt cx="6583426" cy="4089550"/>
            </a:xfrm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grpSpPr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70"/>
              <a:stretch/>
            </p:blipFill>
            <p:spPr bwMode="auto">
              <a:xfrm rot="16200000">
                <a:off x="220056" y="1717500"/>
                <a:ext cx="4089547" cy="896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矩形 25"/>
              <p:cNvSpPr/>
              <p:nvPr/>
            </p:nvSpPr>
            <p:spPr>
              <a:xfrm rot="16200000">
                <a:off x="3411482" y="-777565"/>
                <a:ext cx="4089547" cy="58870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7022">
              <a:off x="6730832" y="3899823"/>
              <a:ext cx="2556845" cy="1600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群組 26"/>
          <p:cNvGrpSpPr/>
          <p:nvPr/>
        </p:nvGrpSpPr>
        <p:grpSpPr>
          <a:xfrm>
            <a:off x="98622" y="1447337"/>
            <a:ext cx="2962760" cy="653483"/>
            <a:chOff x="252284" y="1008440"/>
            <a:chExt cx="2962760" cy="653483"/>
          </a:xfrm>
        </p:grpSpPr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284" y="1008440"/>
              <a:ext cx="2962760" cy="653483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lumMod val="65000"/>
                  <a:alpha val="40000"/>
                </a:schemeClr>
              </a:outerShdw>
            </a:effectLst>
          </p:spPr>
        </p:pic>
        <p:sp>
          <p:nvSpPr>
            <p:cNvPr id="29" name="文字方塊 28"/>
            <p:cNvSpPr txBox="1"/>
            <p:nvPr/>
          </p:nvSpPr>
          <p:spPr>
            <a:xfrm>
              <a:off x="952939" y="1104350"/>
              <a:ext cx="20776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2017</a:t>
              </a:r>
              <a:r>
                <a:rPr lang="zh-TW" altLang="en-US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  </a:t>
              </a:r>
              <a:r>
                <a:rPr lang="en-US" altLang="zh-TW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r>
                <a:rPr lang="zh-TW" altLang="en-US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</a:t>
              </a:r>
              <a:endParaRPr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55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ãé¨å¯èªæ®ºæ¡ãçåçæå°çµæ"/>
          <p:cNvSpPr>
            <a:spLocks noChangeAspect="1" noChangeArrowheads="1"/>
          </p:cNvSpPr>
          <p:nvPr/>
        </p:nvSpPr>
        <p:spPr bwMode="auto">
          <a:xfrm>
            <a:off x="116701" y="-120450"/>
            <a:ext cx="228640" cy="25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1325" tIns="35665" rIns="71325" bIns="35665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4" descr="ãé¨å¯èªæ®ºæ¡ãçåçæå°çµæ"/>
          <p:cNvSpPr>
            <a:spLocks noChangeAspect="1" noChangeArrowheads="1"/>
          </p:cNvSpPr>
          <p:nvPr/>
        </p:nvSpPr>
        <p:spPr bwMode="auto">
          <a:xfrm>
            <a:off x="231021" y="6618"/>
            <a:ext cx="228640" cy="25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1325" tIns="35665" rIns="71325" bIns="35665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文字版面配置區 2"/>
          <p:cNvSpPr txBox="1">
            <a:spLocks/>
          </p:cNvSpPr>
          <p:nvPr/>
        </p:nvSpPr>
        <p:spPr>
          <a:xfrm>
            <a:off x="1619953" y="330073"/>
            <a:ext cx="4105169" cy="439623"/>
          </a:xfrm>
          <a:prstGeom prst="rect">
            <a:avLst/>
          </a:prstGeom>
        </p:spPr>
        <p:txBody>
          <a:bodyPr vert="horz" lIns="91467" tIns="45734" rIns="91467" bIns="45734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新聞事件</a:t>
            </a:r>
            <a:endParaRPr lang="zh-TW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11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  <p:sp>
        <p:nvSpPr>
          <p:cNvPr id="13" name="標題 1"/>
          <p:cNvSpPr txBox="1">
            <a:spLocks/>
          </p:cNvSpPr>
          <p:nvPr/>
        </p:nvSpPr>
        <p:spPr>
          <a:xfrm>
            <a:off x="685919" y="1002243"/>
            <a:ext cx="7773750" cy="7925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67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sz="36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小模案件大逆轉</a:t>
            </a:r>
            <a:r>
              <a:rPr lang="en-US" altLang="zh-TW" sz="36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36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網友狂刪文</a:t>
            </a:r>
            <a:endParaRPr lang="zh-CN" altLang="en-US" sz="3600" b="1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29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2034172" y="1737511"/>
            <a:ext cx="5077243" cy="3609404"/>
            <a:chOff x="1896015" y="1794768"/>
            <a:chExt cx="5353558" cy="3805836"/>
          </a:xfrm>
        </p:grpSpPr>
        <p:grpSp>
          <p:nvGrpSpPr>
            <p:cNvPr id="16" name="群組 15"/>
            <p:cNvGrpSpPr/>
            <p:nvPr/>
          </p:nvGrpSpPr>
          <p:grpSpPr>
            <a:xfrm>
              <a:off x="1896015" y="1794768"/>
              <a:ext cx="5353558" cy="3805836"/>
              <a:chOff x="1816361" y="121192"/>
              <a:chExt cx="6583426" cy="4089550"/>
            </a:xfrm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grpSpPr>
          <p:pic>
            <p:nvPicPr>
              <p:cNvPr id="18" name="Picture 4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70"/>
              <a:stretch/>
            </p:blipFill>
            <p:spPr bwMode="auto">
              <a:xfrm rot="16200000">
                <a:off x="220056" y="1717500"/>
                <a:ext cx="4089547" cy="896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矩形 18"/>
              <p:cNvSpPr/>
              <p:nvPr/>
            </p:nvSpPr>
            <p:spPr>
              <a:xfrm rot="16200000">
                <a:off x="3411482" y="-777565"/>
                <a:ext cx="4089547" cy="58870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6150" name="Picture 6" descr="ç¸éåç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626" y="1876687"/>
              <a:ext cx="4968336" cy="3527485"/>
            </a:xfrm>
            <a:prstGeom prst="roundRect">
              <a:avLst>
                <a:gd name="adj" fmla="val 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</p:grpSp>
    </p:spTree>
    <p:extLst>
      <p:ext uri="{BB962C8B-B14F-4D97-AF65-F5344CB8AC3E}">
        <p14:creationId xmlns:p14="http://schemas.microsoft.com/office/powerpoint/2010/main" val="317802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4716016" y="-30956"/>
            <a:ext cx="4318248" cy="749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雅風體 Std W3" pitchFamily="18" charset="-120"/>
                <a:ea typeface="華康雅風體 Std W3" pitchFamily="18" charset="-120"/>
              </a:rPr>
              <a:t>── </a:t>
            </a: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雅風體 Std W3" pitchFamily="18" charset="-120"/>
                <a:ea typeface="華康雅風體 Std W3" pitchFamily="18" charset="-120"/>
              </a:rPr>
              <a:t>思考與澄清</a:t>
            </a:r>
          </a:p>
        </p:txBody>
      </p:sp>
      <p:grpSp>
        <p:nvGrpSpPr>
          <p:cNvPr id="6" name="群組 5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8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  <p:sp>
        <p:nvSpPr>
          <p:cNvPr id="10" name="文字版面配置區 2"/>
          <p:cNvSpPr txBox="1">
            <a:spLocks/>
          </p:cNvSpPr>
          <p:nvPr/>
        </p:nvSpPr>
        <p:spPr>
          <a:xfrm>
            <a:off x="755576" y="1489348"/>
            <a:ext cx="7776864" cy="25094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zh-TW" sz="3600" dirty="0" smtClean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zh-TW" sz="3600" b="1" dirty="0" smtClean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問題思考</a:t>
            </a:r>
            <a:r>
              <a:rPr lang="zh-TW" altLang="zh-TW" sz="3600" dirty="0" smtClean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3600" dirty="0" smtClean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如果都可以透過網路正義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要法律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檢察官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法官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做什麼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!?</a:t>
            </a:r>
          </a:p>
        </p:txBody>
      </p:sp>
      <p:grpSp>
        <p:nvGrpSpPr>
          <p:cNvPr id="11" name="群組 10"/>
          <p:cNvGrpSpPr/>
          <p:nvPr/>
        </p:nvGrpSpPr>
        <p:grpSpPr>
          <a:xfrm rot="295148">
            <a:off x="1336175" y="2010898"/>
            <a:ext cx="7843992" cy="2816852"/>
            <a:chOff x="2000285" y="2814188"/>
            <a:chExt cx="7843992" cy="2816852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1" r="37930"/>
            <a:stretch/>
          </p:blipFill>
          <p:spPr>
            <a:xfrm rot="5077213">
              <a:off x="4626719" y="187754"/>
              <a:ext cx="2591124" cy="784399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文字版面配置區 2"/>
            <p:cNvSpPr txBox="1">
              <a:spLocks/>
            </p:cNvSpPr>
            <p:nvPr/>
          </p:nvSpPr>
          <p:spPr>
            <a:xfrm rot="21230047">
              <a:off x="2797251" y="3373061"/>
              <a:ext cx="6632185" cy="225797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群眾暴力</a:t>
              </a:r>
              <a:r>
                <a:rPr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罪有應得 大家認為對的就可以</a:t>
              </a:r>
              <a:r>
                <a:rPr lang="zh-TW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透過網路制裁</a:t>
              </a:r>
              <a:r>
                <a:rPr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讓她得到處罰，這是對的嗎</a:t>
              </a:r>
              <a:r>
                <a:rPr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?!</a:t>
              </a:r>
            </a:p>
          </p:txBody>
        </p:sp>
      </p:grpSp>
      <p:pic>
        <p:nvPicPr>
          <p:cNvPr id="14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48" y="5221976"/>
            <a:ext cx="489904" cy="49302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39536" y="5316352"/>
            <a:ext cx="477416" cy="304271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3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80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ãé¨å¯èªæ®ºæ¡ãçåçæå°çµæ"/>
          <p:cNvSpPr>
            <a:spLocks noChangeAspect="1" noChangeArrowheads="1"/>
          </p:cNvSpPr>
          <p:nvPr/>
        </p:nvSpPr>
        <p:spPr bwMode="auto">
          <a:xfrm>
            <a:off x="116701" y="-120450"/>
            <a:ext cx="228640" cy="25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1325" tIns="35665" rIns="71325" bIns="35665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4" descr="ãé¨å¯èªæ®ºæ¡ãçåçæå°çµæ"/>
          <p:cNvSpPr>
            <a:spLocks noChangeAspect="1" noChangeArrowheads="1"/>
          </p:cNvSpPr>
          <p:nvPr/>
        </p:nvSpPr>
        <p:spPr bwMode="auto">
          <a:xfrm>
            <a:off x="231021" y="6618"/>
            <a:ext cx="228640" cy="25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1325" tIns="35665" rIns="71325" bIns="35665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685919" y="1201983"/>
            <a:ext cx="7773750" cy="7925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67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sz="36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被誤會的當事人的澄清與受傷</a:t>
            </a:r>
            <a:r>
              <a:rPr lang="en-US" altLang="zh-TW" sz="36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zh-CN" altLang="en-US" sz="3600" b="1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版面配置區 2"/>
          <p:cNvSpPr txBox="1">
            <a:spLocks/>
          </p:cNvSpPr>
          <p:nvPr/>
        </p:nvSpPr>
        <p:spPr>
          <a:xfrm>
            <a:off x="1024498" y="1969594"/>
            <a:ext cx="7293362" cy="2928977"/>
          </a:xfrm>
          <a:prstGeom prst="rect">
            <a:avLst/>
          </a:prstGeom>
        </p:spPr>
        <p:txBody>
          <a:bodyPr vert="horz" lIns="91467" tIns="45734" rIns="91467" bIns="45734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梁思惠在貼文中先表示，「對不起我原本想全部交給司法處理，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但在司法處理之前我似乎就已經被私法處理了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，我到現在都沒有請任何一位律師幫我辯護，所以也不可能會有鑽法律漏洞的問題，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我沒這麼厲害可以把自己從殺人犯講到無罪，是因為事實就是我真的沒有做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，所以會沒證據也是正常的。</a:t>
            </a:r>
          </a:p>
        </p:txBody>
      </p:sp>
      <p:sp>
        <p:nvSpPr>
          <p:cNvPr id="12" name="文字版面配置區 2"/>
          <p:cNvSpPr txBox="1">
            <a:spLocks/>
          </p:cNvSpPr>
          <p:nvPr/>
        </p:nvSpPr>
        <p:spPr>
          <a:xfrm>
            <a:off x="1619953" y="330073"/>
            <a:ext cx="4105169" cy="439623"/>
          </a:xfrm>
          <a:prstGeom prst="rect">
            <a:avLst/>
          </a:prstGeom>
        </p:spPr>
        <p:txBody>
          <a:bodyPr vert="horz" lIns="91467" tIns="45734" rIns="91467" bIns="45734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新聞事件</a:t>
            </a:r>
            <a:endParaRPr lang="zh-TW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15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  <p:grpSp>
        <p:nvGrpSpPr>
          <p:cNvPr id="17" name="群組 16"/>
          <p:cNvGrpSpPr/>
          <p:nvPr/>
        </p:nvGrpSpPr>
        <p:grpSpPr>
          <a:xfrm rot="295148">
            <a:off x="298892" y="2319896"/>
            <a:ext cx="9279550" cy="1981616"/>
            <a:chOff x="616396" y="3729796"/>
            <a:chExt cx="9279550" cy="1981616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1" r="22212"/>
            <a:stretch/>
          </p:blipFill>
          <p:spPr>
            <a:xfrm rot="5077213">
              <a:off x="4309431" y="36761"/>
              <a:ext cx="1893480" cy="92795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字版面配置區 2"/>
            <p:cNvSpPr txBox="1">
              <a:spLocks/>
            </p:cNvSpPr>
            <p:nvPr/>
          </p:nvSpPr>
          <p:spPr>
            <a:xfrm rot="21230047">
              <a:off x="1242404" y="4216140"/>
              <a:ext cx="8169259" cy="149527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</a:pPr>
              <a:r>
                <a:rPr lang="en-US" altLang="zh-TW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《</a:t>
              </a:r>
              <a:r>
                <a:rPr lang="zh-TW" alt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閨</a:t>
              </a:r>
              <a:r>
                <a:rPr lang="zh-TW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密誘殺小模案大逆轉，網友急刪謾罵文</a:t>
              </a:r>
              <a:r>
                <a:rPr lang="en-US" altLang="zh-TW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》</a:t>
              </a:r>
            </a:p>
            <a:p>
              <a:pPr marL="0" lvl="0" indent="0" algn="ctr">
                <a:buNone/>
              </a:pPr>
              <a:r>
                <a:rPr lang="zh-TW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網路假新聞成災，研究證實：</a:t>
              </a:r>
              <a:r>
                <a:rPr lang="en-US" altLang="zh-TW" sz="2800" b="1" u="sng" dirty="0">
                  <a:solidFill>
                    <a:srgbClr val="008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r>
                <a:rPr lang="zh-TW" altLang="en-US" sz="2800" b="1" u="sng" dirty="0">
                  <a:solidFill>
                    <a:srgbClr val="008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成青少年不會分辨</a:t>
              </a:r>
            </a:p>
          </p:txBody>
        </p:sp>
      </p:grpSp>
      <p:pic>
        <p:nvPicPr>
          <p:cNvPr id="20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30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730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31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353634" y="1893205"/>
            <a:ext cx="6438320" cy="1917665"/>
            <a:chOff x="1633736" y="1955089"/>
            <a:chExt cx="6437202" cy="1916598"/>
          </a:xfrm>
        </p:grpSpPr>
        <p:sp>
          <p:nvSpPr>
            <p:cNvPr id="26" name="文字版面配置區 2"/>
            <p:cNvSpPr txBox="1">
              <a:spLocks/>
            </p:cNvSpPr>
            <p:nvPr/>
          </p:nvSpPr>
          <p:spPr>
            <a:xfrm>
              <a:off x="1633736" y="1955089"/>
              <a:ext cx="6437202" cy="191659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zh-TW" altLang="en-US" sz="7200" b="1" dirty="0" smtClean="0">
                  <a:solidFill>
                    <a:srgbClr val="008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透過</a:t>
              </a:r>
              <a:r>
                <a:rPr lang="zh-TW" altLang="en-US" sz="7200" b="1" dirty="0">
                  <a:solidFill>
                    <a:srgbClr val="008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肉</a:t>
              </a:r>
              <a:r>
                <a:rPr lang="zh-TW" altLang="en-US" sz="7200" b="1" dirty="0" smtClean="0">
                  <a:solidFill>
                    <a:srgbClr val="008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搜</a:t>
              </a:r>
              <a:endParaRPr lang="en-US" altLang="zh-TW" sz="7200" b="1" dirty="0" smtClean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80000"/>
                </a:lnSpc>
              </a:pPr>
              <a:r>
                <a:rPr lang="zh-TW" alt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可能違反的法律議題</a:t>
              </a:r>
            </a:p>
          </p:txBody>
        </p:sp>
        <p:cxnSp>
          <p:nvCxnSpPr>
            <p:cNvPr id="27" name="直線接點 26"/>
            <p:cNvCxnSpPr/>
            <p:nvPr/>
          </p:nvCxnSpPr>
          <p:spPr>
            <a:xfrm>
              <a:off x="1752869" y="2824659"/>
              <a:ext cx="431167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1752869" y="3761168"/>
              <a:ext cx="631806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群組 11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14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562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/>
          <p:cNvSpPr txBox="1"/>
          <p:nvPr/>
        </p:nvSpPr>
        <p:spPr>
          <a:xfrm>
            <a:off x="459661" y="1311382"/>
            <a:ext cx="3600864" cy="3673012"/>
          </a:xfrm>
          <a:prstGeom prst="rect">
            <a:avLst/>
          </a:prstGeom>
          <a:noFill/>
        </p:spPr>
        <p:txBody>
          <a:bodyPr wrap="square" lIns="71325" tIns="35665" rIns="71325" bIns="3566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en-US" altLang="zh-TW" sz="36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【</a:t>
            </a:r>
            <a:r>
              <a:rPr lang="zh-TW" altLang="en-US" sz="36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網路</a:t>
            </a:r>
            <a:r>
              <a:rPr lang="en-US" altLang="zh-TW" sz="36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PO</a:t>
            </a:r>
            <a:r>
              <a:rPr lang="zh-TW" altLang="en-US" sz="36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回應</a:t>
            </a:r>
            <a:r>
              <a:rPr lang="en-US" altLang="zh-TW" sz="36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】</a:t>
            </a:r>
            <a:br>
              <a:rPr lang="en-US" altLang="zh-TW" sz="36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</a:b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肖像權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2.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言語侮辱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3.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恐嚇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4.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妨害秘密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5.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依行為而定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3380538" y="2354712"/>
            <a:ext cx="4521139" cy="2973920"/>
            <a:chOff x="3661108" y="1238414"/>
            <a:chExt cx="4521139" cy="2973920"/>
          </a:xfrm>
        </p:grpSpPr>
        <p:grpSp>
          <p:nvGrpSpPr>
            <p:cNvPr id="22" name="群組 21"/>
            <p:cNvGrpSpPr/>
            <p:nvPr/>
          </p:nvGrpSpPr>
          <p:grpSpPr>
            <a:xfrm>
              <a:off x="3661108" y="1238414"/>
              <a:ext cx="4521139" cy="2973920"/>
              <a:chOff x="1816361" y="121192"/>
              <a:chExt cx="6583426" cy="4089550"/>
            </a:xfrm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grpSpPr>
          <p:pic>
            <p:nvPicPr>
              <p:cNvPr id="24" name="Picture 4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70"/>
              <a:stretch/>
            </p:blipFill>
            <p:spPr bwMode="auto">
              <a:xfrm rot="16200000">
                <a:off x="220056" y="1717500"/>
                <a:ext cx="4089547" cy="896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矩形 24"/>
              <p:cNvSpPr/>
              <p:nvPr/>
            </p:nvSpPr>
            <p:spPr>
              <a:xfrm rot="16200000">
                <a:off x="3411482" y="-777565"/>
                <a:ext cx="4089547" cy="58870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5" name="Picture 2" descr="ãåæ¸¯å°æ¨¡éè½ ç¶²åç·æ¥åªæãçåçæå°çµæ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370" y="1387239"/>
              <a:ext cx="4264728" cy="26664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</p:grpSp>
      <p:sp>
        <p:nvSpPr>
          <p:cNvPr id="2" name="AutoShape 2" descr="ãè¦ç­æ¥è½å½ ææãçåçæå°çµæ"/>
          <p:cNvSpPr>
            <a:spLocks noChangeAspect="1" noChangeArrowheads="1"/>
          </p:cNvSpPr>
          <p:nvPr/>
        </p:nvSpPr>
        <p:spPr bwMode="auto">
          <a:xfrm>
            <a:off x="116701" y="-120450"/>
            <a:ext cx="228640" cy="25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1325" tIns="35665" rIns="71325" bIns="35665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4" descr="ãè¦ç­æ¥è½å½ ææãçåçæå°çµæ"/>
          <p:cNvSpPr>
            <a:spLocks noChangeAspect="1" noChangeArrowheads="1"/>
          </p:cNvSpPr>
          <p:nvPr/>
        </p:nvSpPr>
        <p:spPr bwMode="auto">
          <a:xfrm>
            <a:off x="231021" y="6618"/>
            <a:ext cx="228640" cy="25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1325" tIns="35665" rIns="71325" bIns="35665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8" descr="ãè¦ç­æ¥è½å½ è§è²ãçåçæå°çµæ"/>
          <p:cNvSpPr>
            <a:spLocks noChangeAspect="1" noChangeArrowheads="1"/>
          </p:cNvSpPr>
          <p:nvPr/>
        </p:nvSpPr>
        <p:spPr bwMode="auto">
          <a:xfrm>
            <a:off x="345341" y="133691"/>
            <a:ext cx="228640" cy="25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1325" tIns="35665" rIns="71325" bIns="35665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104146" y="4212333"/>
            <a:ext cx="144140" cy="2514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1325" tIns="0" rIns="71325" bIns="35665" numCol="1" anchor="ctr" anchorCtr="0" compatLnSpc="1">
            <a:prstTxWarp prst="textNoShape">
              <a:avLst/>
            </a:prstTxWarp>
            <a:spAutoFit/>
          </a:bodyPr>
          <a:lstStyle/>
          <a:p>
            <a:pPr defTabSz="713273" eaLnBrk="0" hangingPunct="0"/>
            <a:endParaRPr kumimoji="1" lang="zh-TW" altLang="zh-TW" sz="1400" dirty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257277" y="769696"/>
            <a:ext cx="3628745" cy="2118383"/>
            <a:chOff x="4228246" y="1161948"/>
            <a:chExt cx="4521139" cy="2639343"/>
          </a:xfrm>
        </p:grpSpPr>
        <p:grpSp>
          <p:nvGrpSpPr>
            <p:cNvPr id="27" name="群組 26"/>
            <p:cNvGrpSpPr/>
            <p:nvPr/>
          </p:nvGrpSpPr>
          <p:grpSpPr>
            <a:xfrm>
              <a:off x="4228246" y="1161948"/>
              <a:ext cx="4521139" cy="2639343"/>
              <a:chOff x="1816361" y="121192"/>
              <a:chExt cx="6583426" cy="4089550"/>
            </a:xfrm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grpSpPr>
          <p:pic>
            <p:nvPicPr>
              <p:cNvPr id="29" name="Picture 4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70"/>
              <a:stretch/>
            </p:blipFill>
            <p:spPr bwMode="auto">
              <a:xfrm rot="16200000">
                <a:off x="220056" y="1717500"/>
                <a:ext cx="4089547" cy="896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矩形 29"/>
              <p:cNvSpPr/>
              <p:nvPr/>
            </p:nvSpPr>
            <p:spPr>
              <a:xfrm rot="16200000">
                <a:off x="3411482" y="-777565"/>
                <a:ext cx="4089547" cy="58870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486" y="1271322"/>
              <a:ext cx="4222999" cy="2338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群組 13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18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  <p:sp>
        <p:nvSpPr>
          <p:cNvPr id="20" name="文字版面配置區 2"/>
          <p:cNvSpPr txBox="1">
            <a:spLocks/>
          </p:cNvSpPr>
          <p:nvPr/>
        </p:nvSpPr>
        <p:spPr>
          <a:xfrm>
            <a:off x="1619953" y="330073"/>
            <a:ext cx="4467338" cy="439623"/>
          </a:xfrm>
          <a:prstGeom prst="rect">
            <a:avLst/>
          </a:prstGeom>
        </p:spPr>
        <p:txBody>
          <a:bodyPr vert="horz" lIns="91467" tIns="45734" rIns="91467" bIns="45734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網路肉搜可能違反的法律議題</a:t>
            </a:r>
            <a:endParaRPr lang="zh-TW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183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33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群組 11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14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  <p:sp>
        <p:nvSpPr>
          <p:cNvPr id="16" name="文本框 56"/>
          <p:cNvSpPr txBox="1">
            <a:spLocks noChangeArrowheads="1"/>
          </p:cNvSpPr>
          <p:nvPr/>
        </p:nvSpPr>
        <p:spPr bwMode="auto">
          <a:xfrm>
            <a:off x="840773" y="1787932"/>
            <a:ext cx="7976656" cy="182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5" tIns="35665" rIns="71325" bIns="35665">
            <a:spAutoFit/>
          </a:bodyPr>
          <a:lstStyle/>
          <a:p>
            <a:r>
              <a:rPr lang="zh-TW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看到不公不義 想要</a:t>
            </a:r>
            <a:r>
              <a:rPr lang="zh-TW" alt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發聲</a:t>
            </a:r>
            <a:endParaRPr lang="en-US" altLang="zh-TW" sz="4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66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但又不違反司法程序</a:t>
            </a:r>
            <a:endParaRPr lang="zh-CN" altLang="en-US" sz="6600" b="1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914199" y="2543130"/>
            <a:ext cx="69316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914199" y="3575096"/>
            <a:ext cx="733657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3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34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881991" y="2019497"/>
            <a:ext cx="5741298" cy="1679182"/>
            <a:chOff x="700585" y="1442312"/>
            <a:chExt cx="3618977" cy="1058054"/>
          </a:xfrm>
        </p:grpSpPr>
        <p:sp>
          <p:nvSpPr>
            <p:cNvPr id="16" name="矩形: 圆角 38">
              <a:extLst>
                <a:ext uri="{FF2B5EF4-FFF2-40B4-BE49-F238E27FC236}">
                  <a16:creationId xmlns="" xmlns:a16="http://schemas.microsoft.com/office/drawing/2014/main" id="{B7782CAD-7E2B-40CF-B902-09904214C806}"/>
                </a:ext>
              </a:extLst>
            </p:cNvPr>
            <p:cNvSpPr/>
            <p:nvPr/>
          </p:nvSpPr>
          <p:spPr>
            <a:xfrm rot="16200000">
              <a:off x="1981047" y="161850"/>
              <a:ext cx="1058054" cy="3618977"/>
            </a:xfrm>
            <a:prstGeom prst="roundRect">
              <a:avLst/>
            </a:prstGeom>
            <a:solidFill>
              <a:srgbClr val="C86664"/>
            </a:solidFill>
            <a:ln>
              <a:noFill/>
            </a:ln>
            <a:effectLst>
              <a:outerShdw blurRad="88900" sx="105000" sy="105000" algn="ctr" rotWithShape="0">
                <a:srgbClr val="C8666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字魂59号-创粗黑" panose="00000500000000000000" pitchFamily="2" charset="-122"/>
              </a:endParaRPr>
            </a:p>
          </p:txBody>
        </p:sp>
        <p:sp>
          <p:nvSpPr>
            <p:cNvPr id="19" name="文字版面配置區 2"/>
            <p:cNvSpPr txBox="1">
              <a:spLocks/>
            </p:cNvSpPr>
            <p:nvPr/>
          </p:nvSpPr>
          <p:spPr>
            <a:xfrm>
              <a:off x="763541" y="1514319"/>
              <a:ext cx="3452395" cy="91403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3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請同學訴說</a:t>
              </a:r>
              <a:endPara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80000"/>
                </a:lnSpc>
              </a:pPr>
              <a:r>
                <a:rPr lang="zh-TW" altLang="en-US" sz="6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怎樣可以更好</a:t>
              </a:r>
              <a:r>
                <a:rPr lang="en-US" altLang="zh-TW" sz="6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!?</a:t>
              </a:r>
            </a:p>
          </p:txBody>
        </p:sp>
      </p:grpSp>
      <p:sp>
        <p:nvSpPr>
          <p:cNvPr id="20" name="文字版面配置區 2"/>
          <p:cNvSpPr txBox="1">
            <a:spLocks/>
          </p:cNvSpPr>
          <p:nvPr/>
        </p:nvSpPr>
        <p:spPr>
          <a:xfrm>
            <a:off x="1619953" y="330073"/>
            <a:ext cx="2952841" cy="439623"/>
          </a:xfrm>
          <a:prstGeom prst="rect">
            <a:avLst/>
          </a:prstGeom>
        </p:spPr>
        <p:txBody>
          <a:bodyPr vert="horz" lIns="91467" tIns="45734" rIns="91467" bIns="45734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 smtClean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看到不公不義 透過肉搜</a:t>
            </a:r>
            <a:endParaRPr lang="zh-TW" altLang="zh-TW" b="1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1" name="群組 20"/>
          <p:cNvGrpSpPr/>
          <p:nvPr/>
        </p:nvGrpSpPr>
        <p:grpSpPr>
          <a:xfrm rot="20452063">
            <a:off x="536138" y="3412526"/>
            <a:ext cx="2961105" cy="1202664"/>
            <a:chOff x="5129119" y="1177931"/>
            <a:chExt cx="2960591" cy="1201996"/>
          </a:xfrm>
        </p:grpSpPr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68459">
              <a:off x="6008417" y="298633"/>
              <a:ext cx="1201996" cy="2960591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 rot="848285">
              <a:off x="5240670" y="1357895"/>
              <a:ext cx="2697706" cy="9535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TW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媒體要經過</a:t>
              </a:r>
              <a:r>
                <a:rPr lang="zh-TW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查驗</a:t>
              </a:r>
              <a:endPara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雅風體 Std W3" pitchFamily="18" charset="-120"/>
                <a:ea typeface="華康雅風體 Std W3" pitchFamily="18" charset="-120"/>
              </a:endParaRPr>
            </a:p>
            <a:p>
              <a:pPr algn="ctr" eaLnBrk="0" hangingPunct="0"/>
              <a:r>
                <a:rPr lang="zh-TW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且</a:t>
              </a:r>
              <a:r>
                <a:rPr lang="zh-TW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客觀報導</a:t>
              </a:r>
            </a:p>
          </p:txBody>
        </p:sp>
      </p:grpSp>
      <p:grpSp>
        <p:nvGrpSpPr>
          <p:cNvPr id="29" name="群組 28"/>
          <p:cNvGrpSpPr/>
          <p:nvPr/>
        </p:nvGrpSpPr>
        <p:grpSpPr>
          <a:xfrm rot="1380304">
            <a:off x="6126474" y="1297063"/>
            <a:ext cx="3149183" cy="1079137"/>
            <a:chOff x="5027503" y="1435027"/>
            <a:chExt cx="3337869" cy="1143358"/>
          </a:xfrm>
        </p:grpSpPr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31541" flipH="1">
              <a:off x="6124759" y="337771"/>
              <a:ext cx="1143358" cy="3337869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 rot="20605164">
              <a:off x="5211207" y="1633644"/>
              <a:ext cx="2859838" cy="6753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713273" eaLnBrk="0" hangingPunct="0">
                <a:lnSpc>
                  <a:spcPct val="150000"/>
                </a:lnSpc>
              </a:pPr>
              <a:r>
                <a:rPr lang="zh-TW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誤解後如何補償</a:t>
              </a:r>
            </a:p>
          </p:txBody>
        </p:sp>
      </p:grpSp>
      <p:grpSp>
        <p:nvGrpSpPr>
          <p:cNvPr id="32" name="群組 31"/>
          <p:cNvGrpSpPr/>
          <p:nvPr/>
        </p:nvGrpSpPr>
        <p:grpSpPr>
          <a:xfrm rot="21043947">
            <a:off x="774895" y="1284872"/>
            <a:ext cx="2236510" cy="1099880"/>
            <a:chOff x="5192784" y="1126025"/>
            <a:chExt cx="2793476" cy="1373263"/>
          </a:xfrm>
        </p:grpSpPr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68459">
              <a:off x="5888768" y="471352"/>
              <a:ext cx="1373263" cy="2682609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 rot="848285">
              <a:off x="5192784" y="1469622"/>
              <a:ext cx="2793476" cy="7301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TW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非未審先判</a:t>
              </a:r>
            </a:p>
          </p:txBody>
        </p:sp>
      </p:grpSp>
      <p:grpSp>
        <p:nvGrpSpPr>
          <p:cNvPr id="35" name="群組 34"/>
          <p:cNvGrpSpPr/>
          <p:nvPr/>
        </p:nvGrpSpPr>
        <p:grpSpPr>
          <a:xfrm rot="867518">
            <a:off x="3361911" y="3373709"/>
            <a:ext cx="2911755" cy="1748943"/>
            <a:chOff x="5050178" y="867584"/>
            <a:chExt cx="3086214" cy="1853024"/>
          </a:xfrm>
        </p:grpSpPr>
        <p:pic>
          <p:nvPicPr>
            <p:cNvPr id="36" name="圖片 35"/>
            <p:cNvPicPr>
              <a:picLocks noChangeAspect="1"/>
            </p:cNvPicPr>
            <p:nvPr/>
          </p:nvPicPr>
          <p:blipFill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01009">
              <a:off x="5666773" y="250989"/>
              <a:ext cx="1853024" cy="3086214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 rot="20963351">
              <a:off x="5756675" y="1077793"/>
              <a:ext cx="1845506" cy="14674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TW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罪有應得</a:t>
              </a:r>
              <a:endPara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雅風體 Std W3" pitchFamily="18" charset="-120"/>
                <a:ea typeface="華康雅風體 Std W3" pitchFamily="18" charset="-120"/>
              </a:endParaRPr>
            </a:p>
            <a:p>
              <a:pPr algn="ctr" eaLnBrk="0" hangingPunct="0"/>
              <a:r>
                <a:rPr lang="zh-TW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不等於</a:t>
              </a:r>
              <a:endPara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雅風體 Std W3" pitchFamily="18" charset="-120"/>
                <a:ea typeface="華康雅風體 Std W3" pitchFamily="18" charset="-120"/>
              </a:endParaRPr>
            </a:p>
            <a:p>
              <a:pPr algn="ctr" eaLnBrk="0" hangingPunct="0"/>
              <a:r>
                <a:rPr lang="zh-TW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家人</a:t>
              </a:r>
              <a:r>
                <a:rPr lang="zh-TW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受罪 </a:t>
              </a:r>
            </a:p>
          </p:txBody>
        </p:sp>
      </p:grpSp>
      <p:grpSp>
        <p:nvGrpSpPr>
          <p:cNvPr id="38" name="群組 37"/>
          <p:cNvGrpSpPr/>
          <p:nvPr/>
        </p:nvGrpSpPr>
        <p:grpSpPr>
          <a:xfrm rot="21043947">
            <a:off x="6267568" y="3591322"/>
            <a:ext cx="2735010" cy="865607"/>
            <a:chOff x="5110451" y="1370920"/>
            <a:chExt cx="2981591" cy="943288"/>
          </a:xfrm>
        </p:grpSpPr>
        <p:pic>
          <p:nvPicPr>
            <p:cNvPr id="39" name="圖片 38"/>
            <p:cNvPicPr>
              <a:picLocks noChangeAspect="1"/>
            </p:cNvPicPr>
            <p:nvPr/>
          </p:nvPicPr>
          <p:blipFill>
            <a:blip r:embed="rId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68459">
              <a:off x="6129603" y="351768"/>
              <a:ext cx="943288" cy="2981591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 rot="848285">
              <a:off x="5650045" y="1381897"/>
              <a:ext cx="1878939" cy="9055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713273" eaLnBrk="0" hangingPunct="0"/>
              <a:r>
                <a:rPr lang="zh-TW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所謂的</a:t>
              </a:r>
              <a:r>
                <a:rPr lang="zh-TW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正義</a:t>
              </a:r>
              <a:endPara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雅風體 Std W3" pitchFamily="18" charset="-120"/>
                <a:ea typeface="華康雅風體 Std W3" pitchFamily="18" charset="-120"/>
              </a:endParaRPr>
            </a:p>
            <a:p>
              <a:pPr algn="ctr" defTabSz="713273" eaLnBrk="0" hangingPunct="0"/>
              <a:r>
                <a:rPr lang="zh-TW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如何</a:t>
              </a:r>
              <a:r>
                <a:rPr lang="zh-TW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實現</a:t>
              </a:r>
            </a:p>
          </p:txBody>
        </p:sp>
      </p:grpSp>
      <p:grpSp>
        <p:nvGrpSpPr>
          <p:cNvPr id="27" name="群組 26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41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  <p:sp>
        <p:nvSpPr>
          <p:cNvPr id="43" name="文字版面配置區 2"/>
          <p:cNvSpPr txBox="1">
            <a:spLocks/>
          </p:cNvSpPr>
          <p:nvPr/>
        </p:nvSpPr>
        <p:spPr>
          <a:xfrm>
            <a:off x="4130535" y="1509428"/>
            <a:ext cx="1241100" cy="439623"/>
          </a:xfrm>
          <a:prstGeom prst="rect">
            <a:avLst/>
          </a:prstGeom>
        </p:spPr>
        <p:txBody>
          <a:bodyPr vert="horz" lIns="91467" tIns="45734" rIns="91467" bIns="45734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參考答案</a:t>
            </a:r>
            <a:endParaRPr lang="zh-TW" altLang="zh-TW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107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35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群組 11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14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  <p:sp>
        <p:nvSpPr>
          <p:cNvPr id="16" name="文本框 56"/>
          <p:cNvSpPr txBox="1">
            <a:spLocks noChangeArrowheads="1"/>
          </p:cNvSpPr>
          <p:nvPr/>
        </p:nvSpPr>
        <p:spPr bwMode="auto">
          <a:xfrm>
            <a:off x="1165764" y="1899744"/>
            <a:ext cx="6814061" cy="191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5" tIns="35665" rIns="71325" bIns="35665">
            <a:spAutoFit/>
          </a:bodyPr>
          <a:lstStyle/>
          <a:p>
            <a:pPr algn="ctr"/>
            <a:r>
              <a:rPr lang="zh-TW" altLang="en-US" sz="7200" b="1" dirty="0" smtClean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en-US" sz="72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正義</a:t>
            </a:r>
            <a:endParaRPr lang="en-US" altLang="zh-TW" sz="7200" b="1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是否表達一些</a:t>
            </a:r>
            <a:r>
              <a:rPr lang="zh-TW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不滿足</a:t>
            </a:r>
            <a:r>
              <a:rPr lang="en-US" altLang="zh-TW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?!</a:t>
            </a:r>
            <a:endParaRPr lang="zh-CN" alt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1165764" y="2976654"/>
            <a:ext cx="66800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1371600" y="3790627"/>
            <a:ext cx="63093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61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17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  <p:sp>
        <p:nvSpPr>
          <p:cNvPr id="21" name="文字版面配置區 2"/>
          <p:cNvSpPr txBox="1">
            <a:spLocks/>
          </p:cNvSpPr>
          <p:nvPr/>
        </p:nvSpPr>
        <p:spPr>
          <a:xfrm>
            <a:off x="1619953" y="330073"/>
            <a:ext cx="6087133" cy="439623"/>
          </a:xfrm>
          <a:prstGeom prst="rect">
            <a:avLst/>
          </a:prstGeom>
        </p:spPr>
        <p:txBody>
          <a:bodyPr vert="horz" lIns="91467" tIns="45734" rIns="91467" bIns="45734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 smtClean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網路正義</a:t>
            </a:r>
            <a:r>
              <a:rPr lang="zh-TW" altLang="en-US" sz="24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出現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是否表達一些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不滿足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?!</a:t>
            </a:r>
            <a:r>
              <a:rPr lang="en-US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參考答案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36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4" name="群組 33"/>
          <p:cNvGrpSpPr/>
          <p:nvPr/>
        </p:nvGrpSpPr>
        <p:grpSpPr>
          <a:xfrm rot="20759634">
            <a:off x="2293973" y="781431"/>
            <a:ext cx="2869834" cy="1339963"/>
            <a:chOff x="5229974" y="1158464"/>
            <a:chExt cx="2942276" cy="1373263"/>
          </a:xfrm>
        </p:grpSpPr>
        <p:pic>
          <p:nvPicPr>
            <p:cNvPr id="35" name="圖片 34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68459">
              <a:off x="6014480" y="373958"/>
              <a:ext cx="1373263" cy="2942276"/>
            </a:xfrm>
            <a:prstGeom prst="rect">
              <a:avLst/>
            </a:prstGeom>
          </p:spPr>
        </p:pic>
        <p:sp>
          <p:nvSpPr>
            <p:cNvPr id="36" name="矩形 35"/>
            <p:cNvSpPr/>
            <p:nvPr/>
          </p:nvSpPr>
          <p:spPr>
            <a:xfrm rot="848285">
              <a:off x="5445819" y="1526516"/>
              <a:ext cx="2472103" cy="6623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TW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殺人</a:t>
              </a:r>
              <a:r>
                <a:rPr lang="zh-TW" altLang="en-US" sz="3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償命</a:t>
              </a:r>
              <a:r>
                <a:rPr lang="en-US" altLang="zh-TW" sz="3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?!</a:t>
              </a:r>
              <a:endParaRPr lang="zh-TW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雅風體 Std W3" pitchFamily="18" charset="-120"/>
                <a:ea typeface="華康雅風體 Std W3" pitchFamily="18" charset="-120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 rot="1007219">
            <a:off x="544085" y="2074867"/>
            <a:ext cx="3841667" cy="1316432"/>
            <a:chOff x="5027503" y="1435027"/>
            <a:chExt cx="3337869" cy="1143358"/>
          </a:xfrm>
        </p:grpSpPr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31541" flipH="1">
              <a:off x="6124759" y="337771"/>
              <a:ext cx="1143358" cy="3337869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 rot="20605164">
              <a:off x="5701560" y="1660703"/>
              <a:ext cx="1879145" cy="6212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713273" eaLnBrk="0" hangingPunct="0">
                <a:lnSpc>
                  <a:spcPct val="150000"/>
                </a:lnSpc>
              </a:pPr>
              <a:r>
                <a:rPr lang="zh-TW" alt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罪有應得</a:t>
              </a:r>
              <a:r>
                <a:rPr lang="en-US" altLang="zh-TW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?!</a:t>
              </a:r>
              <a:endPara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雅風體 Std W3" pitchFamily="18" charset="-120"/>
                <a:ea typeface="華康雅風體 Std W3" pitchFamily="18" charset="-120"/>
              </a:endParaRPr>
            </a:p>
          </p:txBody>
        </p:sp>
      </p:grpSp>
      <p:grpSp>
        <p:nvGrpSpPr>
          <p:cNvPr id="37" name="群組 36"/>
          <p:cNvGrpSpPr/>
          <p:nvPr/>
        </p:nvGrpSpPr>
        <p:grpSpPr>
          <a:xfrm rot="867518">
            <a:off x="4891429" y="1515299"/>
            <a:ext cx="3596693" cy="2160351"/>
            <a:chOff x="5050178" y="867584"/>
            <a:chExt cx="3086214" cy="1853024"/>
          </a:xfrm>
        </p:grpSpPr>
        <p:pic>
          <p:nvPicPr>
            <p:cNvPr id="38" name="圖片 37"/>
            <p:cNvPicPr>
              <a:picLocks noChangeAspect="1"/>
            </p:cNvPicPr>
            <p:nvPr/>
          </p:nvPicPr>
          <p:blipFill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01009">
              <a:off x="5666773" y="250989"/>
              <a:ext cx="1853024" cy="3086214"/>
            </a:xfrm>
            <a:prstGeom prst="rect">
              <a:avLst/>
            </a:prstGeom>
          </p:spPr>
        </p:pic>
        <p:sp>
          <p:nvSpPr>
            <p:cNvPr id="39" name="矩形 38"/>
            <p:cNvSpPr/>
            <p:nvPr/>
          </p:nvSpPr>
          <p:spPr>
            <a:xfrm rot="20963351">
              <a:off x="5807919" y="1296717"/>
              <a:ext cx="1743019" cy="10295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TW" altLang="en-US" sz="3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善有善報</a:t>
              </a:r>
              <a:endPara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雅風體 Std W3" pitchFamily="18" charset="-120"/>
                <a:ea typeface="華康雅風體 Std W3" pitchFamily="18" charset="-120"/>
              </a:endParaRPr>
            </a:p>
            <a:p>
              <a:pPr algn="ctr" eaLnBrk="0" hangingPunct="0"/>
              <a:r>
                <a:rPr lang="zh-TW" altLang="en-US" sz="3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惡有惡報</a:t>
              </a:r>
              <a:endPara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雅風體 Std W3" pitchFamily="18" charset="-120"/>
                <a:ea typeface="華康雅風體 Std W3" pitchFamily="18" charset="-120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 rot="20680932">
            <a:off x="4326804" y="3480291"/>
            <a:ext cx="4214266" cy="1711640"/>
            <a:chOff x="5129119" y="1177931"/>
            <a:chExt cx="2960591" cy="1201996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68459">
              <a:off x="6008417" y="298633"/>
              <a:ext cx="1201996" cy="2960591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 rot="848285">
              <a:off x="5515639" y="1456447"/>
              <a:ext cx="2147766" cy="7564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TW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反映我們期待</a:t>
              </a:r>
              <a:r>
                <a:rPr lang="zh-TW" alt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的</a:t>
              </a:r>
              <a:endParaRPr lang="en-US" altLang="zh-TW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雅風體 Std W3" pitchFamily="18" charset="-120"/>
                <a:ea typeface="華康雅風體 Std W3" pitchFamily="18" charset="-120"/>
              </a:endParaRPr>
            </a:p>
            <a:p>
              <a:pPr algn="ctr" eaLnBrk="0" hangingPunct="0"/>
              <a:r>
                <a:rPr lang="zh-TW" alt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社會</a:t>
              </a:r>
              <a:r>
                <a:rPr lang="zh-TW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的樣</a:t>
              </a:r>
              <a:r>
                <a:rPr lang="zh-TW" alt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貌</a:t>
              </a:r>
              <a:r>
                <a:rPr lang="en-US" altLang="zh-TW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?</a:t>
              </a:r>
              <a:endPara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雅風體 Std W3" pitchFamily="18" charset="-120"/>
                <a:ea typeface="華康雅風體 Std W3" pitchFamily="18" charset="-120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 rot="20670940">
            <a:off x="923508" y="3547182"/>
            <a:ext cx="3433083" cy="1086541"/>
            <a:chOff x="5110451" y="1370920"/>
            <a:chExt cx="2981591" cy="943288"/>
          </a:xfrm>
        </p:grpSpPr>
        <p:pic>
          <p:nvPicPr>
            <p:cNvPr id="41" name="圖片 40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68459">
              <a:off x="6129603" y="351768"/>
              <a:ext cx="943288" cy="2981591"/>
            </a:xfrm>
            <a:prstGeom prst="rect">
              <a:avLst/>
            </a:prstGeom>
          </p:spPr>
        </p:pic>
        <p:sp>
          <p:nvSpPr>
            <p:cNvPr id="42" name="矩形 41"/>
            <p:cNvSpPr/>
            <p:nvPr/>
          </p:nvSpPr>
          <p:spPr>
            <a:xfrm rot="848285">
              <a:off x="5742926" y="1554127"/>
              <a:ext cx="1693181" cy="5611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713273" eaLnBrk="0" hangingPunct="0"/>
              <a:r>
                <a:rPr lang="zh-TW" altLang="en-US" sz="3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現世報</a:t>
              </a:r>
              <a:r>
                <a:rPr lang="en-US" altLang="zh-TW" sz="3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雅風體 Std W3" pitchFamily="18" charset="-120"/>
                  <a:ea typeface="華康雅風體 Std W3" pitchFamily="18" charset="-120"/>
                </a:rPr>
                <a:t>!?</a:t>
              </a:r>
              <a:endParaRPr lang="zh-TW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雅風體 Std W3" pitchFamily="18" charset="-120"/>
                <a:ea typeface="華康雅風體 Std W3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388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17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  <p:pic>
        <p:nvPicPr>
          <p:cNvPr id="26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37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5" name="群組 44"/>
          <p:cNvGrpSpPr/>
          <p:nvPr/>
        </p:nvGrpSpPr>
        <p:grpSpPr>
          <a:xfrm>
            <a:off x="2472741" y="3492862"/>
            <a:ext cx="1600139" cy="898639"/>
            <a:chOff x="756585" y="1442311"/>
            <a:chExt cx="3505016" cy="1058054"/>
          </a:xfrm>
        </p:grpSpPr>
        <p:sp>
          <p:nvSpPr>
            <p:cNvPr id="46" name="矩形: 圆角 38">
              <a:extLst>
                <a:ext uri="{FF2B5EF4-FFF2-40B4-BE49-F238E27FC236}">
                  <a16:creationId xmlns="" xmlns:a16="http://schemas.microsoft.com/office/drawing/2014/main" id="{B7782CAD-7E2B-40CF-B902-09904214C806}"/>
                </a:ext>
              </a:extLst>
            </p:cNvPr>
            <p:cNvSpPr/>
            <p:nvPr/>
          </p:nvSpPr>
          <p:spPr>
            <a:xfrm rot="16200000">
              <a:off x="1980066" y="218831"/>
              <a:ext cx="1058054" cy="3505014"/>
            </a:xfrm>
            <a:prstGeom prst="roundRect">
              <a:avLst/>
            </a:prstGeom>
            <a:solidFill>
              <a:srgbClr val="008080"/>
            </a:solidFill>
            <a:ln>
              <a:noFill/>
            </a:ln>
            <a:effectLst>
              <a:outerShdw blurRad="88900" sx="105000" sy="105000" algn="ctr" rotWithShape="0">
                <a:srgbClr val="00808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字魂59号-创粗黑" panose="00000500000000000000" pitchFamily="2" charset="-122"/>
              </a:endParaRPr>
            </a:p>
          </p:txBody>
        </p:sp>
        <p:sp>
          <p:nvSpPr>
            <p:cNvPr id="47" name="文字版面配置區 2"/>
            <p:cNvSpPr txBox="1">
              <a:spLocks/>
            </p:cNvSpPr>
            <p:nvPr/>
          </p:nvSpPr>
          <p:spPr>
            <a:xfrm>
              <a:off x="756585" y="1551840"/>
              <a:ext cx="3505016" cy="91403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3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法律</a:t>
              </a:r>
              <a:r>
                <a:rPr lang="en-US" altLang="zh-TW" sz="3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</a:t>
              </a:r>
              <a:endPara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2472741" y="2400502"/>
            <a:ext cx="1600138" cy="908536"/>
            <a:chOff x="929945" y="1442312"/>
            <a:chExt cx="3158298" cy="1069707"/>
          </a:xfrm>
        </p:grpSpPr>
        <p:sp>
          <p:nvSpPr>
            <p:cNvPr id="53" name="矩形: 圆角 38">
              <a:extLst>
                <a:ext uri="{FF2B5EF4-FFF2-40B4-BE49-F238E27FC236}">
                  <a16:creationId xmlns="" xmlns:a16="http://schemas.microsoft.com/office/drawing/2014/main" id="{B7782CAD-7E2B-40CF-B902-09904214C806}"/>
                </a:ext>
              </a:extLst>
            </p:cNvPr>
            <p:cNvSpPr/>
            <p:nvPr/>
          </p:nvSpPr>
          <p:spPr>
            <a:xfrm rot="16200000">
              <a:off x="1980067" y="392190"/>
              <a:ext cx="1058054" cy="3158298"/>
            </a:xfrm>
            <a:prstGeom prst="roundRect">
              <a:avLst/>
            </a:prstGeom>
            <a:solidFill>
              <a:srgbClr val="008080"/>
            </a:solidFill>
            <a:ln>
              <a:noFill/>
            </a:ln>
            <a:effectLst>
              <a:outerShdw blurRad="88900" sx="105000" sy="105000" algn="ctr" rotWithShape="0">
                <a:srgbClr val="C8666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字魂59号-创粗黑" panose="00000500000000000000" pitchFamily="2" charset="-122"/>
              </a:endParaRPr>
            </a:p>
          </p:txBody>
        </p:sp>
        <p:sp>
          <p:nvSpPr>
            <p:cNvPr id="54" name="文字版面配置區 2"/>
            <p:cNvSpPr txBox="1">
              <a:spLocks/>
            </p:cNvSpPr>
            <p:nvPr/>
          </p:nvSpPr>
          <p:spPr>
            <a:xfrm>
              <a:off x="1011484" y="1597981"/>
              <a:ext cx="2995220" cy="91403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3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宗教</a:t>
              </a:r>
              <a:r>
                <a:rPr lang="en-US" altLang="zh-TW" sz="3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</a:t>
              </a:r>
              <a:endPara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2472740" y="1373571"/>
            <a:ext cx="1600138" cy="898639"/>
            <a:chOff x="929946" y="1442310"/>
            <a:chExt cx="1579149" cy="1058054"/>
          </a:xfrm>
        </p:grpSpPr>
        <p:sp>
          <p:nvSpPr>
            <p:cNvPr id="60" name="矩形: 圆角 38">
              <a:extLst>
                <a:ext uri="{FF2B5EF4-FFF2-40B4-BE49-F238E27FC236}">
                  <a16:creationId xmlns="" xmlns:a16="http://schemas.microsoft.com/office/drawing/2014/main" id="{B7782CAD-7E2B-40CF-B902-09904214C806}"/>
                </a:ext>
              </a:extLst>
            </p:cNvPr>
            <p:cNvSpPr/>
            <p:nvPr/>
          </p:nvSpPr>
          <p:spPr>
            <a:xfrm rot="16200000">
              <a:off x="1190494" y="1181762"/>
              <a:ext cx="1058054" cy="1579149"/>
            </a:xfrm>
            <a:prstGeom prst="roundRect">
              <a:avLst/>
            </a:prstGeom>
            <a:solidFill>
              <a:srgbClr val="008080"/>
            </a:solidFill>
            <a:ln>
              <a:noFill/>
            </a:ln>
            <a:effectLst>
              <a:outerShdw blurRad="88900" sx="105000" sy="105000" algn="ctr" rotWithShape="0">
                <a:srgbClr val="00808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字魂59号-创粗黑" panose="00000500000000000000" pitchFamily="2" charset="-122"/>
              </a:endParaRPr>
            </a:p>
          </p:txBody>
        </p:sp>
        <p:sp>
          <p:nvSpPr>
            <p:cNvPr id="61" name="文字版面配置區 2"/>
            <p:cNvSpPr txBox="1">
              <a:spLocks/>
            </p:cNvSpPr>
            <p:nvPr/>
          </p:nvSpPr>
          <p:spPr>
            <a:xfrm>
              <a:off x="1011484" y="1551840"/>
              <a:ext cx="1364649" cy="91403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3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道德</a:t>
              </a:r>
              <a:r>
                <a:rPr lang="en-US" altLang="zh-TW" sz="3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</a:t>
              </a:r>
              <a:endPara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4572794" y="3492862"/>
            <a:ext cx="1600139" cy="898639"/>
            <a:chOff x="756585" y="1442311"/>
            <a:chExt cx="3505016" cy="1058054"/>
          </a:xfrm>
        </p:grpSpPr>
        <p:sp>
          <p:nvSpPr>
            <p:cNvPr id="65" name="矩形: 圆角 38">
              <a:extLst>
                <a:ext uri="{FF2B5EF4-FFF2-40B4-BE49-F238E27FC236}">
                  <a16:creationId xmlns="" xmlns:a16="http://schemas.microsoft.com/office/drawing/2014/main" id="{B7782CAD-7E2B-40CF-B902-09904214C806}"/>
                </a:ext>
              </a:extLst>
            </p:cNvPr>
            <p:cNvSpPr/>
            <p:nvPr/>
          </p:nvSpPr>
          <p:spPr>
            <a:xfrm rot="16200000">
              <a:off x="1980066" y="218831"/>
              <a:ext cx="1058054" cy="3505014"/>
            </a:xfrm>
            <a:prstGeom prst="roundRect">
              <a:avLst/>
            </a:prstGeom>
            <a:solidFill>
              <a:srgbClr val="C86664"/>
            </a:solidFill>
            <a:ln>
              <a:noFill/>
            </a:ln>
            <a:effectLst>
              <a:outerShdw blurRad="88900" sx="105000" sy="105000" algn="ctr" rotWithShape="0">
                <a:srgbClr val="00808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字魂59号-创粗黑" panose="00000500000000000000" pitchFamily="2" charset="-122"/>
              </a:endParaRPr>
            </a:p>
          </p:txBody>
        </p:sp>
        <p:sp>
          <p:nvSpPr>
            <p:cNvPr id="66" name="文字版面配置區 2"/>
            <p:cNvSpPr txBox="1">
              <a:spLocks/>
            </p:cNvSpPr>
            <p:nvPr/>
          </p:nvSpPr>
          <p:spPr>
            <a:xfrm>
              <a:off x="756585" y="1551840"/>
              <a:ext cx="3505016" cy="91403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3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公平</a:t>
              </a:r>
              <a:r>
                <a:rPr lang="en-US" altLang="zh-TW" sz="3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</a:t>
              </a:r>
              <a:endPara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4572794" y="2400502"/>
            <a:ext cx="1600138" cy="908536"/>
            <a:chOff x="929945" y="1442312"/>
            <a:chExt cx="3158298" cy="1069707"/>
          </a:xfrm>
        </p:grpSpPr>
        <p:sp>
          <p:nvSpPr>
            <p:cNvPr id="68" name="矩形: 圆角 38">
              <a:extLst>
                <a:ext uri="{FF2B5EF4-FFF2-40B4-BE49-F238E27FC236}">
                  <a16:creationId xmlns="" xmlns:a16="http://schemas.microsoft.com/office/drawing/2014/main" id="{B7782CAD-7E2B-40CF-B902-09904214C806}"/>
                </a:ext>
              </a:extLst>
            </p:cNvPr>
            <p:cNvSpPr/>
            <p:nvPr/>
          </p:nvSpPr>
          <p:spPr>
            <a:xfrm rot="16200000">
              <a:off x="1980067" y="392190"/>
              <a:ext cx="1058054" cy="3158298"/>
            </a:xfrm>
            <a:prstGeom prst="roundRect">
              <a:avLst/>
            </a:prstGeom>
            <a:solidFill>
              <a:srgbClr val="C86664"/>
            </a:solidFill>
            <a:ln>
              <a:noFill/>
            </a:ln>
            <a:effectLst>
              <a:outerShdw blurRad="88900" sx="105000" sy="105000" algn="ctr" rotWithShape="0">
                <a:srgbClr val="C8666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字魂59号-创粗黑" panose="00000500000000000000" pitchFamily="2" charset="-122"/>
              </a:endParaRPr>
            </a:p>
          </p:txBody>
        </p:sp>
        <p:sp>
          <p:nvSpPr>
            <p:cNvPr id="69" name="文字版面配置區 2"/>
            <p:cNvSpPr txBox="1">
              <a:spLocks/>
            </p:cNvSpPr>
            <p:nvPr/>
          </p:nvSpPr>
          <p:spPr>
            <a:xfrm>
              <a:off x="1011484" y="1597981"/>
              <a:ext cx="2995220" cy="91403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3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正義</a:t>
              </a:r>
              <a:r>
                <a:rPr lang="en-US" altLang="zh-TW" sz="3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</a:t>
              </a:r>
              <a:endPara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0" name="群組 69"/>
          <p:cNvGrpSpPr/>
          <p:nvPr/>
        </p:nvGrpSpPr>
        <p:grpSpPr>
          <a:xfrm>
            <a:off x="4572793" y="1373571"/>
            <a:ext cx="1600138" cy="898639"/>
            <a:chOff x="929946" y="1442310"/>
            <a:chExt cx="1579149" cy="1058054"/>
          </a:xfrm>
        </p:grpSpPr>
        <p:sp>
          <p:nvSpPr>
            <p:cNvPr id="71" name="矩形: 圆角 38">
              <a:extLst>
                <a:ext uri="{FF2B5EF4-FFF2-40B4-BE49-F238E27FC236}">
                  <a16:creationId xmlns="" xmlns:a16="http://schemas.microsoft.com/office/drawing/2014/main" id="{B7782CAD-7E2B-40CF-B902-09904214C806}"/>
                </a:ext>
              </a:extLst>
            </p:cNvPr>
            <p:cNvSpPr/>
            <p:nvPr/>
          </p:nvSpPr>
          <p:spPr>
            <a:xfrm rot="16200000">
              <a:off x="1190494" y="1181762"/>
              <a:ext cx="1058054" cy="1579149"/>
            </a:xfrm>
            <a:prstGeom prst="roundRect">
              <a:avLst/>
            </a:prstGeom>
            <a:solidFill>
              <a:srgbClr val="C86664"/>
            </a:solidFill>
            <a:ln>
              <a:noFill/>
            </a:ln>
            <a:effectLst>
              <a:outerShdw blurRad="88900" sx="105000" sy="105000" algn="ctr" rotWithShape="0">
                <a:srgbClr val="00808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字魂59号-创粗黑" panose="00000500000000000000" pitchFamily="2" charset="-122"/>
              </a:endParaRPr>
            </a:p>
          </p:txBody>
        </p:sp>
        <p:sp>
          <p:nvSpPr>
            <p:cNvPr id="72" name="文字版面配置區 2"/>
            <p:cNvSpPr txBox="1">
              <a:spLocks/>
            </p:cNvSpPr>
            <p:nvPr/>
          </p:nvSpPr>
          <p:spPr>
            <a:xfrm>
              <a:off x="1050159" y="1582600"/>
              <a:ext cx="1364649" cy="91403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3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善</a:t>
              </a:r>
              <a:r>
                <a:rPr lang="en-US" altLang="zh-TW" sz="3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</a:t>
              </a:r>
              <a:endPara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 rot="243003">
            <a:off x="3423906" y="3936049"/>
            <a:ext cx="5852205" cy="852320"/>
            <a:chOff x="2075992" y="4438614"/>
            <a:chExt cx="5852205" cy="852320"/>
          </a:xfrm>
        </p:grpSpPr>
        <p:pic>
          <p:nvPicPr>
            <p:cNvPr id="24" name="圖片 2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7" t="25880" r="11809"/>
            <a:stretch/>
          </p:blipFill>
          <p:spPr>
            <a:xfrm rot="5077213">
              <a:off x="4570224" y="1944382"/>
              <a:ext cx="825536" cy="581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文字版面配置區 2"/>
            <p:cNvSpPr txBox="1">
              <a:spLocks/>
            </p:cNvSpPr>
            <p:nvPr/>
          </p:nvSpPr>
          <p:spPr>
            <a:xfrm rot="21304852">
              <a:off x="2661283" y="4588540"/>
              <a:ext cx="5266914" cy="70239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TW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我們可以怎麼做</a:t>
              </a:r>
              <a:r>
                <a:rPr lang="en-US" altLang="zh-TW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!?</a:t>
              </a:r>
              <a:r>
                <a:rPr lang="zh-TW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讓社會更好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0" name="文字版面配置區 2"/>
          <p:cNvSpPr txBox="1">
            <a:spLocks/>
          </p:cNvSpPr>
          <p:nvPr/>
        </p:nvSpPr>
        <p:spPr>
          <a:xfrm>
            <a:off x="1619953" y="330073"/>
            <a:ext cx="6087133" cy="439623"/>
          </a:xfrm>
          <a:prstGeom prst="rect">
            <a:avLst/>
          </a:prstGeom>
        </p:spPr>
        <p:txBody>
          <a:bodyPr vert="horz" lIns="91467" tIns="45734" rIns="91467" bIns="45734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 smtClean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網路正義</a:t>
            </a:r>
            <a:r>
              <a:rPr lang="zh-TW" altLang="en-US" sz="24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出現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是否表達一些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不滿足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?!</a:t>
            </a:r>
            <a:endParaRPr lang="zh-TW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版面配置區 2"/>
          <p:cNvSpPr txBox="1">
            <a:spLocks/>
          </p:cNvSpPr>
          <p:nvPr/>
        </p:nvSpPr>
        <p:spPr>
          <a:xfrm>
            <a:off x="1239864" y="1430448"/>
            <a:ext cx="1007390" cy="2971068"/>
          </a:xfrm>
          <a:prstGeom prst="rect">
            <a:avLst/>
          </a:prstGeom>
        </p:spPr>
        <p:txBody>
          <a:bodyPr vert="eaVert" lIns="91467" tIns="45734" rIns="91467" bIns="45734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我們的社會需要怎樣的</a:t>
            </a:r>
            <a:r>
              <a:rPr lang="zh-TW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正義</a:t>
            </a:r>
            <a:endParaRPr lang="zh-TW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版面配置區 2"/>
          <p:cNvSpPr txBox="1">
            <a:spLocks/>
          </p:cNvSpPr>
          <p:nvPr/>
        </p:nvSpPr>
        <p:spPr>
          <a:xfrm>
            <a:off x="1446887" y="2419757"/>
            <a:ext cx="304421" cy="400931"/>
          </a:xfrm>
          <a:prstGeom prst="rect">
            <a:avLst/>
          </a:prstGeom>
        </p:spPr>
        <p:txBody>
          <a:bodyPr vert="horz" lIns="91467" tIns="45734" rIns="91467" bIns="45734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322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38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2306142" y="1273175"/>
            <a:ext cx="4715049" cy="2475887"/>
            <a:chOff x="3948894" y="2217023"/>
            <a:chExt cx="2376264" cy="951211"/>
          </a:xfrm>
        </p:grpSpPr>
        <p:sp>
          <p:nvSpPr>
            <p:cNvPr id="17" name="文字版面配置區 2"/>
            <p:cNvSpPr txBox="1">
              <a:spLocks/>
            </p:cNvSpPr>
            <p:nvPr/>
          </p:nvSpPr>
          <p:spPr>
            <a:xfrm>
              <a:off x="3948894" y="2217023"/>
              <a:ext cx="2376264" cy="95121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6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《</a:t>
              </a:r>
              <a:r>
                <a:rPr lang="zh-TW" altLang="en-US" sz="6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</a:t>
              </a:r>
              <a:r>
                <a:rPr lang="en-US" altLang="zh-TW" sz="6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》</a:t>
              </a:r>
            </a:p>
            <a:p>
              <a:pPr lvl="0" algn="ctr">
                <a:lnSpc>
                  <a:spcPct val="80000"/>
                </a:lnSpc>
              </a:pPr>
              <a:r>
                <a:rPr lang="zh-TW" altLang="en-US" sz="8800" b="1" dirty="0">
                  <a:solidFill>
                    <a:srgbClr val="008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網路審判</a:t>
              </a:r>
              <a:endParaRPr lang="en-US" altLang="zh-TW" sz="88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9" name="直線接點 18"/>
            <p:cNvCxnSpPr/>
            <p:nvPr/>
          </p:nvCxnSpPr>
          <p:spPr>
            <a:xfrm>
              <a:off x="4071298" y="3140238"/>
              <a:ext cx="213379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群組 19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22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44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39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520390" y="1819044"/>
            <a:ext cx="7994959" cy="2214074"/>
            <a:chOff x="520390" y="1819044"/>
            <a:chExt cx="7994959" cy="2214074"/>
          </a:xfrm>
        </p:grpSpPr>
        <p:sp>
          <p:nvSpPr>
            <p:cNvPr id="15" name="文字版面配置區 2"/>
            <p:cNvSpPr txBox="1">
              <a:spLocks/>
            </p:cNvSpPr>
            <p:nvPr/>
          </p:nvSpPr>
          <p:spPr>
            <a:xfrm>
              <a:off x="520390" y="1819044"/>
              <a:ext cx="7994959" cy="221407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80000"/>
                </a:lnSpc>
              </a:pPr>
              <a:r>
                <a:rPr lang="zh-TW" altLang="en-US" sz="6000" b="1" dirty="0" smtClean="0">
                  <a:solidFill>
                    <a:srgbClr val="008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如果</a:t>
              </a:r>
              <a:r>
                <a:rPr lang="zh-TW" altLang="en-US" sz="4800" b="1" dirty="0" smtClean="0">
                  <a:solidFill>
                    <a:srgbClr val="008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en-US" altLang="zh-TW" sz="4800" b="1" dirty="0" smtClean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lnSpc>
                  <a:spcPct val="80000"/>
                </a:lnSpc>
              </a:pPr>
              <a:r>
                <a:rPr lang="zh-TW" altLang="en-US" sz="4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這</a:t>
              </a:r>
              <a:r>
                <a:rPr lang="zh-TW" alt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世界沒有警察</a:t>
              </a:r>
              <a:r>
                <a:rPr lang="en-US" altLang="zh-TW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檢察官</a:t>
              </a:r>
              <a:r>
                <a:rPr lang="en-US" altLang="zh-TW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法官</a:t>
              </a:r>
              <a:endParaRPr lang="en-US" altLang="zh-TW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lnSpc>
                  <a:spcPct val="80000"/>
                </a:lnSpc>
              </a:pPr>
              <a:r>
                <a:rPr lang="zh-TW" alt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直接交由 網路審判</a:t>
              </a:r>
              <a:endParaRPr lang="en-US" altLang="zh-TW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6" name="直線接點 15"/>
            <p:cNvCxnSpPr/>
            <p:nvPr/>
          </p:nvCxnSpPr>
          <p:spPr>
            <a:xfrm>
              <a:off x="1306287" y="3182929"/>
              <a:ext cx="654449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2286000" y="3808616"/>
              <a:ext cx="44805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字版面配置區 2"/>
          <p:cNvSpPr txBox="1">
            <a:spLocks/>
          </p:cNvSpPr>
          <p:nvPr/>
        </p:nvSpPr>
        <p:spPr>
          <a:xfrm>
            <a:off x="7510885" y="578065"/>
            <a:ext cx="1476164" cy="4393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21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13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4716016" y="-30956"/>
            <a:ext cx="4318248" cy="749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雅風體 Std W3" pitchFamily="18" charset="-120"/>
                <a:ea typeface="華康雅風體 Std W3" pitchFamily="18" charset="-120"/>
              </a:rPr>
              <a:t>── </a:t>
            </a: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雅風體 Std W3" pitchFamily="18" charset="-120"/>
                <a:ea typeface="華康雅風體 Std W3" pitchFamily="18" charset="-120"/>
              </a:rPr>
              <a:t>思考與澄清</a:t>
            </a:r>
          </a:p>
        </p:txBody>
      </p:sp>
      <p:grpSp>
        <p:nvGrpSpPr>
          <p:cNvPr id="6" name="群組 5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8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  <p:sp>
        <p:nvSpPr>
          <p:cNvPr id="10" name="文字版面配置區 2"/>
          <p:cNvSpPr txBox="1">
            <a:spLocks/>
          </p:cNvSpPr>
          <p:nvPr/>
        </p:nvSpPr>
        <p:spPr>
          <a:xfrm>
            <a:off x="755576" y="1489348"/>
            <a:ext cx="7776864" cy="25094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zh-TW" sz="36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【問題思考】</a:t>
            </a:r>
            <a:endParaRPr lang="en-US" altLang="zh-TW" sz="3600" b="1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這種「未審先判」的制裁，跟詐賭要剁手</a:t>
            </a:r>
            <a:endParaRPr lang="en-US" altLang="zh-TW" sz="3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剁</a:t>
            </a: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腳的私刑有甚麼差別？</a:t>
            </a:r>
            <a:endParaRPr lang="en-US" altLang="zh-TW" sz="3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 rot="295148">
            <a:off x="1518268" y="2080379"/>
            <a:ext cx="7843992" cy="2369984"/>
            <a:chOff x="1989918" y="2814675"/>
            <a:chExt cx="7843992" cy="2369984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1" r="42473"/>
            <a:stretch/>
          </p:blipFill>
          <p:spPr>
            <a:xfrm rot="5077213">
              <a:off x="4726922" y="77671"/>
              <a:ext cx="2369984" cy="784399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文字版面配置區 2"/>
            <p:cNvSpPr txBox="1">
              <a:spLocks/>
            </p:cNvSpPr>
            <p:nvPr/>
          </p:nvSpPr>
          <p:spPr>
            <a:xfrm rot="21230047">
              <a:off x="2750910" y="3094233"/>
              <a:ext cx="6632185" cy="184386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如何尊重</a:t>
              </a:r>
              <a:r>
                <a:rPr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接納 </a:t>
              </a:r>
              <a:endPara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ctr">
                <a:buNone/>
              </a:pPr>
              <a:r>
                <a:rPr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不符合我們心中的道德</a:t>
              </a:r>
              <a:r>
                <a:rPr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法律標準</a:t>
              </a:r>
              <a:r>
                <a:rPr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??</a:t>
              </a:r>
              <a:r>
                <a:rPr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ctr">
                <a:buNone/>
              </a:pPr>
              <a:r>
                <a:rPr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lang="en-US" altLang="zh-TW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博愛座讓位</a:t>
              </a:r>
              <a:r>
                <a:rPr lang="en-US" altLang="zh-TW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殺人犯 沒有判 死刑</a:t>
              </a:r>
              <a:r>
                <a:rPr lang="en-US" altLang="zh-TW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4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48" y="5221976"/>
            <a:ext cx="489904" cy="49302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39536" y="5316352"/>
            <a:ext cx="477416" cy="304271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4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189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1907972" y="1634689"/>
            <a:ext cx="5329644" cy="2448797"/>
          </a:xfrm>
          <a:prstGeom prst="rect">
            <a:avLst/>
          </a:prstGeom>
          <a:noFill/>
          <a:ln>
            <a:noFill/>
          </a:ln>
          <a:extLst/>
        </p:spPr>
        <p:txBody>
          <a:bodyPr lIns="71325" tIns="35665" rIns="71325" bIns="35665" anchor="ctr"/>
          <a:lstStyle/>
          <a:p>
            <a:pPr lvl="0" algn="ctr"/>
            <a:r>
              <a:rPr lang="zh-TW" altLang="en-US" sz="60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我們的社會</a:t>
            </a:r>
            <a:endParaRPr lang="en-US" altLang="zh-TW" sz="6000" b="1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/>
            <a:r>
              <a:rPr lang="zh-TW" altLang="en-US" sz="60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會變得如何</a:t>
            </a:r>
            <a:r>
              <a:rPr lang="en-US" altLang="zh-TW" sz="60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!?</a:t>
            </a:r>
            <a:endParaRPr lang="zh-CN" altLang="en-US" sz="6000" b="1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7510885" y="578065"/>
            <a:ext cx="1476164" cy="4393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40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" name="群組 6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9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58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927463" y="1634689"/>
            <a:ext cx="7321504" cy="2448797"/>
          </a:xfrm>
          <a:prstGeom prst="rect">
            <a:avLst/>
          </a:prstGeom>
          <a:noFill/>
          <a:ln>
            <a:noFill/>
          </a:ln>
          <a:extLst/>
        </p:spPr>
        <p:txBody>
          <a:bodyPr lIns="71325" tIns="35665" rIns="71325" bIns="35665" anchor="ctr"/>
          <a:lstStyle/>
          <a:p>
            <a:pPr algn="ctr"/>
            <a:r>
              <a:rPr lang="zh-TW" altLang="en-US" sz="60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發生社會事件</a:t>
            </a:r>
            <a:endParaRPr lang="en-US" altLang="zh-TW" sz="6000" b="1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60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sz="6000" b="1" dirty="0" smtClean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en-US" altLang="zh-TW" sz="6000" b="1" dirty="0" smtClean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6000" b="1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制定</a:t>
            </a: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SOP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流程。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7510885" y="578065"/>
            <a:ext cx="1476164" cy="4393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41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" name="群組 6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9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76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5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703700" y="1570120"/>
            <a:ext cx="6451779" cy="2441736"/>
            <a:chOff x="1703404" y="1632180"/>
            <a:chExt cx="6450659" cy="2440380"/>
          </a:xfrm>
        </p:grpSpPr>
        <p:sp>
          <p:nvSpPr>
            <p:cNvPr id="26" name="文字版面配置區 2"/>
            <p:cNvSpPr txBox="1">
              <a:spLocks/>
            </p:cNvSpPr>
            <p:nvPr/>
          </p:nvSpPr>
          <p:spPr>
            <a:xfrm>
              <a:off x="1703404" y="1632180"/>
              <a:ext cx="6437202" cy="244038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7200" b="1" dirty="0">
                  <a:solidFill>
                    <a:srgbClr val="008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你可見過</a:t>
              </a:r>
              <a:endParaRPr lang="en-US" altLang="zh-TW" sz="72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這樣的新聞事件嗎</a:t>
              </a:r>
              <a:r>
                <a:rPr lang="en-US" altLang="zh-TW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</a:t>
              </a:r>
              <a:endParaRPr lang="zh-TW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7" name="直線接點 26"/>
            <p:cNvCxnSpPr/>
            <p:nvPr/>
          </p:nvCxnSpPr>
          <p:spPr>
            <a:xfrm>
              <a:off x="2157752" y="2785492"/>
              <a:ext cx="431167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2015739" y="3865612"/>
              <a:ext cx="613832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群組 11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14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57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ãè¦ç­æ¥è½å½ ææãçåçæå°çµæ"/>
          <p:cNvSpPr>
            <a:spLocks noChangeAspect="1" noChangeArrowheads="1"/>
          </p:cNvSpPr>
          <p:nvPr/>
        </p:nvSpPr>
        <p:spPr bwMode="auto">
          <a:xfrm>
            <a:off x="116701" y="-120450"/>
            <a:ext cx="228640" cy="25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1325" tIns="35665" rIns="71325" bIns="35665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4" descr="ãè¦ç­æ¥è½å½ ææãçåçæå°çµæ"/>
          <p:cNvSpPr>
            <a:spLocks noChangeAspect="1" noChangeArrowheads="1"/>
          </p:cNvSpPr>
          <p:nvPr/>
        </p:nvSpPr>
        <p:spPr bwMode="auto">
          <a:xfrm>
            <a:off x="231021" y="6618"/>
            <a:ext cx="228640" cy="25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1325" tIns="35665" rIns="71325" bIns="35665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8" descr="ãè¦ç­æ¥è½å½ è§è²ãçåçæå°çµæ"/>
          <p:cNvSpPr>
            <a:spLocks noChangeAspect="1" noChangeArrowheads="1"/>
          </p:cNvSpPr>
          <p:nvPr/>
        </p:nvSpPr>
        <p:spPr bwMode="auto">
          <a:xfrm>
            <a:off x="345341" y="133691"/>
            <a:ext cx="228640" cy="25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1325" tIns="35665" rIns="71325" bIns="35665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681498" y="1190060"/>
            <a:ext cx="4613312" cy="3791374"/>
            <a:chOff x="345341" y="2265745"/>
            <a:chExt cx="3985292" cy="3275246"/>
          </a:xfrm>
        </p:grpSpPr>
        <p:grpSp>
          <p:nvGrpSpPr>
            <p:cNvPr id="14" name="群組 13"/>
            <p:cNvGrpSpPr/>
            <p:nvPr/>
          </p:nvGrpSpPr>
          <p:grpSpPr>
            <a:xfrm>
              <a:off x="345341" y="2265745"/>
              <a:ext cx="3985292" cy="3275246"/>
              <a:chOff x="1816361" y="121194"/>
              <a:chExt cx="6849443" cy="4089550"/>
            </a:xfrm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grpSpPr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70"/>
              <a:stretch/>
            </p:blipFill>
            <p:spPr bwMode="auto">
              <a:xfrm rot="16200000">
                <a:off x="220056" y="1717501"/>
                <a:ext cx="4089548" cy="896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矩形 16"/>
              <p:cNvSpPr/>
              <p:nvPr/>
            </p:nvSpPr>
            <p:spPr>
              <a:xfrm rot="16200000">
                <a:off x="3544490" y="-910572"/>
                <a:ext cx="4089548" cy="6153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4363" y="2527792"/>
              <a:ext cx="3668197" cy="27511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</p:grpSp>
      <p:sp>
        <p:nvSpPr>
          <p:cNvPr id="12" name="標題 1"/>
          <p:cNvSpPr txBox="1">
            <a:spLocks/>
          </p:cNvSpPr>
          <p:nvPr/>
        </p:nvSpPr>
        <p:spPr>
          <a:xfrm>
            <a:off x="1691680" y="235732"/>
            <a:ext cx="5842086" cy="749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你可見過這樣的</a:t>
            </a:r>
            <a:r>
              <a:rPr lang="zh-TW" altLang="en-US" sz="2800" b="1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</a:t>
            </a:r>
            <a:r>
              <a:rPr lang="zh-TW" altLang="en-US" sz="28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聞事件嗎</a:t>
            </a:r>
            <a:r>
              <a:rPr lang="en-US" altLang="zh-TW" sz="28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</a:t>
            </a:r>
            <a:endParaRPr lang="zh-TW" altLang="en-US" sz="2800" b="1" spc="6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21" name="群組 20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23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5046161" y="1733266"/>
            <a:ext cx="3797588" cy="3599645"/>
            <a:chOff x="4139419" y="873786"/>
            <a:chExt cx="4704330" cy="4459125"/>
          </a:xfrm>
        </p:grpSpPr>
        <p:grpSp>
          <p:nvGrpSpPr>
            <p:cNvPr id="18" name="群組 17"/>
            <p:cNvGrpSpPr/>
            <p:nvPr/>
          </p:nvGrpSpPr>
          <p:grpSpPr>
            <a:xfrm>
              <a:off x="4139419" y="873786"/>
              <a:ext cx="4704330" cy="4459125"/>
              <a:chOff x="1816361" y="121194"/>
              <a:chExt cx="6849441" cy="4089548"/>
            </a:xfrm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grpSpPr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70"/>
              <a:stretch/>
            </p:blipFill>
            <p:spPr bwMode="auto">
              <a:xfrm rot="16200000">
                <a:off x="220056" y="1717500"/>
                <a:ext cx="4089547" cy="896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矩形 19"/>
              <p:cNvSpPr/>
              <p:nvPr/>
            </p:nvSpPr>
            <p:spPr>
              <a:xfrm rot="16200000">
                <a:off x="3544489" y="-910572"/>
                <a:ext cx="4089547" cy="61530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13536" y="1213647"/>
              <a:ext cx="4356097" cy="377940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</p:grpSp>
      <p:pic>
        <p:nvPicPr>
          <p:cNvPr id="25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48" y="5221976"/>
            <a:ext cx="489904" cy="49302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39536" y="5316352"/>
            <a:ext cx="477416" cy="304271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6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9" name="群組 28"/>
          <p:cNvGrpSpPr/>
          <p:nvPr/>
        </p:nvGrpSpPr>
        <p:grpSpPr>
          <a:xfrm rot="557841">
            <a:off x="3558177" y="1129673"/>
            <a:ext cx="5814431" cy="1303438"/>
            <a:chOff x="2074311" y="4181806"/>
            <a:chExt cx="5814431" cy="1303438"/>
          </a:xfrm>
        </p:grpSpPr>
        <p:pic>
          <p:nvPicPr>
            <p:cNvPr id="30" name="圖片 29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7" t="25880" r="11809"/>
            <a:stretch/>
          </p:blipFill>
          <p:spPr>
            <a:xfrm rot="5077213">
              <a:off x="4329592" y="1926525"/>
              <a:ext cx="1303438" cy="581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文字版面配置區 2"/>
            <p:cNvSpPr txBox="1">
              <a:spLocks/>
            </p:cNvSpPr>
            <p:nvPr/>
          </p:nvSpPr>
          <p:spPr>
            <a:xfrm rot="21304852">
              <a:off x="2621828" y="4402614"/>
              <a:ext cx="5266914" cy="82809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TW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</a:t>
              </a:r>
              <a:r>
                <a:rPr lang="zh-TW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陣子發生了一件</a:t>
              </a:r>
              <a:r>
                <a:rPr lang="zh-TW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擋</a:t>
              </a:r>
              <a:r>
                <a:rPr lang="zh-TW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救護車的</a:t>
              </a:r>
              <a:endParaRPr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ctr">
                <a:buNone/>
              </a:pPr>
              <a:r>
                <a:rPr lang="zh-TW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中指</a:t>
              </a:r>
              <a:r>
                <a:rPr lang="zh-TW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男，引起大眾的憤怒。</a:t>
              </a:r>
              <a:endPara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509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4912744" y="1530769"/>
            <a:ext cx="3562516" cy="12397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71325" tIns="35665" rIns="71325" bIns="35665" numCol="1" rtlCol="0" anchor="t" anchorCtr="0" compatLnSpc="1"/>
          <a:lstStyle/>
          <a:p>
            <a:pPr algn="ctr" eaLnBrk="0" hangingPunct="0"/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網友肉搜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當事人</a:t>
            </a:r>
            <a:endParaRPr lang="en-US" altLang="zh-TW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hangingPunct="0"/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學歷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、住址、家庭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</a:t>
            </a:r>
            <a:endParaRPr lang="en-US" altLang="zh-TW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hangingPunct="0"/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都一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肉搜出來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4912746" y="3246765"/>
            <a:ext cx="3787117" cy="4363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71325" tIns="35665" rIns="71325" bIns="35665" numCol="1" rtlCol="0" anchor="t" anchorCtr="0" compatLnSpc="1"/>
          <a:lstStyle/>
          <a:p>
            <a:pPr algn="ctr" eaLnBrk="0" hangingPunct="0"/>
            <a:r>
              <a:rPr lang="zh-TW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民眾有知的權利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??</a:t>
            </a:r>
          </a:p>
        </p:txBody>
      </p:sp>
      <p:pic>
        <p:nvPicPr>
          <p:cNvPr id="10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48" y="5221976"/>
            <a:ext cx="489904" cy="49302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39536" y="5316352"/>
            <a:ext cx="477416" cy="304271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7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1691680" y="235732"/>
            <a:ext cx="5842086" cy="749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網友肉搜當事人資料</a:t>
            </a:r>
            <a:endParaRPr lang="zh-CN" altLang="en-US" sz="2800" b="1" spc="6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13" name="群組 12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18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546905" y="1287745"/>
            <a:ext cx="4365841" cy="3429009"/>
            <a:chOff x="327910" y="1183934"/>
            <a:chExt cx="4365841" cy="3429009"/>
          </a:xfrm>
        </p:grpSpPr>
        <p:grpSp>
          <p:nvGrpSpPr>
            <p:cNvPr id="21" name="群組 20"/>
            <p:cNvGrpSpPr/>
            <p:nvPr/>
          </p:nvGrpSpPr>
          <p:grpSpPr>
            <a:xfrm>
              <a:off x="327910" y="1183934"/>
              <a:ext cx="4365841" cy="3429009"/>
              <a:chOff x="1816360" y="121195"/>
              <a:chExt cx="7231980" cy="3895689"/>
            </a:xfrm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grpSpPr>
          <p:pic>
            <p:nvPicPr>
              <p:cNvPr id="23" name="Picture 4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70"/>
              <a:stretch/>
            </p:blipFill>
            <p:spPr bwMode="auto">
              <a:xfrm rot="16200000">
                <a:off x="316984" y="1620571"/>
                <a:ext cx="3895689" cy="896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矩形 23"/>
              <p:cNvSpPr/>
              <p:nvPr/>
            </p:nvSpPr>
            <p:spPr>
              <a:xfrm rot="16200000">
                <a:off x="3832687" y="-1198768"/>
                <a:ext cx="3895689" cy="65356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023" y="1304693"/>
              <a:ext cx="4083934" cy="32331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14" name="群組 13"/>
          <p:cNvGrpSpPr/>
          <p:nvPr/>
        </p:nvGrpSpPr>
        <p:grpSpPr>
          <a:xfrm rot="295148">
            <a:off x="3788744" y="3072287"/>
            <a:ext cx="6013300" cy="941748"/>
            <a:chOff x="3981927" y="3233504"/>
            <a:chExt cx="6013300" cy="941748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8">
              <a:grayscl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9" r="15958"/>
            <a:stretch/>
          </p:blipFill>
          <p:spPr>
            <a:xfrm rot="5077213">
              <a:off x="6517703" y="697728"/>
              <a:ext cx="941748" cy="60133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文字版面配置區 2"/>
            <p:cNvSpPr txBox="1">
              <a:spLocks/>
            </p:cNvSpPr>
            <p:nvPr/>
          </p:nvSpPr>
          <p:spPr>
            <a:xfrm rot="21230047">
              <a:off x="4266916" y="3433475"/>
              <a:ext cx="5205074" cy="69574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zh-TW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還是另一種群眾暴力</a:t>
              </a:r>
              <a:r>
                <a:rPr lang="en-US" altLang="zh-TW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894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ãè¦ç­æ¥è½å½ ææãçåçæå°çµæ"/>
          <p:cNvSpPr>
            <a:spLocks noChangeAspect="1" noChangeArrowheads="1"/>
          </p:cNvSpPr>
          <p:nvPr/>
        </p:nvSpPr>
        <p:spPr bwMode="auto">
          <a:xfrm>
            <a:off x="116701" y="-120450"/>
            <a:ext cx="228640" cy="25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1325" tIns="35665" rIns="71325" bIns="35665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4" descr="ãè¦ç­æ¥è½å½ ææãçåçæå°çµæ"/>
          <p:cNvSpPr>
            <a:spLocks noChangeAspect="1" noChangeArrowheads="1"/>
          </p:cNvSpPr>
          <p:nvPr/>
        </p:nvSpPr>
        <p:spPr bwMode="auto">
          <a:xfrm>
            <a:off x="231021" y="6618"/>
            <a:ext cx="228640" cy="25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1325" tIns="35665" rIns="71325" bIns="35665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8" descr="ãè¦ç­æ¥è½å½ è§è²ãçåçæå°çµæ"/>
          <p:cNvSpPr>
            <a:spLocks noChangeAspect="1" noChangeArrowheads="1"/>
          </p:cNvSpPr>
          <p:nvPr/>
        </p:nvSpPr>
        <p:spPr bwMode="auto">
          <a:xfrm>
            <a:off x="345341" y="133691"/>
            <a:ext cx="228640" cy="25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1325" tIns="35665" rIns="71325" bIns="35665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316018" y="1136843"/>
            <a:ext cx="5080108" cy="3461284"/>
            <a:chOff x="681499" y="1190061"/>
            <a:chExt cx="4613309" cy="3143234"/>
          </a:xfrm>
        </p:grpSpPr>
        <p:grpSp>
          <p:nvGrpSpPr>
            <p:cNvPr id="18" name="群組 17"/>
            <p:cNvGrpSpPr/>
            <p:nvPr/>
          </p:nvGrpSpPr>
          <p:grpSpPr>
            <a:xfrm>
              <a:off x="681499" y="1190061"/>
              <a:ext cx="4613309" cy="3143234"/>
              <a:chOff x="1816362" y="121194"/>
              <a:chExt cx="6849439" cy="3528871"/>
            </a:xfrm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70"/>
              <a:stretch/>
            </p:blipFill>
            <p:spPr bwMode="auto">
              <a:xfrm rot="16200000">
                <a:off x="500394" y="1437162"/>
                <a:ext cx="3528871" cy="8969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矩形 20"/>
              <p:cNvSpPr/>
              <p:nvPr/>
            </p:nvSpPr>
            <p:spPr>
              <a:xfrm rot="16200000">
                <a:off x="3824827" y="-1190910"/>
                <a:ext cx="3528869" cy="61530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55" b="30446"/>
            <a:stretch/>
          </p:blipFill>
          <p:spPr bwMode="auto">
            <a:xfrm>
              <a:off x="811942" y="1272010"/>
              <a:ext cx="4434880" cy="29683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</p:grpSp>
      <p:pic>
        <p:nvPicPr>
          <p:cNvPr id="9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48" y="5221976"/>
            <a:ext cx="489904" cy="49302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39536" y="5316352"/>
            <a:ext cx="477416" cy="304271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8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1691680" y="235732"/>
            <a:ext cx="5842086" cy="749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藝人</a:t>
            </a:r>
            <a:r>
              <a:rPr lang="en-US" altLang="zh-TW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Makiyo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計程車司機新聞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13" name="群組 12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15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4572000" y="1686421"/>
            <a:ext cx="4094328" cy="3363485"/>
            <a:chOff x="3795462" y="1342459"/>
            <a:chExt cx="4434142" cy="3642642"/>
          </a:xfrm>
        </p:grpSpPr>
        <p:grpSp>
          <p:nvGrpSpPr>
            <p:cNvPr id="22" name="群組 21"/>
            <p:cNvGrpSpPr/>
            <p:nvPr/>
          </p:nvGrpSpPr>
          <p:grpSpPr>
            <a:xfrm>
              <a:off x="3795462" y="1342459"/>
              <a:ext cx="4434142" cy="3642642"/>
              <a:chOff x="1816361" y="121192"/>
              <a:chExt cx="6583426" cy="4089550"/>
            </a:xfrm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grpSpPr>
          <p:pic>
            <p:nvPicPr>
              <p:cNvPr id="23" name="Picture 4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70"/>
              <a:stretch/>
            </p:blipFill>
            <p:spPr bwMode="auto">
              <a:xfrm rot="16200000">
                <a:off x="220056" y="1717500"/>
                <a:ext cx="4089547" cy="896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矩形 23"/>
              <p:cNvSpPr/>
              <p:nvPr/>
            </p:nvSpPr>
            <p:spPr>
              <a:xfrm rot="16200000">
                <a:off x="3411482" y="-777565"/>
                <a:ext cx="4089547" cy="58870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4098" name="Picture 2" descr="ç¸éåç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45" y="1420210"/>
              <a:ext cx="4124130" cy="34380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</p:grpSp>
    </p:spTree>
    <p:extLst>
      <p:ext uri="{BB962C8B-B14F-4D97-AF65-F5344CB8AC3E}">
        <p14:creationId xmlns:p14="http://schemas.microsoft.com/office/powerpoint/2010/main" val="36062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 t="19605" r="13090" b="9515"/>
          <a:stretch/>
        </p:blipFill>
        <p:spPr>
          <a:xfrm>
            <a:off x="177831" y="0"/>
            <a:ext cx="8967757" cy="5718175"/>
          </a:xfrm>
          <a:prstGeom prst="rect">
            <a:avLst/>
          </a:prstGeom>
        </p:spPr>
      </p:pic>
      <p:grpSp>
        <p:nvGrpSpPr>
          <p:cNvPr id="34" name="群組 33"/>
          <p:cNvGrpSpPr/>
          <p:nvPr/>
        </p:nvGrpSpPr>
        <p:grpSpPr>
          <a:xfrm>
            <a:off x="272636" y="2654591"/>
            <a:ext cx="8141630" cy="653483"/>
            <a:chOff x="272571" y="1332969"/>
            <a:chExt cx="8140234" cy="653119"/>
          </a:xfrm>
        </p:grpSpPr>
        <p:sp>
          <p:nvSpPr>
            <p:cNvPr id="9" name="文字版面配置區 2"/>
            <p:cNvSpPr txBox="1">
              <a:spLocks/>
            </p:cNvSpPr>
            <p:nvPr/>
          </p:nvSpPr>
          <p:spPr>
            <a:xfrm>
              <a:off x="3056171" y="1456507"/>
              <a:ext cx="5356634" cy="513754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路人報警，友寄被逮後以</a:t>
              </a:r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萬元交保。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8" name="群組 27"/>
            <p:cNvGrpSpPr/>
            <p:nvPr/>
          </p:nvGrpSpPr>
          <p:grpSpPr>
            <a:xfrm>
              <a:off x="272571" y="1332969"/>
              <a:ext cx="2903006" cy="653119"/>
              <a:chOff x="272571" y="1332969"/>
              <a:chExt cx="2903006" cy="653119"/>
            </a:xfrm>
          </p:grpSpPr>
          <p:pic>
            <p:nvPicPr>
              <p:cNvPr id="29" name="圖片 2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571" y="1332969"/>
                <a:ext cx="2903006" cy="653119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</p:pic>
          <p:sp>
            <p:nvSpPr>
              <p:cNvPr id="30" name="文字方塊 29"/>
              <p:cNvSpPr txBox="1"/>
              <p:nvPr/>
            </p:nvSpPr>
            <p:spPr>
              <a:xfrm>
                <a:off x="978887" y="1430396"/>
                <a:ext cx="2077284" cy="461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2012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  </a:t>
                </a:r>
                <a:r>
                  <a:rPr lang="en-US" altLang="zh-TW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號</a:t>
                </a:r>
                <a:endParaRPr lang="zh-TW" altLang="en-US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pic>
        <p:nvPicPr>
          <p:cNvPr id="19" name="Picture 2" descr="C:\Users\Administrator\Desktop\思辨ppt公版\底板\補充-1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0" y="5224877"/>
            <a:ext cx="489989" cy="493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40290" y="5319306"/>
            <a:ext cx="477499" cy="304440"/>
          </a:xfrm>
        </p:spPr>
        <p:txBody>
          <a:bodyPr/>
          <a:lstStyle/>
          <a:p>
            <a:pPr algn="ctr"/>
            <a:fld id="{F9400D1A-F827-48F4-B67B-FDF4A829A6DB}" type="slidenum">
              <a:rPr lang="zh-TW" altLang="en-US" b="1" smtClean="0">
                <a:solidFill>
                  <a:schemeClr val="bg1"/>
                </a:solidFill>
                <a:latin typeface="+mj-lt"/>
              </a:rPr>
              <a:pPr algn="ctr"/>
              <a:t>9</a:t>
            </a:fld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265062" y="1019932"/>
            <a:ext cx="8288530" cy="1502029"/>
            <a:chOff x="265007" y="1332969"/>
            <a:chExt cx="8287100" cy="1501192"/>
          </a:xfrm>
        </p:grpSpPr>
        <p:sp>
          <p:nvSpPr>
            <p:cNvPr id="23" name="文字版面配置區 2"/>
            <p:cNvSpPr txBox="1">
              <a:spLocks/>
            </p:cNvSpPr>
            <p:nvPr/>
          </p:nvSpPr>
          <p:spPr>
            <a:xfrm>
              <a:off x="729595" y="2007946"/>
              <a:ext cx="7822512" cy="826215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藝人</a:t>
              </a:r>
              <a:r>
                <a:rPr lang="en-US" altLang="zh-TW" sz="24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Makiyo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、ㄚ子、湘瑩與友寄隆輝酒後搭計程車，</a:t>
              </a:r>
              <a:r>
                <a:rPr lang="en-US" altLang="zh-TW" sz="24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Makiyo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與友寄踹毆運將林余駿後離開。</a:t>
              </a:r>
              <a:b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4" name="群組 23"/>
            <p:cNvGrpSpPr/>
            <p:nvPr/>
          </p:nvGrpSpPr>
          <p:grpSpPr>
            <a:xfrm>
              <a:off x="265007" y="1332969"/>
              <a:ext cx="2936697" cy="653119"/>
              <a:chOff x="265007" y="1332969"/>
              <a:chExt cx="2936697" cy="653119"/>
            </a:xfrm>
          </p:grpSpPr>
          <p:pic>
            <p:nvPicPr>
              <p:cNvPr id="31" name="圖片 3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007" y="1332969"/>
                <a:ext cx="2936697" cy="653119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</p:pic>
          <p:sp>
            <p:nvSpPr>
              <p:cNvPr id="35" name="文字方塊 34"/>
              <p:cNvSpPr txBox="1"/>
              <p:nvPr/>
            </p:nvSpPr>
            <p:spPr>
              <a:xfrm>
                <a:off x="952765" y="1417340"/>
                <a:ext cx="2077284" cy="461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2012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  </a:t>
                </a:r>
                <a:r>
                  <a:rPr lang="en-US" altLang="zh-TW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號</a:t>
                </a:r>
                <a:endParaRPr lang="zh-TW" altLang="en-US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38" name="文字版面配置區 2"/>
          <p:cNvSpPr txBox="1">
            <a:spLocks/>
          </p:cNvSpPr>
          <p:nvPr/>
        </p:nvSpPr>
        <p:spPr>
          <a:xfrm>
            <a:off x="1619672" y="401897"/>
            <a:ext cx="4104456" cy="4393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Makiyo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、友寄</a:t>
            </a:r>
            <a:r>
              <a:rPr lang="zh-TW" altLang="en-US" sz="24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踹運將事件簿</a:t>
            </a:r>
            <a:endParaRPr lang="zh-TW" altLang="zh-TW" sz="2400" b="1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9" name="群組 38"/>
          <p:cNvGrpSpPr/>
          <p:nvPr/>
        </p:nvGrpSpPr>
        <p:grpSpPr>
          <a:xfrm>
            <a:off x="272636" y="3442158"/>
            <a:ext cx="8280956" cy="1534791"/>
            <a:chOff x="272580" y="1332969"/>
            <a:chExt cx="8279527" cy="1533936"/>
          </a:xfrm>
        </p:grpSpPr>
        <p:sp>
          <p:nvSpPr>
            <p:cNvPr id="40" name="文字版面配置區 2"/>
            <p:cNvSpPr txBox="1">
              <a:spLocks/>
            </p:cNvSpPr>
            <p:nvPr/>
          </p:nvSpPr>
          <p:spPr>
            <a:xfrm>
              <a:off x="729595" y="2007945"/>
              <a:ext cx="7822512" cy="85896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《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蘋果</a:t>
              </a:r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》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報導</a:t>
              </a:r>
              <a:r>
                <a:rPr lang="en-US" altLang="zh-TW" sz="24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Makiyo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的朋友打人，</a:t>
              </a:r>
              <a:r>
                <a:rPr lang="en-US" altLang="zh-TW" sz="24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Makiyo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開記者會否認，控運將揮到她胸部，檢方約談友寄將他限制出境</a:t>
              </a: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1" name="群組 40"/>
            <p:cNvGrpSpPr/>
            <p:nvPr/>
          </p:nvGrpSpPr>
          <p:grpSpPr>
            <a:xfrm>
              <a:off x="272580" y="1332969"/>
              <a:ext cx="2903003" cy="653119"/>
              <a:chOff x="272580" y="1332969"/>
              <a:chExt cx="2903003" cy="653119"/>
            </a:xfrm>
          </p:grpSpPr>
          <p:pic>
            <p:nvPicPr>
              <p:cNvPr id="42" name="圖片 4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580" y="1332969"/>
                <a:ext cx="2903003" cy="653119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</p:pic>
          <p:sp>
            <p:nvSpPr>
              <p:cNvPr id="43" name="文字方塊 42"/>
              <p:cNvSpPr txBox="1"/>
              <p:nvPr/>
            </p:nvSpPr>
            <p:spPr>
              <a:xfrm>
                <a:off x="952765" y="1417340"/>
                <a:ext cx="2077284" cy="461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2012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  </a:t>
                </a:r>
                <a:r>
                  <a:rPr lang="en-US" altLang="zh-TW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號</a:t>
                </a:r>
                <a:endParaRPr lang="zh-TW" altLang="en-US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25" name="群組 24"/>
          <p:cNvGrpSpPr/>
          <p:nvPr/>
        </p:nvGrpSpPr>
        <p:grpSpPr>
          <a:xfrm rot="20771005">
            <a:off x="104727" y="-150408"/>
            <a:ext cx="1494032" cy="1241129"/>
            <a:chOff x="2467992" y="240184"/>
            <a:chExt cx="4307207" cy="3578104"/>
          </a:xfrm>
        </p:grpSpPr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992" y="240184"/>
              <a:ext cx="4307207" cy="3313236"/>
            </a:xfrm>
            <a:prstGeom prst="rect">
              <a:avLst/>
            </a:prstGeom>
          </p:spPr>
        </p:pic>
        <p:sp>
          <p:nvSpPr>
            <p:cNvPr id="27" name="標題 1"/>
            <p:cNvSpPr txBox="1">
              <a:spLocks/>
            </p:cNvSpPr>
            <p:nvPr/>
          </p:nvSpPr>
          <p:spPr>
            <a:xfrm rot="182944">
              <a:off x="3011267" y="2090625"/>
              <a:ext cx="3681566" cy="979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5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網路世界</a:t>
              </a:r>
              <a:endPara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 rot="242157">
              <a:off x="3452114" y="3086263"/>
              <a:ext cx="2896096" cy="7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Lato Black" charset="0"/>
                </a:rPr>
                <a:t>網路正義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96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手感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手感紙</Template>
  <TotalTime>2187</TotalTime>
  <Pages>0</Pages>
  <Words>1969</Words>
  <Characters>0</Characters>
  <Application>Microsoft Office PowerPoint</Application>
  <PresentationFormat>自訂</PresentationFormat>
  <Lines>0</Lines>
  <Paragraphs>354</Paragraphs>
  <Slides>41</Slides>
  <Notes>16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2" baseType="lpstr">
      <vt:lpstr>手感紙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八里媽媽嘴咖啡店雙屍案</vt:lpstr>
      <vt:lpstr>八里媽媽嘴咖啡店雙屍案</vt:lpstr>
      <vt:lpstr>PowerPoint 簡報</vt:lpstr>
      <vt:lpstr>PowerPoint 簡報</vt:lpstr>
      <vt:lpstr>PowerPoint 簡報</vt:lpstr>
      <vt:lpstr>PowerPoint 簡報</vt:lpstr>
      <vt:lpstr>網路正義(Internet Viglantism)</vt:lpstr>
      <vt:lpstr>網路正義(Internet Viglantism)</vt:lpstr>
      <vt:lpstr>PowerPoint 簡報</vt:lpstr>
      <vt:lpstr>PowerPoint 簡報</vt:lpstr>
      <vt:lpstr>PowerPoint 簡報</vt:lpstr>
      <vt:lpstr>PowerPoint 簡報</vt:lpstr>
      <vt:lpstr>南港小模姦殺案</vt:lpstr>
      <vt:lpstr>南港小模姦殺案</vt:lpstr>
      <vt:lpstr>南港小模姦殺案</vt:lpstr>
      <vt:lpstr>南港小模姦殺案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topppt.cn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338</cp:revision>
  <dcterms:created xsi:type="dcterms:W3CDTF">2015-06-11T08:15:09Z</dcterms:created>
  <dcterms:modified xsi:type="dcterms:W3CDTF">2020-01-06T01:41:39Z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2052-10.1.0.5745</vt:lpwstr>
  </property>
</Properties>
</file>