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63" r:id="rId5"/>
    <p:sldId id="271" r:id="rId6"/>
    <p:sldId id="270" r:id="rId7"/>
    <p:sldId id="267" r:id="rId8"/>
    <p:sldId id="268" r:id="rId9"/>
    <p:sldId id="269" r:id="rId10"/>
    <p:sldId id="278" r:id="rId11"/>
    <p:sldId id="272" r:id="rId12"/>
    <p:sldId id="273" r:id="rId13"/>
    <p:sldId id="274" r:id="rId14"/>
    <p:sldId id="275" r:id="rId15"/>
    <p:sldId id="276" r:id="rId16"/>
    <p:sldId id="277" r:id="rId17"/>
    <p:sldId id="279" r:id="rId18"/>
    <p:sldId id="260" r:id="rId19"/>
  </p:sldIdLst>
  <p:sldSz cx="9144000" cy="5718175"/>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21" autoAdjust="0"/>
  </p:normalViewPr>
  <p:slideViewPr>
    <p:cSldViewPr>
      <p:cViewPr>
        <p:scale>
          <a:sx n="75" d="100"/>
          <a:sy n="75" d="100"/>
        </p:scale>
        <p:origin x="-444" y="-354"/>
      </p:cViewPr>
      <p:guideLst>
        <p:guide orient="horz" pos="180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4FAA2-9E44-4198-85EE-85F0FC97D806}" type="datetimeFigureOut">
              <a:rPr lang="zh-TW" altLang="en-US" smtClean="0"/>
              <a:t>2019/9/27</a:t>
            </a:fld>
            <a:endParaRPr lang="zh-TW" altLang="en-US"/>
          </a:p>
        </p:txBody>
      </p:sp>
      <p:sp>
        <p:nvSpPr>
          <p:cNvPr id="4" name="投影片圖像版面配置區 3"/>
          <p:cNvSpPr>
            <a:spLocks noGrp="1" noRot="1" noChangeAspect="1"/>
          </p:cNvSpPr>
          <p:nvPr>
            <p:ph type="sldImg" idx="2"/>
          </p:nvPr>
        </p:nvSpPr>
        <p:spPr>
          <a:xfrm>
            <a:off x="687388" y="685800"/>
            <a:ext cx="5483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2F5AB-32A1-4297-9056-7A077435555D}" type="slidenum">
              <a:rPr lang="zh-TW" altLang="en-US" smtClean="0"/>
              <a:t>‹#›</a:t>
            </a:fld>
            <a:endParaRPr lang="zh-TW" altLang="en-US"/>
          </a:p>
        </p:txBody>
      </p:sp>
    </p:spTree>
    <p:extLst>
      <p:ext uri="{BB962C8B-B14F-4D97-AF65-F5344CB8AC3E}">
        <p14:creationId xmlns:p14="http://schemas.microsoft.com/office/powerpoint/2010/main" val="354385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arch.creativecommons.org/photos/bdcbcfdc-fffd-43d0-ab3d-de0606b74ea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arch.creativecommons.org/photos/e93614b4-25ea-465e-b4c1-c91c86097f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knews.cc/zh-tw/tech/obk85q.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TmTc03ufTc8" TargetMode="External"/><Relationship Id="rId4" Type="http://schemas.openxmlformats.org/officeDocument/2006/relationships/hyperlink" Target="https://pixnio.com/zh/%E5%AE%A4%E5%86%85%E5%A4%96/%E5%86%85%E6%94%BF/%E5%AE%A4%E5%86%85-%E7%8E%B0%E4%BB%A3-%E7%82%89%E5%AD%90-%E5%86%B0%E7%AE%B1-%E5%AE%B6%E5%85%B7-%E6%88%BF%E9%97%B4-%E7%83%A4%E7%AE%B1%E5%8E%A8%E6%88%B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knews.cc/zh-tw/tech/obk85q.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earch.creativecommons.org/photos/1bdbdd96-ba3a-4e40-a1fa-ee58560b2d9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igmu.tw/articles/%E7%89%A9%E8%81%AF%E7%B6%B2%E6%99%BA%E6%85%A7%E7%87%88%E6%8E%A7%E7%B3%BB%E7%B5%B1%E6%96%B0%E6%99%82%E4%BB%A3%E3%80%8Csiri%E8%87%A5%E5%AE%A4%E7%87%88%E5%85%89%E6%89%93%E9%96%8B20%EF%BC%85%E3%80%8D"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aI7E45oqCG0" TargetMode="External"/><Relationship Id="rId4" Type="http://schemas.openxmlformats.org/officeDocument/2006/relationships/hyperlink" Target="https://search.creativecommons.org/photos/142fb0ca-b174-447c-a33f-d96e9bd391a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igmu.tw/articles/%E7%89%A9%E8%81%AF%E7%B6%B2%E6%99%BA%E6%85%A7%E7%87%88%E6%8E%A7%E7%B3%BB%E7%B5%B1%E6%96%B0%E6%99%82%E4%BB%A3%E3%80%8Csiri%E8%87%A5%E5%AE%A4%E7%87%88%E5%85%89%E6%89%93%E9%96%8B20%EF%BC%85%E3%80%8D"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krZix24v5lc" TargetMode="External"/><Relationship Id="rId4" Type="http://schemas.openxmlformats.org/officeDocument/2006/relationships/hyperlink" Target="https://www.flickr.com/photos/staystill1986/42806666700/in/album-7215767330681999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2cm.com.tw/2cm/zh-tw/magazine/-MarketTrend/0DB0E80AC1B74D8E9D7CB1F3735DD58C"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earch.creativecommons.org/photos/f875fbe6-ae05-49b2-b1db-61013330ef2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2cm.com.tw/2cm/zh-tw/magazine/-MarketTrend/0DB0E80AC1B74D8E9D7CB1F3735DD58C"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youtube.com/watch?v=vsOFQ5X6mmA" TargetMode="External"/><Relationship Id="rId4" Type="http://schemas.openxmlformats.org/officeDocument/2006/relationships/hyperlink" Target="https://search.creativecommons.org/photos/bf1b5aa6-0308-4e08-a029-f52a7b1c31c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knews.cc/zh-tw/tech/k3xgznb.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earch.creativecommons.org/photos/166966aa-3045-43b7-a7f4-d947d01599a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agazine.chinatimes.com/novainfo/20171016003885-30070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earch.creativecommons.org/photos/ddacd964-aa52-4d55-a0aa-123bde068ab2"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gazine.chinatimes.com/novainfo/20171016003885-30070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lJc8CJj4CII" TargetMode="External"/><Relationship Id="rId4" Type="http://schemas.openxmlformats.org/officeDocument/2006/relationships/hyperlink" Target="https://search.creativecommons.org/photos/abbdbbae-a0f2-41a5-9d15-3412baaec97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cm.com.tw/2cm/zh-tw/magazine/-MarketTrend/0DB0E80AC1B74D8E9D7CB1F3735DD58C"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AFlTQgMajuE" TargetMode="External"/><Relationship Id="rId5" Type="http://schemas.openxmlformats.org/officeDocument/2006/relationships/hyperlink" Target="https://search.creativecommons.org/photos/4fa29b5d-5dca-466d-8523-0cff1176cdb4" TargetMode="External"/><Relationship Id="rId4" Type="http://schemas.openxmlformats.org/officeDocument/2006/relationships/hyperlink" Target="https://commons.wikimedia.org/wiki/File:Panasonic_NR-F602VT-R1,_Taipei_IT_Month_20161211.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cm.com.tw/2cm/zh-tw/magazine/-MarketTrend/0DB0E80AC1B74D8E9D7CB1F3735DD58C"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wmCShQebCN4" TargetMode="External"/><Relationship Id="rId5" Type="http://schemas.openxmlformats.org/officeDocument/2006/relationships/hyperlink" Target="https://search.creativecommons.org/photos/f9c94d5e-af8d-4a36-ad59-faa1b8f0e817" TargetMode="External"/><Relationship Id="rId4" Type="http://schemas.openxmlformats.org/officeDocument/2006/relationships/hyperlink" Target="https://search.creativecommons.org/photos/c8b5c0c5-e9f1-4bf9-b031-1ae06249a23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cm.com.tw/2cm/zh-tw/magazine/-MarketTrend/0DB0E80AC1B74D8E9D7CB1F3735DD58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earch.creativecommons.org/photos/47078076-eb7e-4fce-8763-69e32faeac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zh/vectors/blue-hexagons-backdrop-333047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knews.cc/zh-tw/digital/jm6yz86.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earch.creativecommons.org/photos/9d68fb20-5f2f-4359-a1c1-7e71a444e904" TargetMode="External"/><Relationship Id="rId4" Type="http://schemas.openxmlformats.org/officeDocument/2006/relationships/hyperlink" Target="https://www.ledinside.com.tw/news/20141224-30541.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knews.cc/zh-tw/digital/jm6yz86.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search.creativecommons.org/photos/b4d1def4-376d-4d0c-b33d-a20f775827c8" TargetMode="External"/><Relationship Id="rId4" Type="http://schemas.openxmlformats.org/officeDocument/2006/relationships/hyperlink" Target="https://www.ledinside.com.tw/news/20141224-30541.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knews.cc/zh-tw/digital/jm6yz86.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search.creativecommons.org/photos/2b99f2ff-3167-421f-a210-4ea15cca5b63" TargetMode="External"/><Relationship Id="rId4" Type="http://schemas.openxmlformats.org/officeDocument/2006/relationships/hyperlink" Target="https://www.ledinside.com.tw/news/20141224-3054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https://search.creativecommons.org/photos/bdcbcfdc-fffd-43d0-ab3d-de0606b74ea3</a:t>
            </a:r>
            <a:endParaRPr lang="zh-TW" altLang="en-US" dirty="0"/>
          </a:p>
        </p:txBody>
      </p:sp>
      <p:sp>
        <p:nvSpPr>
          <p:cNvPr id="4" name="投影片編號版面配置區 3"/>
          <p:cNvSpPr>
            <a:spLocks noGrp="1"/>
          </p:cNvSpPr>
          <p:nvPr>
            <p:ph type="sldNum" sz="quarter" idx="5"/>
          </p:nvPr>
        </p:nvSpPr>
        <p:spPr/>
        <p:txBody>
          <a:bodyPr/>
          <a:lstStyle/>
          <a:p>
            <a:fld id="{3DC2F5AB-32A1-4297-9056-7A077435555D}" type="slidenum">
              <a:rPr lang="zh-TW" altLang="en-US" smtClean="0"/>
              <a:t>1</a:t>
            </a:fld>
            <a:endParaRPr lang="zh-TW" altLang="en-US"/>
          </a:p>
        </p:txBody>
      </p:sp>
    </p:spTree>
    <p:extLst>
      <p:ext uri="{BB962C8B-B14F-4D97-AF65-F5344CB8AC3E}">
        <p14:creationId xmlns:p14="http://schemas.microsoft.com/office/powerpoint/2010/main" val="88256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https://search.creativecommons.org/photos/e93614b4-25ea-465e-b4c1-c91c86097f18</a:t>
            </a:r>
            <a:endParaRPr lang="zh-TW" altLang="en-US" dirty="0"/>
          </a:p>
        </p:txBody>
      </p:sp>
      <p:sp>
        <p:nvSpPr>
          <p:cNvPr id="4" name="投影片編號版面配置區 3"/>
          <p:cNvSpPr>
            <a:spLocks noGrp="1"/>
          </p:cNvSpPr>
          <p:nvPr>
            <p:ph type="sldNum" sz="quarter" idx="5"/>
          </p:nvPr>
        </p:nvSpPr>
        <p:spPr/>
        <p:txBody>
          <a:bodyPr/>
          <a:lstStyle/>
          <a:p>
            <a:fld id="{3DC2F5AB-32A1-4297-9056-7A077435555D}" type="slidenum">
              <a:rPr lang="zh-TW" altLang="en-US" smtClean="0"/>
              <a:t>10</a:t>
            </a:fld>
            <a:endParaRPr lang="zh-TW" altLang="en-US"/>
          </a:p>
        </p:txBody>
      </p:sp>
    </p:spTree>
    <p:extLst>
      <p:ext uri="{BB962C8B-B14F-4D97-AF65-F5344CB8AC3E}">
        <p14:creationId xmlns:p14="http://schemas.microsoft.com/office/powerpoint/2010/main" val="312238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網址來源：</a:t>
            </a:r>
            <a:r>
              <a:rPr lang="en-US" altLang="zh-TW" dirty="0">
                <a:hlinkClick r:id="rId3"/>
              </a:rPr>
              <a:t>https://kknews.cc/zh-tw/tech/obk85q.html</a:t>
            </a:r>
            <a:endParaRPr lang="en-US" altLang="zh-TW" dirty="0"/>
          </a:p>
          <a:p>
            <a:r>
              <a:rPr lang="zh-TW" altLang="en-US" dirty="0"/>
              <a:t>圖片來源：</a:t>
            </a:r>
            <a:r>
              <a:rPr lang="en-US" altLang="zh-TW" dirty="0">
                <a:hlinkClick r:id="rId4"/>
              </a:rPr>
              <a:t>https://pixnio.com/zh/%E5%AE%A4%E5%86%85%E5%A4%96/%E5%86%85%E6%94%BF/%E5%AE%A4%E5%86%85-%E7%8E%B0%E4%BB%A3-%E7%82%89%E5%AD%90-%E5%86%B0%E7%AE%B1-%E5%AE%B6%E5%85%B7-%E6%88%BF%E9%97%B4-%</a:t>
            </a:r>
            <a:r>
              <a:rPr lang="en-US" altLang="zh-TW" dirty="0" err="1" smtClean="0">
                <a:hlinkClick r:id="rId4"/>
              </a:rPr>
              <a:t>E7%83%A4%E7%AE%B1%E5%8E%A8%E6%88%BF</a:t>
            </a:r>
            <a:endParaRPr lang="en-US" altLang="zh-TW" dirty="0" smtClean="0"/>
          </a:p>
          <a:p>
            <a:r>
              <a:rPr lang="zh-TW" altLang="en-US" dirty="0" smtClean="0"/>
              <a:t>影片來源：</a:t>
            </a:r>
            <a:r>
              <a:rPr lang="en-US" altLang="zh-TW" dirty="0" smtClean="0">
                <a:hlinkClick r:id="rId5"/>
              </a:rPr>
              <a:t>https://</a:t>
            </a:r>
            <a:r>
              <a:rPr lang="en-US" altLang="zh-TW" dirty="0" err="1" smtClean="0">
                <a:hlinkClick r:id="rId5"/>
              </a:rPr>
              <a:t>www.youtube.com</a:t>
            </a:r>
            <a:r>
              <a:rPr lang="en-US" altLang="zh-TW" dirty="0" smtClean="0">
                <a:hlinkClick r:id="rId5"/>
              </a:rPr>
              <a:t>/</a:t>
            </a:r>
            <a:r>
              <a:rPr lang="en-US" altLang="zh-TW" dirty="0" err="1" smtClean="0">
                <a:hlinkClick r:id="rId5"/>
              </a:rPr>
              <a:t>watch?v</a:t>
            </a:r>
            <a:r>
              <a:rPr lang="en-US" altLang="zh-TW" dirty="0" smtClean="0">
                <a:hlinkClick r:id="rId5"/>
              </a:rPr>
              <a:t>=</a:t>
            </a:r>
            <a:r>
              <a:rPr lang="en-US" altLang="zh-TW" dirty="0" err="1" smtClean="0">
                <a:hlinkClick r:id="rId5"/>
              </a:rPr>
              <a:t>TmTc03ufTc8</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11</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網址來源：</a:t>
            </a:r>
            <a:r>
              <a:rPr lang="en-US" altLang="zh-TW" dirty="0">
                <a:hlinkClick r:id="rId3"/>
              </a:rPr>
              <a:t>https://kknews.cc/zh-tw/tech/obk85q.html</a:t>
            </a:r>
            <a:endParaRPr lang="en-US" altLang="zh-TW" dirty="0"/>
          </a:p>
          <a:p>
            <a:r>
              <a:rPr lang="zh-TW" altLang="en-US" dirty="0"/>
              <a:t>圖片來源：</a:t>
            </a:r>
            <a:r>
              <a:rPr lang="en-US" altLang="zh-TW" dirty="0">
                <a:hlinkClick r:id="rId4"/>
              </a:rPr>
              <a:t>https://search.creativecommons.org/photos/1bdbdd96-ba3a-4e40-a1fa-ee58560b2d96</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12</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網址來源：</a:t>
            </a:r>
            <a:r>
              <a:rPr lang="en-US" altLang="zh-TW" dirty="0">
                <a:hlinkClick r:id="rId3"/>
              </a:rPr>
              <a:t>https://www.sigmu.tw/articles/%E7%89%A9%E8%81%AF%E7%B6%B2%E6%99%BA%E6%85%A7%E7%87%88%E6%8E%A7%E7%B3%BB%E7%B5%B1%E6%96%B0%E6%99%82%E4%BB%A3%E3%80%8Csiri%E8%87%A5%E5%AE%A4%E7%87%88%E5%85%89%E6%89%93%E9%96%8B20%EF%BC%85%E3%80%8Dhttps://www.sigmu.tw/articles/%E7%89%A9%E8%81%AF%E7%B6%B2%E6%99%BA%E6%85%A7%E7%87%88%E6%8E%A7%E7%B3%BB%E7%B5%B1%E6%96%B0%E6%99%82%E4%BB%A3%E3%80%8Csiri%E8%87%A5%E5%AE%A4%E7%87%88%E5%85%89%E6%89%93%E9%96%8B20%EF%BC%85%E3%80%8D</a:t>
            </a:r>
            <a:endParaRPr lang="en-US" altLang="zh-TW" dirty="0"/>
          </a:p>
          <a:p>
            <a:r>
              <a:rPr lang="zh-TW" altLang="en-US" dirty="0"/>
              <a:t>圖片來源：</a:t>
            </a:r>
            <a:r>
              <a:rPr lang="en-US" altLang="zh-TW" dirty="0">
                <a:hlinkClick r:id="rId4"/>
              </a:rPr>
              <a:t>https://</a:t>
            </a:r>
            <a:r>
              <a:rPr lang="en-US" altLang="zh-TW" dirty="0" err="1" smtClean="0">
                <a:hlinkClick r:id="rId4"/>
              </a:rPr>
              <a:t>search.creativecommons.org</a:t>
            </a:r>
            <a:r>
              <a:rPr lang="en-US" altLang="zh-TW" dirty="0" smtClean="0">
                <a:hlinkClick r:id="rId4"/>
              </a:rPr>
              <a:t>/photos/</a:t>
            </a:r>
            <a:r>
              <a:rPr lang="en-US" altLang="zh-TW" dirty="0" err="1" smtClean="0">
                <a:hlinkClick r:id="rId4"/>
              </a:rPr>
              <a:t>142fb0ca-b174-447c-a33f-d96e9bd391a1</a:t>
            </a:r>
            <a:endParaRPr lang="en-US" altLang="zh-TW" dirty="0" smtClean="0"/>
          </a:p>
          <a:p>
            <a:r>
              <a:rPr lang="zh-TW" altLang="en-US" dirty="0" smtClean="0"/>
              <a:t>影片來源：</a:t>
            </a:r>
            <a:r>
              <a:rPr lang="en-US" altLang="zh-TW" dirty="0" smtClean="0">
                <a:hlinkClick r:id="rId5"/>
              </a:rPr>
              <a:t>https://</a:t>
            </a:r>
            <a:r>
              <a:rPr lang="en-US" altLang="zh-TW" dirty="0" err="1" smtClean="0">
                <a:hlinkClick r:id="rId5"/>
              </a:rPr>
              <a:t>www.youtube.com</a:t>
            </a:r>
            <a:r>
              <a:rPr lang="en-US" altLang="zh-TW" dirty="0" smtClean="0">
                <a:hlinkClick r:id="rId5"/>
              </a:rPr>
              <a:t>/</a:t>
            </a:r>
            <a:r>
              <a:rPr lang="en-US" altLang="zh-TW" dirty="0" err="1" smtClean="0">
                <a:hlinkClick r:id="rId5"/>
              </a:rPr>
              <a:t>watch?v</a:t>
            </a:r>
            <a:r>
              <a:rPr lang="en-US" altLang="zh-TW" dirty="0" smtClean="0">
                <a:hlinkClick r:id="rId5"/>
              </a:rPr>
              <a:t>=</a:t>
            </a:r>
            <a:r>
              <a:rPr lang="en-US" altLang="zh-TW" dirty="0" err="1" smtClean="0">
                <a:hlinkClick r:id="rId5"/>
              </a:rPr>
              <a:t>aI7E45oqCG0</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13</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網址來源：</a:t>
            </a:r>
            <a:r>
              <a:rPr lang="en-US" altLang="zh-TW" dirty="0">
                <a:hlinkClick r:id="rId3"/>
              </a:rPr>
              <a:t>https://www.sigmu.tw/articles/%E7%89%A9%E8%81%AF%E7%B6%B2%E6%99%BA%E6%85%A7%E7%87%88%E6%8E%A7%E7%B3%BB%E7%B5%B1%E6%96%B0%E6%99%82%E4%BB%A3%E3%80%8Csiri%E8%87%A5%E5%AE%A4%E7%87%88%E5%85%89%E6%89%93%E9%96%8B20%EF%BC%85%E3%80%8Dhttps://www.sigmu.tw/articles/%E7%89%A9%E8%81%AF%E7%B6%B2%E6%99%BA%E6%85%A7%E7%87%88%E6%8E%A7%E7%B3%BB%E7%B5%B1%E6%96%B0%E6%99%82%E4%BB%A3%E3%80%8Csiri%E8%87%A5%E5%AE%A4%E7%87%88%E5%85%89%E6%89%93%E9%96%8B20%EF%BC%85%E3%80%8D</a:t>
            </a:r>
            <a:endParaRPr lang="en-US" altLang="zh-TW" dirty="0"/>
          </a:p>
          <a:p>
            <a:r>
              <a:rPr lang="zh-TW" altLang="en-US" dirty="0"/>
              <a:t>圖片來源：</a:t>
            </a:r>
            <a:r>
              <a:rPr lang="en-US" altLang="zh-TW" dirty="0">
                <a:hlinkClick r:id="rId4"/>
              </a:rPr>
              <a:t>https://</a:t>
            </a:r>
            <a:r>
              <a:rPr lang="en-US" altLang="zh-TW" dirty="0" err="1">
                <a:hlinkClick r:id="rId4"/>
              </a:rPr>
              <a:t>www.flickr.com</a:t>
            </a:r>
            <a:r>
              <a:rPr lang="en-US" altLang="zh-TW" dirty="0">
                <a:hlinkClick r:id="rId4"/>
              </a:rPr>
              <a:t>/photos/</a:t>
            </a:r>
            <a:r>
              <a:rPr lang="en-US" altLang="zh-TW" dirty="0" err="1">
                <a:hlinkClick r:id="rId4"/>
              </a:rPr>
              <a:t>staystill1986</a:t>
            </a:r>
            <a:r>
              <a:rPr lang="en-US" altLang="zh-TW" dirty="0">
                <a:hlinkClick r:id="rId4"/>
              </a:rPr>
              <a:t>/42806666700/in/album-72157673306819998</a:t>
            </a:r>
            <a:r>
              <a:rPr lang="en-US" altLang="zh-TW" dirty="0" smtClean="0">
                <a:hlinkClick r:id="rId4"/>
              </a:rPr>
              <a:t>/</a:t>
            </a:r>
            <a:endParaRPr lang="en-US" altLang="zh-TW" dirty="0" smtClean="0"/>
          </a:p>
          <a:p>
            <a:r>
              <a:rPr lang="zh-TW" altLang="en-US" dirty="0" smtClean="0"/>
              <a:t>影片來源：</a:t>
            </a:r>
            <a:r>
              <a:rPr lang="en-US" altLang="zh-TW" dirty="0" smtClean="0">
                <a:hlinkClick r:id="rId5"/>
              </a:rPr>
              <a:t>https://</a:t>
            </a:r>
            <a:r>
              <a:rPr lang="en-US" altLang="zh-TW" dirty="0" err="1" smtClean="0">
                <a:hlinkClick r:id="rId5"/>
              </a:rPr>
              <a:t>www.youtube.com</a:t>
            </a:r>
            <a:r>
              <a:rPr lang="en-US" altLang="zh-TW" dirty="0" smtClean="0">
                <a:hlinkClick r:id="rId5"/>
              </a:rPr>
              <a:t>/</a:t>
            </a:r>
            <a:r>
              <a:rPr lang="en-US" altLang="zh-TW" dirty="0" err="1" smtClean="0">
                <a:hlinkClick r:id="rId5"/>
              </a:rPr>
              <a:t>watch?v</a:t>
            </a:r>
            <a:r>
              <a:rPr lang="en-US" altLang="zh-TW" dirty="0" smtClean="0">
                <a:hlinkClick r:id="rId5"/>
              </a:rPr>
              <a:t>=</a:t>
            </a:r>
            <a:r>
              <a:rPr lang="en-US" altLang="zh-TW" dirty="0" err="1" smtClean="0">
                <a:hlinkClick r:id="rId5"/>
              </a:rPr>
              <a:t>krZix24v5lc</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14</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https://www.2cm.com.tw/2cm/zh-tw/magazine/-MarketTrend/0DB0E80AC1B74D8E9D7CB1F3735DD58C</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https://search.creativecommons.org/photos/f875fbe6-ae05-49b2-b1db-61013330ef2e</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15</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https://www.2cm.com.tw/2cm/zh-tw/magazine/-MarketTrend/0DB0E80AC1B74D8E9D7CB1F3735DD58C</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a:t>
            </a:r>
            <a:r>
              <a:rPr lang="en-US" altLang="zh-TW" dirty="0" err="1" smtClean="0">
                <a:hlinkClick r:id="rId4"/>
              </a:rPr>
              <a:t>search.creativecommons.org</a:t>
            </a:r>
            <a:r>
              <a:rPr lang="en-US" altLang="zh-TW" dirty="0" smtClean="0">
                <a:hlinkClick r:id="rId4"/>
              </a:rPr>
              <a:t>/photos/</a:t>
            </a:r>
            <a:r>
              <a:rPr lang="en-US" altLang="zh-TW" dirty="0" err="1" smtClean="0">
                <a:hlinkClick r:id="rId4"/>
              </a:rPr>
              <a:t>bf1b5aa6</a:t>
            </a:r>
            <a:r>
              <a:rPr lang="en-US" altLang="zh-TW" dirty="0" smtClean="0">
                <a:hlinkClick r:id="rId4"/>
              </a:rPr>
              <a:t>-0308-</a:t>
            </a:r>
            <a:r>
              <a:rPr lang="en-US" altLang="zh-TW" dirty="0" err="1" smtClean="0">
                <a:hlinkClick r:id="rId4"/>
              </a:rPr>
              <a:t>4e08</a:t>
            </a:r>
            <a:r>
              <a:rPr lang="en-US" altLang="zh-TW" dirty="0" smtClean="0">
                <a:hlinkClick r:id="rId4"/>
              </a:rPr>
              <a:t>-</a:t>
            </a:r>
            <a:r>
              <a:rPr lang="en-US" altLang="zh-TW" dirty="0" err="1" smtClean="0">
                <a:hlinkClick r:id="rId4"/>
              </a:rPr>
              <a:t>a029-f52a7b1c31c6</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影片來源：</a:t>
            </a:r>
            <a:r>
              <a:rPr lang="en-US" altLang="zh-TW" dirty="0" smtClean="0">
                <a:hlinkClick r:id="rId5"/>
              </a:rPr>
              <a:t>https://</a:t>
            </a:r>
            <a:r>
              <a:rPr lang="en-US" altLang="zh-TW" dirty="0" err="1" smtClean="0">
                <a:hlinkClick r:id="rId5"/>
              </a:rPr>
              <a:t>www.youtube.com</a:t>
            </a:r>
            <a:r>
              <a:rPr lang="en-US" altLang="zh-TW" dirty="0" smtClean="0">
                <a:hlinkClick r:id="rId5"/>
              </a:rPr>
              <a:t>/</a:t>
            </a:r>
            <a:r>
              <a:rPr lang="en-US" altLang="zh-TW" dirty="0" err="1" smtClean="0">
                <a:hlinkClick r:id="rId5"/>
              </a:rPr>
              <a:t>watch?v</a:t>
            </a:r>
            <a:r>
              <a:rPr lang="en-US" altLang="zh-TW" dirty="0" smtClean="0">
                <a:hlinkClick r:id="rId5"/>
              </a:rPr>
              <a:t>=</a:t>
            </a:r>
            <a:r>
              <a:rPr lang="en-US" altLang="zh-TW" dirty="0" err="1" smtClean="0">
                <a:hlinkClick r:id="rId5"/>
              </a:rPr>
              <a:t>vsOFQ5X6mmA</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16</a:t>
            </a:fld>
            <a:endParaRPr lang="zh-TW" altLang="en-US"/>
          </a:p>
        </p:txBody>
      </p:sp>
    </p:spTree>
    <p:extLst>
      <p:ext uri="{BB962C8B-B14F-4D97-AF65-F5344CB8AC3E}">
        <p14:creationId xmlns:p14="http://schemas.microsoft.com/office/powerpoint/2010/main" val="231694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https://kknews.cc/zh-tw/tech/k3xgznb.html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https://search.creativecommons.org/photos/166966aa-3045-43b7-a7f4-d947d01599ae</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17</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sz="1200" u="sng" kern="1200" dirty="0">
                <a:solidFill>
                  <a:schemeClr val="tx1"/>
                </a:solidFill>
                <a:effectLst/>
                <a:latin typeface="+mn-lt"/>
                <a:ea typeface="+mn-ea"/>
                <a:cs typeface="+mn-cs"/>
                <a:hlinkClick r:id="rId3"/>
              </a:rPr>
              <a:t>https://magazine.chinatimes.com/novainfo/20171016003885-300702</a:t>
            </a:r>
            <a:endParaRPr lang="zh-TW" altLang="zh-TW" sz="1200" kern="1200" dirty="0">
              <a:solidFill>
                <a:schemeClr val="tx1"/>
              </a:solidFill>
              <a:effectLst/>
              <a:latin typeface="+mn-lt"/>
              <a:ea typeface="+mn-ea"/>
              <a:cs typeface="+mn-cs"/>
            </a:endParaRPr>
          </a:p>
          <a:p>
            <a:r>
              <a:rPr lang="zh-TW" altLang="en-US" dirty="0"/>
              <a:t>圖片來源：</a:t>
            </a:r>
            <a:r>
              <a:rPr lang="en-US" altLang="zh-TW" dirty="0">
                <a:hlinkClick r:id="rId4"/>
              </a:rPr>
              <a:t>https://search.creativecommons.org/photos/ddacd964-aa52-4d55-a0aa-123bde068ab2</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18</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sz="1200" u="sng" kern="1200" dirty="0">
                <a:solidFill>
                  <a:schemeClr val="tx1"/>
                </a:solidFill>
                <a:effectLst/>
                <a:latin typeface="+mn-lt"/>
                <a:ea typeface="+mn-ea"/>
                <a:cs typeface="+mn-cs"/>
                <a:hlinkClick r:id="rId3"/>
              </a:rPr>
              <a:t>https://magazine.chinatimes.com/novainfo/20171016003885-300702</a:t>
            </a:r>
            <a:endParaRPr lang="zh-TW" altLang="zh-TW" sz="1200" kern="1200" dirty="0">
              <a:solidFill>
                <a:schemeClr val="tx1"/>
              </a:solidFill>
              <a:effectLst/>
              <a:latin typeface="+mn-lt"/>
              <a:ea typeface="+mn-ea"/>
              <a:cs typeface="+mn-cs"/>
            </a:endParaRPr>
          </a:p>
          <a:p>
            <a:r>
              <a:rPr lang="zh-TW" altLang="en-US" dirty="0"/>
              <a:t>圖片來源：</a:t>
            </a:r>
            <a:r>
              <a:rPr lang="en-US" altLang="zh-TW" dirty="0">
                <a:hlinkClick r:id="rId4"/>
              </a:rPr>
              <a:t>https://</a:t>
            </a:r>
            <a:r>
              <a:rPr lang="en-US" altLang="zh-TW" dirty="0" err="1" smtClean="0">
                <a:hlinkClick r:id="rId4"/>
              </a:rPr>
              <a:t>search.creativecommons.org</a:t>
            </a:r>
            <a:r>
              <a:rPr lang="en-US" altLang="zh-TW" dirty="0" smtClean="0">
                <a:hlinkClick r:id="rId4"/>
              </a:rPr>
              <a:t>/photos/</a:t>
            </a:r>
            <a:r>
              <a:rPr lang="en-US" altLang="zh-TW" dirty="0" err="1" smtClean="0">
                <a:hlinkClick r:id="rId4"/>
              </a:rPr>
              <a:t>abbdbbae-a0f2-41a5-9d15-3412baaec972</a:t>
            </a:r>
            <a:endParaRPr lang="en-US" altLang="zh-TW" dirty="0" smtClean="0"/>
          </a:p>
          <a:p>
            <a:r>
              <a:rPr lang="zh-TW" altLang="en-US" dirty="0" smtClean="0"/>
              <a:t>影片來源：</a:t>
            </a:r>
            <a:r>
              <a:rPr lang="en-US" altLang="zh-TW" dirty="0" smtClean="0">
                <a:hlinkClick r:id="rId5"/>
              </a:rPr>
              <a:t>https://</a:t>
            </a:r>
            <a:r>
              <a:rPr lang="en-US" altLang="zh-TW" dirty="0" err="1" smtClean="0">
                <a:hlinkClick r:id="rId5"/>
              </a:rPr>
              <a:t>www.youtube.com</a:t>
            </a:r>
            <a:r>
              <a:rPr lang="en-US" altLang="zh-TW" dirty="0" smtClean="0">
                <a:hlinkClick r:id="rId5"/>
              </a:rPr>
              <a:t>/</a:t>
            </a:r>
            <a:r>
              <a:rPr lang="en-US" altLang="zh-TW" dirty="0" err="1" smtClean="0">
                <a:hlinkClick r:id="rId5"/>
              </a:rPr>
              <a:t>watch?v</a:t>
            </a:r>
            <a:r>
              <a:rPr lang="en-US" altLang="zh-TW" dirty="0" smtClean="0">
                <a:hlinkClick r:id="rId5"/>
              </a:rPr>
              <a:t>=</a:t>
            </a:r>
            <a:r>
              <a:rPr lang="en-US" altLang="zh-TW" dirty="0" err="1" smtClean="0">
                <a:hlinkClick r:id="rId5"/>
              </a:rPr>
              <a:t>lJc8CJj4CII</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2</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https://www.2cm.com.tw/2cm/zh-tw/magazine/-MarketTrend/0DB0E80AC1B74D8E9D7CB1F3735DD58C</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https://commons.wikimedia.org/wiki/File:Panasonic_NR-F602VT-R1,_Taipei_IT_Month_20161211.jpg</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5"/>
              </a:rPr>
              <a:t>https://</a:t>
            </a:r>
            <a:r>
              <a:rPr lang="en-US" altLang="zh-TW" dirty="0" err="1" smtClean="0">
                <a:hlinkClick r:id="rId5"/>
              </a:rPr>
              <a:t>search.creativecommons.org</a:t>
            </a:r>
            <a:r>
              <a:rPr lang="en-US" altLang="zh-TW" dirty="0" smtClean="0">
                <a:hlinkClick r:id="rId5"/>
              </a:rPr>
              <a:t>/photos/</a:t>
            </a:r>
            <a:r>
              <a:rPr lang="en-US" altLang="zh-TW" dirty="0" err="1" smtClean="0">
                <a:hlinkClick r:id="rId5"/>
              </a:rPr>
              <a:t>4fa29b5d</a:t>
            </a:r>
            <a:r>
              <a:rPr lang="en-US" altLang="zh-TW" dirty="0" smtClean="0">
                <a:hlinkClick r:id="rId5"/>
              </a:rPr>
              <a:t>-</a:t>
            </a:r>
            <a:r>
              <a:rPr lang="en-US" altLang="zh-TW" dirty="0" err="1" smtClean="0">
                <a:hlinkClick r:id="rId5"/>
              </a:rPr>
              <a:t>5dca</a:t>
            </a:r>
            <a:r>
              <a:rPr lang="en-US" altLang="zh-TW" dirty="0" smtClean="0">
                <a:hlinkClick r:id="rId5"/>
              </a:rPr>
              <a:t>-</a:t>
            </a:r>
            <a:r>
              <a:rPr lang="en-US" altLang="zh-TW" dirty="0" err="1" smtClean="0">
                <a:hlinkClick r:id="rId5"/>
              </a:rPr>
              <a:t>466d</a:t>
            </a:r>
            <a:r>
              <a:rPr lang="en-US" altLang="zh-TW" dirty="0" smtClean="0">
                <a:hlinkClick r:id="rId5"/>
              </a:rPr>
              <a:t>-8523-</a:t>
            </a:r>
            <a:r>
              <a:rPr lang="en-US" altLang="zh-TW" dirty="0" err="1" smtClean="0">
                <a:hlinkClick r:id="rId5"/>
              </a:rPr>
              <a:t>0cff1176cdb4</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影片來源：</a:t>
            </a:r>
            <a:r>
              <a:rPr lang="en-US" altLang="zh-TW" dirty="0" smtClean="0">
                <a:hlinkClick r:id="rId6"/>
              </a:rPr>
              <a:t>https://</a:t>
            </a:r>
            <a:r>
              <a:rPr lang="en-US" altLang="zh-TW" dirty="0" err="1" smtClean="0">
                <a:hlinkClick r:id="rId6"/>
              </a:rPr>
              <a:t>www.youtube.com</a:t>
            </a:r>
            <a:r>
              <a:rPr lang="en-US" altLang="zh-TW" dirty="0" smtClean="0">
                <a:hlinkClick r:id="rId6"/>
              </a:rPr>
              <a:t>/</a:t>
            </a:r>
            <a:r>
              <a:rPr lang="en-US" altLang="zh-TW" dirty="0" err="1" smtClean="0">
                <a:hlinkClick r:id="rId6"/>
              </a:rPr>
              <a:t>watch?v</a:t>
            </a:r>
            <a:r>
              <a:rPr lang="en-US" altLang="zh-TW" dirty="0" smtClean="0">
                <a:hlinkClick r:id="rId6"/>
              </a:rPr>
              <a:t>=</a:t>
            </a:r>
            <a:r>
              <a:rPr lang="en-US" altLang="zh-TW" smtClean="0">
                <a:hlinkClick r:id="rId6"/>
              </a:rPr>
              <a:t>AFlTQgMajuE</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3</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https://www.2cm.com.tw/2cm/zh-tw/magazine/-MarketTrend/0DB0E80AC1B74D8E9D7CB1F3735DD58C</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https://search.creativecommons.org/photos/c8b5c0c5-e9f1-4bf9-b031-1ae06249a237</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5"/>
              </a:rPr>
              <a:t>https://</a:t>
            </a:r>
            <a:r>
              <a:rPr lang="en-US" altLang="zh-TW" dirty="0" err="1" smtClean="0">
                <a:hlinkClick r:id="rId5"/>
              </a:rPr>
              <a:t>search.creativecommons.org</a:t>
            </a:r>
            <a:r>
              <a:rPr lang="en-US" altLang="zh-TW" dirty="0" smtClean="0">
                <a:hlinkClick r:id="rId5"/>
              </a:rPr>
              <a:t>/photos/</a:t>
            </a:r>
            <a:r>
              <a:rPr lang="en-US" altLang="zh-TW" dirty="0" err="1" smtClean="0">
                <a:hlinkClick r:id="rId5"/>
              </a:rPr>
              <a:t>f9c94d5e-af8d-4a36-ad59-faa1b8f0e817</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影片來源：</a:t>
            </a:r>
            <a:r>
              <a:rPr lang="en-US" altLang="zh-TW" dirty="0" smtClean="0">
                <a:hlinkClick r:id="rId6"/>
              </a:rPr>
              <a:t>https://</a:t>
            </a:r>
            <a:r>
              <a:rPr lang="en-US" altLang="zh-TW" dirty="0" err="1" smtClean="0">
                <a:hlinkClick r:id="rId6"/>
              </a:rPr>
              <a:t>www.youtube.com</a:t>
            </a:r>
            <a:r>
              <a:rPr lang="en-US" altLang="zh-TW" dirty="0" smtClean="0">
                <a:hlinkClick r:id="rId6"/>
              </a:rPr>
              <a:t>/</a:t>
            </a:r>
            <a:r>
              <a:rPr lang="en-US" altLang="zh-TW" dirty="0" err="1" smtClean="0">
                <a:hlinkClick r:id="rId6"/>
              </a:rPr>
              <a:t>watch?v</a:t>
            </a:r>
            <a:r>
              <a:rPr lang="en-US" altLang="zh-TW" dirty="0" smtClean="0">
                <a:hlinkClick r:id="rId6"/>
              </a:rPr>
              <a:t>=</a:t>
            </a:r>
            <a:r>
              <a:rPr lang="en-US" altLang="zh-TW" dirty="0" err="1" smtClean="0">
                <a:hlinkClick r:id="rId6"/>
              </a:rPr>
              <a:t>wmCShQebCN4</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4</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https://www.2cm.com.tw/2cm/zh-tw/magazine/-MarketTrend/0DB0E80AC1B74D8E9D7CB1F3735DD58C</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4"/>
              </a:rPr>
              <a:t>https://search.creativecommons.org/photos/47078076-eb7e-4fce-8763-69e32faeac05</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5</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https://pixabay.com/zh/vectors/blue-hexagons-backdrop-3330475/</a:t>
            </a:r>
            <a:endParaRPr lang="zh-TW" altLang="en-US" dirty="0"/>
          </a:p>
        </p:txBody>
      </p:sp>
      <p:sp>
        <p:nvSpPr>
          <p:cNvPr id="4" name="投影片編號版面配置區 3"/>
          <p:cNvSpPr>
            <a:spLocks noGrp="1"/>
          </p:cNvSpPr>
          <p:nvPr>
            <p:ph type="sldNum" sz="quarter" idx="5"/>
          </p:nvPr>
        </p:nvSpPr>
        <p:spPr/>
        <p:txBody>
          <a:bodyPr/>
          <a:lstStyle/>
          <a:p>
            <a:fld id="{3DC2F5AB-32A1-4297-9056-7A077435555D}" type="slidenum">
              <a:rPr lang="zh-TW" altLang="en-US" smtClean="0"/>
              <a:t>6</a:t>
            </a:fld>
            <a:endParaRPr lang="zh-TW" altLang="en-US"/>
          </a:p>
        </p:txBody>
      </p:sp>
    </p:spTree>
    <p:extLst>
      <p:ext uri="{BB962C8B-B14F-4D97-AF65-F5344CB8AC3E}">
        <p14:creationId xmlns:p14="http://schemas.microsoft.com/office/powerpoint/2010/main" val="48469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https://kknews.cc/zh-tw/digital/jm6yz86.html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4"/>
              </a:rPr>
              <a:t>https://www.ledinside.com.tw/news/20141224-30541.html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5"/>
              </a:rPr>
              <a:t>https://search.creativecommons.org/photos/9d68fb20-5f2f-4359-a1c1-7e71a444e904</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7</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https://kknews.cc/zh-tw/digital/jm6yz86.html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4"/>
              </a:rPr>
              <a:t>https://www.ledinside.com.tw/news/20141224-30541.html</a:t>
            </a:r>
            <a:endParaRPr lang="zh-TW"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5"/>
              </a:rPr>
              <a:t>https://search.creativecommons.org/photos/b4d1def4-376d-4d0c-b33d-a20f775827c8</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8</a:t>
            </a:fld>
            <a:endParaRPr lang="zh-TW" altLang="en-US"/>
          </a:p>
        </p:txBody>
      </p:sp>
    </p:spTree>
    <p:extLst>
      <p:ext uri="{BB962C8B-B14F-4D97-AF65-F5344CB8AC3E}">
        <p14:creationId xmlns:p14="http://schemas.microsoft.com/office/powerpoint/2010/main" val="93430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3"/>
              </a:rPr>
              <a:t>https://kknews.cc/zh-tw/digital/jm6yz86.html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網址來源：</a:t>
            </a:r>
            <a:r>
              <a:rPr lang="en-US" altLang="zh-TW" dirty="0">
                <a:hlinkClick r:id="rId4"/>
              </a:rPr>
              <a:t>https://www.ledinside.com.tw/news/20141224-30541.html</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a:t>
            </a:r>
            <a:r>
              <a:rPr lang="en-US" altLang="zh-TW" dirty="0">
                <a:hlinkClick r:id="rId5"/>
              </a:rPr>
              <a:t>https://search.creativecommons.org/photos/2b99f2ff-3167-421f-a210-4ea15cca5b63</a:t>
            </a:r>
            <a:endParaRPr lang="zh-TW" altLang="en-US" dirty="0"/>
          </a:p>
        </p:txBody>
      </p:sp>
      <p:sp>
        <p:nvSpPr>
          <p:cNvPr id="4" name="投影片編號版面配置區 3"/>
          <p:cNvSpPr>
            <a:spLocks noGrp="1"/>
          </p:cNvSpPr>
          <p:nvPr>
            <p:ph type="sldNum" sz="quarter" idx="10"/>
          </p:nvPr>
        </p:nvSpPr>
        <p:spPr/>
        <p:txBody>
          <a:bodyPr/>
          <a:lstStyle/>
          <a:p>
            <a:fld id="{3DC2F5AB-32A1-4297-9056-7A077435555D}" type="slidenum">
              <a:rPr lang="zh-TW" altLang="en-US" smtClean="0"/>
              <a:t>9</a:t>
            </a:fld>
            <a:endParaRPr lang="zh-TW" altLang="en-US"/>
          </a:p>
        </p:txBody>
      </p:sp>
    </p:spTree>
    <p:extLst>
      <p:ext uri="{BB962C8B-B14F-4D97-AF65-F5344CB8AC3E}">
        <p14:creationId xmlns:p14="http://schemas.microsoft.com/office/powerpoint/2010/main" val="93430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341"/>
            <a:ext cx="7772400" cy="1225701"/>
          </a:xfrm>
        </p:spPr>
        <p:txBody>
          <a:bodyPr/>
          <a:lstStyle/>
          <a:p>
            <a:r>
              <a:rPr lang="zh-TW" altLang="en-US"/>
              <a:t>按一下以編輯母片標題樣式</a:t>
            </a:r>
          </a:p>
        </p:txBody>
      </p:sp>
      <p:sp>
        <p:nvSpPr>
          <p:cNvPr id="3" name="副標題 2"/>
          <p:cNvSpPr>
            <a:spLocks noGrp="1"/>
          </p:cNvSpPr>
          <p:nvPr>
            <p:ph type="subTitle" idx="1"/>
          </p:nvPr>
        </p:nvSpPr>
        <p:spPr>
          <a:xfrm>
            <a:off x="1371600" y="3240299"/>
            <a:ext cx="6400800" cy="146131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266932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337153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606"/>
            <a:ext cx="2057400" cy="406890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90606"/>
            <a:ext cx="6019800" cy="406890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78233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252893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4457"/>
            <a:ext cx="7772400" cy="1135693"/>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423607"/>
            <a:ext cx="7772400" cy="125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165760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11868"/>
            <a:ext cx="4038600" cy="3147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11868"/>
            <a:ext cx="4038600" cy="3147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247557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992"/>
            <a:ext cx="8229600" cy="953029"/>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279972"/>
            <a:ext cx="4040188"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813403"/>
            <a:ext cx="4040188"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279972"/>
            <a:ext cx="4041775"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813403"/>
            <a:ext cx="4041775"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403418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36970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410767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668"/>
            <a:ext cx="3008313" cy="96891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27668"/>
            <a:ext cx="5111750" cy="4880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196581"/>
            <a:ext cx="3008313" cy="39113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231171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723"/>
            <a:ext cx="5486400" cy="47254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10930"/>
            <a:ext cx="5486400" cy="343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267"/>
            <a:ext cx="5486400" cy="671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E475322-C2C4-4254-9A5C-AFB9A14438C1}" type="datetimeFigureOut">
              <a:rPr lang="zh-TW" altLang="en-US" smtClean="0"/>
              <a:t>2019/9/27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29776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992"/>
            <a:ext cx="8229600" cy="953029"/>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334241"/>
            <a:ext cx="8229600" cy="377373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5299901"/>
            <a:ext cx="2133600" cy="304440"/>
          </a:xfrm>
          <a:prstGeom prst="rect">
            <a:avLst/>
          </a:prstGeom>
        </p:spPr>
        <p:txBody>
          <a:bodyPr vert="horz" lIns="91440" tIns="45720" rIns="91440" bIns="45720" rtlCol="0" anchor="ctr"/>
          <a:lstStyle>
            <a:lvl1pPr algn="l">
              <a:defRPr sz="1200">
                <a:solidFill>
                  <a:schemeClr val="tx1">
                    <a:tint val="75000"/>
                  </a:schemeClr>
                </a:solidFill>
              </a:defRPr>
            </a:lvl1pPr>
          </a:lstStyle>
          <a:p>
            <a:fld id="{AE475322-C2C4-4254-9A5C-AFB9A14438C1}" type="datetimeFigureOut">
              <a:rPr lang="zh-TW" altLang="en-US" smtClean="0"/>
              <a:t>2019/9/27</a:t>
            </a:fld>
            <a:endParaRPr lang="zh-TW" altLang="en-US"/>
          </a:p>
        </p:txBody>
      </p:sp>
      <p:sp>
        <p:nvSpPr>
          <p:cNvPr id="5" name="頁尾版面配置區 4"/>
          <p:cNvSpPr>
            <a:spLocks noGrp="1"/>
          </p:cNvSpPr>
          <p:nvPr>
            <p:ph type="ftr" sz="quarter" idx="3"/>
          </p:nvPr>
        </p:nvSpPr>
        <p:spPr>
          <a:xfrm>
            <a:off x="3124200" y="5299901"/>
            <a:ext cx="2895600" cy="3044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9901"/>
            <a:ext cx="2133600" cy="304440"/>
          </a:xfrm>
          <a:prstGeom prst="rect">
            <a:avLst/>
          </a:prstGeom>
        </p:spPr>
        <p:txBody>
          <a:bodyPr vert="horz" lIns="91440" tIns="45720" rIns="91440" bIns="45720" rtlCol="0" anchor="ctr"/>
          <a:lstStyle>
            <a:lvl1pPr algn="r">
              <a:defRPr sz="1200">
                <a:solidFill>
                  <a:schemeClr val="tx1">
                    <a:tint val="75000"/>
                  </a:schemeClr>
                </a:solidFill>
              </a:defRPr>
            </a:lvl1pPr>
          </a:lstStyle>
          <a:p>
            <a:fld id="{CA5323D2-8EBE-4F12-A9D0-D5D1032625E8}" type="slidenum">
              <a:rPr lang="zh-TW" altLang="en-US" smtClean="0"/>
              <a:t>‹#›</a:t>
            </a:fld>
            <a:endParaRPr lang="zh-TW" altLang="en-US"/>
          </a:p>
        </p:txBody>
      </p:sp>
    </p:spTree>
    <p:extLst>
      <p:ext uri="{BB962C8B-B14F-4D97-AF65-F5344CB8AC3E}">
        <p14:creationId xmlns:p14="http://schemas.microsoft.com/office/powerpoint/2010/main" val="180561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04.&#23621;&#23478;&#27675;&#22285;&#19968;&#29128;&#25630;&#23450;(01&#20998;11&#31186;).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05.&#26234;&#33021;&#24863;&#25033;&#20840;&#38754;&#28500;&#28136;(01&#20998;29&#31186;).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06.&#26234;&#33021;&#38450;&#35703;&#23433;&#20840;&#20445;&#35703;(01&#20998;00&#31186;).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01.&#29289;&#32879;&#32178;&#20171;&#32057;(02&#20998;11&#31186;).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02.&#26234;&#33021;&#23478;&#29992;&#25033;&#29992;&#31684;&#22285;(01&#20998;27&#31186;).mp4"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03.&#26234;&#33021;&#23478;&#38651;&#25033;&#29992;&#31034;&#24847;&#22294;(&#31777;&#39636;&#23383;&#24149;)(02&#20998;05&#31186;).mp4"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 xmlns:a16="http://schemas.microsoft.com/office/drawing/2014/main" id="{DC8B728A-1D8E-41CA-8497-6C7F3DE112B3}"/>
              </a:ext>
            </a:extLst>
          </p:cNvPr>
          <p:cNvPicPr>
            <a:picLocks noChangeAspect="1"/>
          </p:cNvPicPr>
          <p:nvPr/>
        </p:nvPicPr>
        <p:blipFill rotWithShape="1">
          <a:blip r:embed="rId3"/>
          <a:srcRect l="14007"/>
          <a:stretch/>
        </p:blipFill>
        <p:spPr>
          <a:xfrm>
            <a:off x="0" y="-1"/>
            <a:ext cx="9144000" cy="5718175"/>
          </a:xfrm>
          <a:prstGeom prst="rect">
            <a:avLst/>
          </a:prstGeom>
        </p:spPr>
      </p:pic>
      <p:sp>
        <p:nvSpPr>
          <p:cNvPr id="4" name="矩形 3">
            <a:extLst>
              <a:ext uri="{FF2B5EF4-FFF2-40B4-BE49-F238E27FC236}">
                <a16:creationId xmlns="" xmlns:a16="http://schemas.microsoft.com/office/drawing/2014/main" id="{70E2DA85-AB4D-4FA8-948D-18B68DAD314D}"/>
              </a:ext>
            </a:extLst>
          </p:cNvPr>
          <p:cNvSpPr/>
          <p:nvPr/>
        </p:nvSpPr>
        <p:spPr>
          <a:xfrm>
            <a:off x="0" y="4011215"/>
            <a:ext cx="9144000" cy="122413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683568" y="4011215"/>
            <a:ext cx="7772400" cy="1225701"/>
          </a:xfrm>
        </p:spPr>
        <p:txBody>
          <a:bodyPr>
            <a:normAutofit/>
          </a:bodyPr>
          <a:lstStyle/>
          <a:p>
            <a:r>
              <a:rPr lang="zh-TW" altLang="en-US" sz="4800" b="1" dirty="0">
                <a:latin typeface="微軟正黑體" panose="020B0604030504040204" pitchFamily="34" charset="-120"/>
                <a:ea typeface="微軟正黑體" panose="020B0604030504040204" pitchFamily="34" charset="-120"/>
              </a:rPr>
              <a:t>生活中的智能家電</a:t>
            </a:r>
          </a:p>
        </p:txBody>
      </p:sp>
    </p:spTree>
    <p:extLst>
      <p:ext uri="{BB962C8B-B14F-4D97-AF65-F5344CB8AC3E}">
        <p14:creationId xmlns:p14="http://schemas.microsoft.com/office/powerpoint/2010/main" val="4334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25FC268C-3457-4722-8916-26498DAA9A56}"/>
              </a:ext>
            </a:extLst>
          </p:cNvPr>
          <p:cNvPicPr>
            <a:picLocks noChangeAspect="1"/>
          </p:cNvPicPr>
          <p:nvPr/>
        </p:nvPicPr>
        <p:blipFill rotWithShape="1">
          <a:blip r:embed="rId3"/>
          <a:srcRect r="14351"/>
          <a:stretch/>
        </p:blipFill>
        <p:spPr>
          <a:xfrm>
            <a:off x="1" y="0"/>
            <a:ext cx="9144000" cy="5718175"/>
          </a:xfrm>
          <a:prstGeom prst="rect">
            <a:avLst/>
          </a:prstGeom>
        </p:spPr>
      </p:pic>
      <p:sp>
        <p:nvSpPr>
          <p:cNvPr id="4" name="矩形 3"/>
          <p:cNvSpPr/>
          <p:nvPr/>
        </p:nvSpPr>
        <p:spPr>
          <a:xfrm>
            <a:off x="0" y="2283023"/>
            <a:ext cx="9144000" cy="11521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chemeClr val="tx1"/>
                </a:solidFill>
                <a:latin typeface="微軟正黑體" panose="020B0604030504040204" pitchFamily="34" charset="-120"/>
                <a:ea typeface="微軟正黑體" panose="020B0604030504040204" pitchFamily="34" charset="-120"/>
              </a:rPr>
              <a:t>生活中常見的智能家電</a:t>
            </a:r>
          </a:p>
        </p:txBody>
      </p:sp>
    </p:spTree>
    <p:extLst>
      <p:ext uri="{BB962C8B-B14F-4D97-AF65-F5344CB8AC3E}">
        <p14:creationId xmlns:p14="http://schemas.microsoft.com/office/powerpoint/2010/main" val="406290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745125C8-D6A3-4498-AF54-9EAB5D7280E3}"/>
              </a:ext>
            </a:extLst>
          </p:cNvPr>
          <p:cNvPicPr>
            <a:picLocks noChangeAspect="1"/>
          </p:cNvPicPr>
          <p:nvPr/>
        </p:nvPicPr>
        <p:blipFill rotWithShape="1">
          <a:blip r:embed="rId3">
            <a:extLst>
              <a:ext uri="{28A0092B-C50C-407E-A947-70E740481C1C}">
                <a14:useLocalDpi xmlns:a14="http://schemas.microsoft.com/office/drawing/2010/main" val="0"/>
              </a:ext>
            </a:extLst>
          </a:blip>
          <a:srcRect l="2653" t="12272" b="1184"/>
          <a:stretch/>
        </p:blipFill>
        <p:spPr>
          <a:xfrm>
            <a:off x="-81608" y="-525289"/>
            <a:ext cx="9207500" cy="6243464"/>
          </a:xfrm>
          <a:prstGeom prst="rect">
            <a:avLst/>
          </a:prstGeom>
        </p:spPr>
      </p:pic>
      <p:sp>
        <p:nvSpPr>
          <p:cNvPr id="7" name="矩形 6">
            <a:extLst>
              <a:ext uri="{FF2B5EF4-FFF2-40B4-BE49-F238E27FC236}">
                <a16:creationId xmlns="" xmlns:a16="http://schemas.microsoft.com/office/drawing/2014/main" id="{4DF46A5A-8F41-41C0-BDD3-AFD9287CEB78}"/>
              </a:ext>
            </a:extLst>
          </p:cNvPr>
          <p:cNvSpPr/>
          <p:nvPr/>
        </p:nvSpPr>
        <p:spPr>
          <a:xfrm>
            <a:off x="-63500" y="3913092"/>
            <a:ext cx="9207500" cy="18136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zh-TW" altLang="en-US" sz="2400" b="1" dirty="0">
                <a:solidFill>
                  <a:schemeClr val="tx1"/>
                </a:solidFill>
                <a:latin typeface="微軟正黑體" pitchFamily="34" charset="-120"/>
                <a:ea typeface="微軟正黑體" pitchFamily="34" charset="-120"/>
              </a:rPr>
              <a:t>一種能對冰箱進行智能化控制、對食品進行智能化管理的冰箱</a:t>
            </a:r>
            <a:r>
              <a:rPr lang="zh-TW" altLang="en-US" sz="2400" b="1" dirty="0" smtClean="0">
                <a:solidFill>
                  <a:schemeClr val="tx1"/>
                </a:solidFill>
                <a:latin typeface="微軟正黑體" pitchFamily="34" charset="-120"/>
                <a:ea typeface="微軟正黑體" pitchFamily="34" charset="-120"/>
              </a:rPr>
              <a:t>類型，例如</a:t>
            </a:r>
            <a:r>
              <a:rPr lang="zh-TW" altLang="en-US" sz="2400" b="1" dirty="0">
                <a:solidFill>
                  <a:schemeClr val="tx1"/>
                </a:solidFill>
                <a:latin typeface="微軟正黑體" pitchFamily="34" charset="-120"/>
                <a:ea typeface="微軟正黑體" pitchFamily="34" charset="-120"/>
              </a:rPr>
              <a:t>，能自動進行冰箱模式調換，始終讓食物保持最佳存儲狀態，用戶可通過手機或電腦，隨時隨地了解冰箱裡食物的種類、數量、保鮮保質信息，可為用戶提供健康食譜和營養禁忌，可提醒用戶定時補充食品等。 </a:t>
            </a:r>
          </a:p>
        </p:txBody>
      </p:sp>
      <p:sp>
        <p:nvSpPr>
          <p:cNvPr id="8" name="矩形 7">
            <a:extLst>
              <a:ext uri="{FF2B5EF4-FFF2-40B4-BE49-F238E27FC236}">
                <a16:creationId xmlns="" xmlns:a16="http://schemas.microsoft.com/office/drawing/2014/main" id="{6DC2D39C-3B15-43A6-994F-CE32201670EE}"/>
              </a:ext>
            </a:extLst>
          </p:cNvPr>
          <p:cNvSpPr/>
          <p:nvPr/>
        </p:nvSpPr>
        <p:spPr>
          <a:xfrm>
            <a:off x="179512" y="3075111"/>
            <a:ext cx="3336020" cy="576064"/>
          </a:xfrm>
          <a:prstGeom prst="rect">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智能冰箱</a:t>
            </a:r>
          </a:p>
        </p:txBody>
      </p:sp>
    </p:spTree>
    <p:extLst>
      <p:ext uri="{BB962C8B-B14F-4D97-AF65-F5344CB8AC3E}">
        <p14:creationId xmlns:p14="http://schemas.microsoft.com/office/powerpoint/2010/main" val="406721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0376C58C-0B1A-4A09-A794-88A32037B24A}"/>
              </a:ext>
            </a:extLst>
          </p:cNvPr>
          <p:cNvPicPr>
            <a:picLocks noChangeAspect="1"/>
          </p:cNvPicPr>
          <p:nvPr/>
        </p:nvPicPr>
        <p:blipFill>
          <a:blip r:embed="rId3"/>
          <a:stretch>
            <a:fillRect/>
          </a:stretch>
        </p:blipFill>
        <p:spPr>
          <a:xfrm>
            <a:off x="0" y="2690"/>
            <a:ext cx="9144000" cy="5379440"/>
          </a:xfrm>
          <a:prstGeom prst="rect">
            <a:avLst/>
          </a:prstGeom>
        </p:spPr>
      </p:pic>
      <p:sp>
        <p:nvSpPr>
          <p:cNvPr id="6" name="矩形 5"/>
          <p:cNvSpPr/>
          <p:nvPr/>
        </p:nvSpPr>
        <p:spPr>
          <a:xfrm>
            <a:off x="0" y="4083223"/>
            <a:ext cx="9144000" cy="1634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anose="020B0604030504040204" pitchFamily="34" charset="-120"/>
                <a:ea typeface="微軟正黑體" panose="020B0604030504040204" pitchFamily="34" charset="-120"/>
              </a:rPr>
              <a:t>能根據外界氣候條件，按照預先設定的指標對安裝在屋內的溫度、濕度、空氣清潔度進行分析、判斷、及時自動打開製冷、加熱、去濕及空氣凈化等功能。同時用戶還能通過手機等終端，在遠程對空調進行控制。</a:t>
            </a:r>
          </a:p>
        </p:txBody>
      </p:sp>
      <p:sp>
        <p:nvSpPr>
          <p:cNvPr id="5" name="矩形 4">
            <a:extLst>
              <a:ext uri="{FF2B5EF4-FFF2-40B4-BE49-F238E27FC236}">
                <a16:creationId xmlns="" xmlns:a16="http://schemas.microsoft.com/office/drawing/2014/main" id="{78721AD3-2465-47FA-8234-E2108D0E06CD}"/>
              </a:ext>
            </a:extLst>
          </p:cNvPr>
          <p:cNvSpPr/>
          <p:nvPr/>
        </p:nvSpPr>
        <p:spPr>
          <a:xfrm>
            <a:off x="251520" y="3291135"/>
            <a:ext cx="3336020" cy="576064"/>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智能空調系統</a:t>
            </a:r>
          </a:p>
        </p:txBody>
      </p:sp>
    </p:spTree>
    <p:extLst>
      <p:ext uri="{BB962C8B-B14F-4D97-AF65-F5344CB8AC3E}">
        <p14:creationId xmlns:p14="http://schemas.microsoft.com/office/powerpoint/2010/main" val="2846109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BFC13331-B1A8-444B-A727-BD0DC37E494C}"/>
              </a:ext>
            </a:extLst>
          </p:cNvPr>
          <p:cNvPicPr>
            <a:picLocks noChangeAspect="1"/>
          </p:cNvPicPr>
          <p:nvPr/>
        </p:nvPicPr>
        <p:blipFill rotWithShape="1">
          <a:blip r:embed="rId3"/>
          <a:srcRect t="2593"/>
          <a:stretch/>
        </p:blipFill>
        <p:spPr>
          <a:xfrm>
            <a:off x="0" y="0"/>
            <a:ext cx="9144000" cy="5712819"/>
          </a:xfrm>
          <a:prstGeom prst="rect">
            <a:avLst/>
          </a:prstGeom>
        </p:spPr>
      </p:pic>
      <p:sp>
        <p:nvSpPr>
          <p:cNvPr id="7" name="矩形 6">
            <a:extLst>
              <a:ext uri="{FF2B5EF4-FFF2-40B4-BE49-F238E27FC236}">
                <a16:creationId xmlns="" xmlns:a16="http://schemas.microsoft.com/office/drawing/2014/main" id="{B5BE376B-9C7E-47D0-B74D-66052A968C79}"/>
              </a:ext>
            </a:extLst>
          </p:cNvPr>
          <p:cNvSpPr/>
          <p:nvPr/>
        </p:nvSpPr>
        <p:spPr>
          <a:xfrm>
            <a:off x="0" y="4155231"/>
            <a:ext cx="9144000" cy="15629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anose="020B0604030504040204" pitchFamily="34" charset="-120"/>
                <a:ea typeface="微軟正黑體" panose="020B0604030504040204" pitchFamily="34" charset="-120"/>
              </a:rPr>
              <a:t>滿足各種情境需求</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一鍵出門、劇場模式、睡眠模式、生活作息紀錄、虛擬圍欄、主動防盜。物聯網技術普及，包括蘋果、谷歌在內的平台品牌陸續出現，以至於家庭自動化平台配置也能直接藉由手機進行，讓智慧家庭變得更簡單。</a:t>
            </a:r>
          </a:p>
        </p:txBody>
      </p:sp>
      <p:sp>
        <p:nvSpPr>
          <p:cNvPr id="8" name="矩形 7">
            <a:extLst>
              <a:ext uri="{FF2B5EF4-FFF2-40B4-BE49-F238E27FC236}">
                <a16:creationId xmlns="" xmlns:a16="http://schemas.microsoft.com/office/drawing/2014/main" id="{78721AD3-2465-47FA-8234-E2108D0E06CD}"/>
              </a:ext>
            </a:extLst>
          </p:cNvPr>
          <p:cNvSpPr/>
          <p:nvPr/>
        </p:nvSpPr>
        <p:spPr>
          <a:xfrm>
            <a:off x="251520" y="3363143"/>
            <a:ext cx="3336020" cy="576064"/>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智能燈控系統</a:t>
            </a:r>
          </a:p>
        </p:txBody>
      </p:sp>
      <p:grpSp>
        <p:nvGrpSpPr>
          <p:cNvPr id="5" name="群組 1"/>
          <p:cNvGrpSpPr>
            <a:grpSpLocks/>
          </p:cNvGrpSpPr>
          <p:nvPr/>
        </p:nvGrpSpPr>
        <p:grpSpPr bwMode="auto">
          <a:xfrm>
            <a:off x="5903641" y="3423046"/>
            <a:ext cx="3240359" cy="774699"/>
            <a:chOff x="6328595" y="212886"/>
            <a:chExt cx="3239566" cy="773993"/>
          </a:xfrm>
        </p:grpSpPr>
        <p:grpSp>
          <p:nvGrpSpPr>
            <p:cNvPr id="6" name="群組 21"/>
            <p:cNvGrpSpPr>
              <a:grpSpLocks/>
            </p:cNvGrpSpPr>
            <p:nvPr/>
          </p:nvGrpSpPr>
          <p:grpSpPr bwMode="auto">
            <a:xfrm>
              <a:off x="6660301" y="342943"/>
              <a:ext cx="2907860" cy="464714"/>
              <a:chOff x="-2855229" y="2322787"/>
              <a:chExt cx="2907860" cy="464714"/>
            </a:xfrm>
          </p:grpSpPr>
          <p:sp>
            <p:nvSpPr>
              <p:cNvPr id="10" name="矩形 9"/>
              <p:cNvSpPr/>
              <p:nvPr/>
            </p:nvSpPr>
            <p:spPr>
              <a:xfrm>
                <a:off x="-2855229" y="2322787"/>
                <a:ext cx="2584411" cy="464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11" name="矩形 24"/>
              <p:cNvSpPr>
                <a:spLocks noChangeArrowheads="1"/>
              </p:cNvSpPr>
              <p:nvPr/>
            </p:nvSpPr>
            <p:spPr bwMode="auto">
              <a:xfrm>
                <a:off x="-2530920" y="2381896"/>
                <a:ext cx="2583551" cy="3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400" b="1" dirty="0">
                    <a:latin typeface="微軟正黑體" pitchFamily="34" charset="-120"/>
                    <a:ea typeface="微軟正黑體" pitchFamily="34" charset="-120"/>
                  </a:rPr>
                  <a:t>居家氛圍一燈搞</a:t>
                </a:r>
                <a:r>
                  <a:rPr lang="zh-TW" altLang="en-US" sz="1400" b="1" dirty="0" smtClean="0">
                    <a:latin typeface="微軟正黑體" pitchFamily="34" charset="-120"/>
                    <a:ea typeface="微軟正黑體" pitchFamily="34" charset="-120"/>
                  </a:rPr>
                  <a:t>定 </a:t>
                </a:r>
                <a:r>
                  <a:rPr kumimoji="0" lang="en-US" altLang="zh-TW" sz="1400" b="1" dirty="0" smtClean="0">
                    <a:latin typeface="微軟正黑體" pitchFamily="34" charset="-120"/>
                    <a:ea typeface="微軟正黑體" pitchFamily="34" charset="-120"/>
                  </a:rPr>
                  <a:t>(02:11)</a:t>
                </a:r>
                <a:endParaRPr kumimoji="0" lang="zh-TW" altLang="en-US" sz="1400" b="1" dirty="0">
                  <a:latin typeface="微軟正黑體" pitchFamily="34" charset="-120"/>
                  <a:ea typeface="微軟正黑體" pitchFamily="34" charset="-120"/>
                </a:endParaRPr>
              </a:p>
            </p:txBody>
          </p:sp>
        </p:grpSp>
        <p:pic>
          <p:nvPicPr>
            <p:cNvPr id="9" name="Picture 4" descr="C:\Users\user\Desktop\小元件\圖片2.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95" y="212886"/>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0251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EF7A2524-428D-440C-877D-384005E7441C}"/>
              </a:ext>
            </a:extLst>
          </p:cNvPr>
          <p:cNvPicPr>
            <a:picLocks noChangeAspect="1"/>
          </p:cNvPicPr>
          <p:nvPr/>
        </p:nvPicPr>
        <p:blipFill rotWithShape="1">
          <a:blip r:embed="rId3"/>
          <a:srcRect t="23937"/>
          <a:stretch/>
        </p:blipFill>
        <p:spPr>
          <a:xfrm>
            <a:off x="0" y="-344405"/>
            <a:ext cx="9144000" cy="4643652"/>
          </a:xfrm>
          <a:prstGeom prst="rect">
            <a:avLst/>
          </a:prstGeom>
        </p:spPr>
      </p:pic>
      <p:sp>
        <p:nvSpPr>
          <p:cNvPr id="6" name="矩形 5"/>
          <p:cNvSpPr/>
          <p:nvPr/>
        </p:nvSpPr>
        <p:spPr>
          <a:xfrm>
            <a:off x="0" y="4299247"/>
            <a:ext cx="9144000" cy="14189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anose="020B0604030504040204" pitchFamily="34" charset="-120"/>
                <a:ea typeface="微軟正黑體" panose="020B0604030504040204" pitchFamily="34" charset="-120"/>
              </a:rPr>
              <a:t>職地面清潔大小事，零死角一網打盡灰塵汙垢，甚至能掃能拖，舉凡沙發、床底下衝鋒陷陣，再智慧透過手機</a:t>
            </a:r>
            <a:r>
              <a:rPr lang="en-US" altLang="zh-TW" sz="2400" b="1" dirty="0">
                <a:solidFill>
                  <a:schemeClr val="tx1"/>
                </a:solidFill>
                <a:latin typeface="微軟正黑體" pitchFamily="34" charset="-120"/>
                <a:ea typeface="微軟正黑體" pitchFamily="34" charset="-120"/>
                <a:cs typeface="Arial" panose="020B0604020202020204" pitchFamily="34" charset="0"/>
              </a:rPr>
              <a:t>App</a:t>
            </a:r>
            <a:r>
              <a:rPr lang="zh-TW" altLang="en-US" sz="2400" b="1" dirty="0">
                <a:solidFill>
                  <a:schemeClr val="tx1"/>
                </a:solidFill>
                <a:latin typeface="微軟正黑體" panose="020B0604030504040204" pitchFamily="34" charset="-120"/>
                <a:ea typeface="微軟正黑體" panose="020B0604030504040204" pitchFamily="34" charset="-120"/>
              </a:rPr>
              <a:t>設定排程、雲端掌控路線，任勞任怨落實每日上工，氣力耗完會自動返回充電。</a:t>
            </a:r>
          </a:p>
        </p:txBody>
      </p:sp>
      <p:sp>
        <p:nvSpPr>
          <p:cNvPr id="5" name="矩形 4">
            <a:extLst>
              <a:ext uri="{FF2B5EF4-FFF2-40B4-BE49-F238E27FC236}">
                <a16:creationId xmlns="" xmlns:a16="http://schemas.microsoft.com/office/drawing/2014/main" id="{78721AD3-2465-47FA-8234-E2108D0E06CD}"/>
              </a:ext>
            </a:extLst>
          </p:cNvPr>
          <p:cNvSpPr/>
          <p:nvPr/>
        </p:nvSpPr>
        <p:spPr>
          <a:xfrm>
            <a:off x="251520" y="3579167"/>
            <a:ext cx="3336020" cy="57606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智能掃地機器人</a:t>
            </a:r>
          </a:p>
        </p:txBody>
      </p:sp>
      <p:grpSp>
        <p:nvGrpSpPr>
          <p:cNvPr id="7" name="群組 1"/>
          <p:cNvGrpSpPr>
            <a:grpSpLocks/>
          </p:cNvGrpSpPr>
          <p:nvPr/>
        </p:nvGrpSpPr>
        <p:grpSpPr bwMode="auto">
          <a:xfrm>
            <a:off x="5903641" y="3579167"/>
            <a:ext cx="3240359" cy="774699"/>
            <a:chOff x="6328595" y="212886"/>
            <a:chExt cx="3239566" cy="773993"/>
          </a:xfrm>
        </p:grpSpPr>
        <p:grpSp>
          <p:nvGrpSpPr>
            <p:cNvPr id="8" name="群組 21"/>
            <p:cNvGrpSpPr>
              <a:grpSpLocks/>
            </p:cNvGrpSpPr>
            <p:nvPr/>
          </p:nvGrpSpPr>
          <p:grpSpPr bwMode="auto">
            <a:xfrm>
              <a:off x="6660301" y="342943"/>
              <a:ext cx="2907860" cy="464714"/>
              <a:chOff x="-2855229" y="2322787"/>
              <a:chExt cx="2907860" cy="464714"/>
            </a:xfrm>
          </p:grpSpPr>
          <p:sp>
            <p:nvSpPr>
              <p:cNvPr id="10" name="矩形 9"/>
              <p:cNvSpPr/>
              <p:nvPr/>
            </p:nvSpPr>
            <p:spPr>
              <a:xfrm>
                <a:off x="-2855229" y="2322787"/>
                <a:ext cx="2584411" cy="464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11" name="矩形 24"/>
              <p:cNvSpPr>
                <a:spLocks noChangeArrowheads="1"/>
              </p:cNvSpPr>
              <p:nvPr/>
            </p:nvSpPr>
            <p:spPr bwMode="auto">
              <a:xfrm>
                <a:off x="-2530920" y="2381896"/>
                <a:ext cx="2583551" cy="3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400" b="1" dirty="0">
                    <a:latin typeface="微軟正黑體" pitchFamily="34" charset="-120"/>
                    <a:ea typeface="微軟正黑體" pitchFamily="34" charset="-120"/>
                  </a:rPr>
                  <a:t>智能感應全面</a:t>
                </a:r>
                <a:r>
                  <a:rPr lang="zh-TW" altLang="en-US" sz="1400" b="1" dirty="0" smtClean="0">
                    <a:latin typeface="微軟正黑體" pitchFamily="34" charset="-120"/>
                    <a:ea typeface="微軟正黑體" pitchFamily="34" charset="-120"/>
                  </a:rPr>
                  <a:t>潔淨 </a:t>
                </a:r>
                <a:r>
                  <a:rPr kumimoji="0" lang="en-US" altLang="zh-TW" sz="1400" b="1" dirty="0" smtClean="0">
                    <a:latin typeface="微軟正黑體" pitchFamily="34" charset="-120"/>
                    <a:ea typeface="微軟正黑體" pitchFamily="34" charset="-120"/>
                  </a:rPr>
                  <a:t>(01:29)</a:t>
                </a:r>
                <a:endParaRPr kumimoji="0" lang="zh-TW" altLang="en-US" sz="1400" b="1" dirty="0">
                  <a:latin typeface="微軟正黑體" pitchFamily="34" charset="-120"/>
                  <a:ea typeface="微軟正黑體" pitchFamily="34" charset="-120"/>
                </a:endParaRPr>
              </a:p>
            </p:txBody>
          </p:sp>
        </p:grpSp>
        <p:pic>
          <p:nvPicPr>
            <p:cNvPr id="9" name="Picture 4" descr="C:\Users\user\Desktop\小元件\圖片2.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95" y="212886"/>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375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90904D85-AB2B-410E-B67E-ACEAD83D9818}"/>
              </a:ext>
            </a:extLst>
          </p:cNvPr>
          <p:cNvPicPr>
            <a:picLocks noChangeAspect="1"/>
          </p:cNvPicPr>
          <p:nvPr/>
        </p:nvPicPr>
        <p:blipFill rotWithShape="1">
          <a:blip r:embed="rId3"/>
          <a:srcRect l="13034" b="13034"/>
          <a:stretch/>
        </p:blipFill>
        <p:spPr>
          <a:xfrm>
            <a:off x="0" y="0"/>
            <a:ext cx="5528772" cy="5718175"/>
          </a:xfrm>
          <a:prstGeom prst="rect">
            <a:avLst/>
          </a:prstGeom>
        </p:spPr>
      </p:pic>
      <p:sp>
        <p:nvSpPr>
          <p:cNvPr id="4" name="矩形 3">
            <a:extLst>
              <a:ext uri="{FF2B5EF4-FFF2-40B4-BE49-F238E27FC236}">
                <a16:creationId xmlns="" xmlns:a16="http://schemas.microsoft.com/office/drawing/2014/main" id="{5A781778-9D63-4362-98A6-18D62A96406A}"/>
              </a:ext>
            </a:extLst>
          </p:cNvPr>
          <p:cNvSpPr/>
          <p:nvPr/>
        </p:nvSpPr>
        <p:spPr>
          <a:xfrm>
            <a:off x="4427985" y="0"/>
            <a:ext cx="4716015" cy="5718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zh-TW" altLang="en-US" sz="2400" b="1" dirty="0">
                <a:solidFill>
                  <a:schemeClr val="tx1"/>
                </a:solidFill>
                <a:latin typeface="微軟正黑體" pitchFamily="34" charset="-120"/>
                <a:ea typeface="微軟正黑體" pitchFamily="34" charset="-120"/>
              </a:rPr>
              <a:t>以洗衣機為例，當洗衣機連上網路，即可在衣服洗完之後，利用推播訊息主動通知使用者，以減少衣服被遺忘而未晾乾的情形。 </a:t>
            </a:r>
          </a:p>
        </p:txBody>
      </p:sp>
      <p:sp>
        <p:nvSpPr>
          <p:cNvPr id="7" name="矩形 6">
            <a:extLst>
              <a:ext uri="{FF2B5EF4-FFF2-40B4-BE49-F238E27FC236}">
                <a16:creationId xmlns="" xmlns:a16="http://schemas.microsoft.com/office/drawing/2014/main" id="{C1F8D07F-972C-449E-984F-6CA0B336148D}"/>
              </a:ext>
            </a:extLst>
          </p:cNvPr>
          <p:cNvSpPr/>
          <p:nvPr/>
        </p:nvSpPr>
        <p:spPr>
          <a:xfrm>
            <a:off x="5039544" y="338807"/>
            <a:ext cx="333602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智能洗衣機</a:t>
            </a:r>
          </a:p>
        </p:txBody>
      </p:sp>
    </p:spTree>
    <p:extLst>
      <p:ext uri="{BB962C8B-B14F-4D97-AF65-F5344CB8AC3E}">
        <p14:creationId xmlns:p14="http://schemas.microsoft.com/office/powerpoint/2010/main" val="175350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3C5CC9DE-6491-44EE-B05F-0332FD9C3090}"/>
              </a:ext>
            </a:extLst>
          </p:cNvPr>
          <p:cNvPicPr>
            <a:picLocks noChangeAspect="1"/>
          </p:cNvPicPr>
          <p:nvPr/>
        </p:nvPicPr>
        <p:blipFill>
          <a:blip r:embed="rId3"/>
          <a:stretch>
            <a:fillRect/>
          </a:stretch>
        </p:blipFill>
        <p:spPr>
          <a:xfrm>
            <a:off x="1892314" y="-1"/>
            <a:ext cx="7251686" cy="5718175"/>
          </a:xfrm>
          <a:prstGeom prst="rect">
            <a:avLst/>
          </a:prstGeom>
        </p:spPr>
      </p:pic>
      <p:sp>
        <p:nvSpPr>
          <p:cNvPr id="7" name="矩形 6">
            <a:extLst>
              <a:ext uri="{FF2B5EF4-FFF2-40B4-BE49-F238E27FC236}">
                <a16:creationId xmlns="" xmlns:a16="http://schemas.microsoft.com/office/drawing/2014/main" id="{398F5969-EA9D-4013-8447-46A55EA18609}"/>
              </a:ext>
            </a:extLst>
          </p:cNvPr>
          <p:cNvSpPr/>
          <p:nvPr/>
        </p:nvSpPr>
        <p:spPr>
          <a:xfrm>
            <a:off x="1" y="0"/>
            <a:ext cx="4716015" cy="57181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zh-TW" altLang="en-US" sz="2400" b="1" dirty="0">
                <a:solidFill>
                  <a:schemeClr val="bg1"/>
                </a:solidFill>
                <a:latin typeface="微軟正黑體" pitchFamily="34" charset="-120"/>
                <a:ea typeface="微軟正黑體" pitchFamily="34" charset="-120"/>
              </a:rPr>
              <a:t>可以透過智慧型手機或悠遊卡、密碼等方式解鎖，不需要實體鑰匙即可使用。許多智慧門鎖還可以遠端操控或監控開鎖紀錄，能輕鬆管理人員進出。 </a:t>
            </a:r>
          </a:p>
        </p:txBody>
      </p:sp>
      <p:sp>
        <p:nvSpPr>
          <p:cNvPr id="8" name="矩形 7">
            <a:extLst>
              <a:ext uri="{FF2B5EF4-FFF2-40B4-BE49-F238E27FC236}">
                <a16:creationId xmlns="" xmlns:a16="http://schemas.microsoft.com/office/drawing/2014/main" id="{D6820FDF-1AAF-410E-B9C6-48449C12C374}"/>
              </a:ext>
            </a:extLst>
          </p:cNvPr>
          <p:cNvSpPr/>
          <p:nvPr/>
        </p:nvSpPr>
        <p:spPr>
          <a:xfrm>
            <a:off x="611560" y="338807"/>
            <a:ext cx="3336020" cy="576064"/>
          </a:xfrm>
          <a:prstGeom prst="rect">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智能門鎖</a:t>
            </a:r>
          </a:p>
        </p:txBody>
      </p:sp>
      <p:grpSp>
        <p:nvGrpSpPr>
          <p:cNvPr id="5" name="群組 1"/>
          <p:cNvGrpSpPr>
            <a:grpSpLocks/>
          </p:cNvGrpSpPr>
          <p:nvPr/>
        </p:nvGrpSpPr>
        <p:grpSpPr bwMode="auto">
          <a:xfrm>
            <a:off x="272134" y="4918470"/>
            <a:ext cx="3240359" cy="774699"/>
            <a:chOff x="6328595" y="212886"/>
            <a:chExt cx="3239566" cy="773993"/>
          </a:xfrm>
        </p:grpSpPr>
        <p:grpSp>
          <p:nvGrpSpPr>
            <p:cNvPr id="6" name="群組 21"/>
            <p:cNvGrpSpPr>
              <a:grpSpLocks/>
            </p:cNvGrpSpPr>
            <p:nvPr/>
          </p:nvGrpSpPr>
          <p:grpSpPr bwMode="auto">
            <a:xfrm>
              <a:off x="6660301" y="342943"/>
              <a:ext cx="2907860" cy="464714"/>
              <a:chOff x="-2855229" y="2322787"/>
              <a:chExt cx="2907860" cy="464714"/>
            </a:xfrm>
          </p:grpSpPr>
          <p:sp>
            <p:nvSpPr>
              <p:cNvPr id="10" name="矩形 9"/>
              <p:cNvSpPr/>
              <p:nvPr/>
            </p:nvSpPr>
            <p:spPr>
              <a:xfrm>
                <a:off x="-2855229" y="2322787"/>
                <a:ext cx="2584411" cy="464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11" name="矩形 24"/>
              <p:cNvSpPr>
                <a:spLocks noChangeArrowheads="1"/>
              </p:cNvSpPr>
              <p:nvPr/>
            </p:nvSpPr>
            <p:spPr bwMode="auto">
              <a:xfrm>
                <a:off x="-2530920" y="2381896"/>
                <a:ext cx="2583551" cy="3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400" b="1" dirty="0">
                    <a:latin typeface="微軟正黑體" pitchFamily="34" charset="-120"/>
                    <a:ea typeface="微軟正黑體" pitchFamily="34" charset="-120"/>
                  </a:rPr>
                  <a:t>智能防護安全</a:t>
                </a:r>
                <a:r>
                  <a:rPr lang="zh-TW" altLang="en-US" sz="1400" b="1" dirty="0" smtClean="0">
                    <a:latin typeface="微軟正黑體" pitchFamily="34" charset="-120"/>
                    <a:ea typeface="微軟正黑體" pitchFamily="34" charset="-120"/>
                  </a:rPr>
                  <a:t>保護 </a:t>
                </a:r>
                <a:r>
                  <a:rPr kumimoji="0" lang="en-US" altLang="zh-TW" sz="1400" b="1" dirty="0" smtClean="0">
                    <a:latin typeface="微軟正黑體" pitchFamily="34" charset="-120"/>
                    <a:ea typeface="微軟正黑體" pitchFamily="34" charset="-120"/>
                  </a:rPr>
                  <a:t>(01:00)</a:t>
                </a:r>
                <a:endParaRPr kumimoji="0" lang="zh-TW" altLang="en-US" sz="1400" b="1" dirty="0">
                  <a:latin typeface="微軟正黑體" pitchFamily="34" charset="-120"/>
                  <a:ea typeface="微軟正黑體" pitchFamily="34" charset="-120"/>
                </a:endParaRPr>
              </a:p>
            </p:txBody>
          </p:sp>
        </p:grpSp>
        <p:pic>
          <p:nvPicPr>
            <p:cNvPr id="9" name="Picture 4" descr="C:\Users\user\Desktop\小元件\圖片2.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95" y="212886"/>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692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E2F02BD7-6D33-401E-BE93-4D6E1375A33A}"/>
              </a:ext>
            </a:extLst>
          </p:cNvPr>
          <p:cNvPicPr>
            <a:picLocks noChangeAspect="1"/>
          </p:cNvPicPr>
          <p:nvPr/>
        </p:nvPicPr>
        <p:blipFill rotWithShape="1">
          <a:blip r:embed="rId3"/>
          <a:srcRect l="10479"/>
          <a:stretch/>
        </p:blipFill>
        <p:spPr>
          <a:xfrm>
            <a:off x="0" y="0"/>
            <a:ext cx="9144000" cy="5718175"/>
          </a:xfrm>
          <a:prstGeom prst="rect">
            <a:avLst/>
          </a:prstGeom>
        </p:spPr>
      </p:pic>
      <p:sp>
        <p:nvSpPr>
          <p:cNvPr id="4" name="矩形 3"/>
          <p:cNvSpPr/>
          <p:nvPr/>
        </p:nvSpPr>
        <p:spPr>
          <a:xfrm>
            <a:off x="0" y="-1"/>
            <a:ext cx="9144000" cy="6988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latin typeface="微軟正黑體" pitchFamily="34" charset="-120"/>
                <a:ea typeface="微軟正黑體" pitchFamily="34" charset="-120"/>
              </a:rPr>
              <a:t>智能家電控制系統的系統特點</a:t>
            </a:r>
          </a:p>
        </p:txBody>
      </p:sp>
      <p:graphicFrame>
        <p:nvGraphicFramePr>
          <p:cNvPr id="3" name="表格 2"/>
          <p:cNvGraphicFramePr>
            <a:graphicFrameLocks noGrp="1"/>
          </p:cNvGraphicFramePr>
          <p:nvPr>
            <p:extLst>
              <p:ext uri="{D42A27DB-BD31-4B8C-83A1-F6EECF244321}">
                <p14:modId xmlns:p14="http://schemas.microsoft.com/office/powerpoint/2010/main" val="1240280423"/>
              </p:ext>
            </p:extLst>
          </p:nvPr>
        </p:nvGraphicFramePr>
        <p:xfrm>
          <a:off x="179512" y="770855"/>
          <a:ext cx="8856984" cy="4824535"/>
        </p:xfrm>
        <a:graphic>
          <a:graphicData uri="http://schemas.openxmlformats.org/drawingml/2006/table">
            <a:tbl>
              <a:tblPr bandRow="1">
                <a:tableStyleId>{5C22544A-7EE6-4342-B048-85BDC9FD1C3A}</a:tableStyleId>
              </a:tblPr>
              <a:tblGrid>
                <a:gridCol w="2232248"/>
                <a:gridCol w="6624736"/>
              </a:tblGrid>
              <a:tr h="1013717">
                <a:tc>
                  <a:txBody>
                    <a:bodyPr/>
                    <a:lstStyle/>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系統構成靈活</a:t>
                      </a:r>
                      <a:endParaRPr lang="zh-TW" altLang="en-US" sz="2000" dirty="0">
                        <a:latin typeface="微軟正黑體" pitchFamily="34" charset="-120"/>
                        <a:ea typeface="微軟正黑體" pitchFamily="34" charset="-120"/>
                      </a:endParaRPr>
                    </a:p>
                  </a:txBody>
                  <a:tcPr anchor="ctr"/>
                </a:tc>
                <a:tc>
                  <a:txBody>
                    <a:bodyPr/>
                    <a:lstStyle/>
                    <a:p>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智能家居控制系統是由各個子系統通過網絡通信系統組合而成的。你可以把可以根據需要，減少或者增加子系統，以滿足需求。</a:t>
                      </a:r>
                      <a:endParaRPr lang="zh-TW" altLang="en-US" sz="2000" dirty="0">
                        <a:latin typeface="微軟正黑體" pitchFamily="34" charset="-120"/>
                        <a:ea typeface="微軟正黑體" pitchFamily="34" charset="-120"/>
                      </a:endParaRPr>
                    </a:p>
                  </a:txBody>
                  <a:tcPr anchor="ctr"/>
                </a:tc>
              </a:tr>
              <a:tr h="891692">
                <a:tc>
                  <a:txBody>
                    <a:bodyPr/>
                    <a:lstStyle/>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操作管理便捷</a:t>
                      </a:r>
                      <a:endParaRPr lang="zh-TW" altLang="en-US" sz="2000" dirty="0">
                        <a:latin typeface="微軟正黑體" pitchFamily="34" charset="-120"/>
                        <a:ea typeface="微軟正黑體" pitchFamily="34" charset="-120"/>
                      </a:endParaRPr>
                    </a:p>
                  </a:txBody>
                  <a:tcPr anchor="ctr"/>
                </a:tc>
                <a:tc>
                  <a:txBody>
                    <a:bodyPr/>
                    <a:lstStyle/>
                    <a:p>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所有設備可以通過手機，平板電腦，觸摸屏等人機接口進行操作，非常方便</a:t>
                      </a:r>
                      <a:endParaRPr lang="zh-TW" altLang="en-US" sz="2000" dirty="0">
                        <a:latin typeface="微軟正黑體" pitchFamily="34" charset="-120"/>
                        <a:ea typeface="微軟正黑體" pitchFamily="34" charset="-120"/>
                      </a:endParaRPr>
                    </a:p>
                  </a:txBody>
                  <a:tcPr anchor="ctr"/>
                </a:tc>
              </a:tr>
              <a:tr h="1013717">
                <a:tc>
                  <a:txBody>
                    <a:bodyPr/>
                    <a:lstStyle/>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場景控制功能豐富</a:t>
                      </a:r>
                      <a:endParaRPr lang="zh-TW" altLang="en-US" sz="2000"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可以設置各種控制模式，如離家模式，回家模式，下雨模式，生日模式，宴會模式，節能模式等，極大滿足生活品質需求。</a:t>
                      </a:r>
                      <a:endParaRPr lang="zh-TW" altLang="en-US" sz="2000" dirty="0">
                        <a:latin typeface="微軟正黑體" pitchFamily="34" charset="-120"/>
                        <a:ea typeface="微軟正黑體" pitchFamily="34" charset="-120"/>
                      </a:endParaRPr>
                    </a:p>
                  </a:txBody>
                  <a:tcPr anchor="ctr"/>
                </a:tc>
              </a:tr>
              <a:tr h="1013717">
                <a:tc>
                  <a:txBody>
                    <a:bodyPr/>
                    <a:lstStyle/>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信息資源共享</a:t>
                      </a:r>
                      <a:endParaRPr lang="zh-TW" altLang="en-US" sz="2000"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將家裡的溫度，濕度，乾燥度發布到網上，形成整個區域性的環境監測點，為環境的監測提供有效有價值的信息。</a:t>
                      </a:r>
                      <a:endParaRPr lang="zh-TW" altLang="en-US" sz="2000" dirty="0">
                        <a:latin typeface="微軟正黑體" pitchFamily="34" charset="-120"/>
                        <a:ea typeface="微軟正黑體" pitchFamily="34" charset="-120"/>
                      </a:endParaRPr>
                    </a:p>
                  </a:txBody>
                  <a:tcPr anchor="ctr"/>
                </a:tc>
              </a:tr>
              <a:tr h="891692">
                <a:tc>
                  <a:txBody>
                    <a:bodyPr/>
                    <a:lstStyle/>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可以安裝</a:t>
                      </a:r>
                      <a:endParaRPr lang="en-US" altLang="zh-TW" sz="2000" b="1" dirty="0" smtClean="0">
                        <a:solidFill>
                          <a:schemeClr val="tx1"/>
                        </a:solidFill>
                        <a:latin typeface="微軟正黑體" pitchFamily="34" charset="-120"/>
                        <a:ea typeface="微軟正黑體" pitchFamily="34" charset="-120"/>
                        <a:cs typeface="Arial" panose="020B0604020202020204" pitchFamily="34" charset="0"/>
                      </a:endParaRPr>
                    </a:p>
                    <a:p>
                      <a:pPr algn="ct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調試方便</a:t>
                      </a:r>
                      <a:endParaRPr lang="zh-TW" altLang="en-US" sz="2000"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tx1"/>
                          </a:solidFill>
                          <a:latin typeface="微軟正黑體" pitchFamily="34" charset="-120"/>
                          <a:ea typeface="微軟正黑體" pitchFamily="34" charset="-120"/>
                          <a:cs typeface="Arial" panose="020B0604020202020204" pitchFamily="34" charset="0"/>
                        </a:rPr>
                        <a:t>即插即用，特別用無線的方式，可以快速部署系統。</a:t>
                      </a:r>
                      <a:endParaRPr lang="zh-TW" altLang="en-US" sz="2000" dirty="0">
                        <a:latin typeface="微軟正黑體" pitchFamily="34" charset="-120"/>
                        <a:ea typeface="微軟正黑體" pitchFamily="34" charset="-120"/>
                      </a:endParaRPr>
                    </a:p>
                  </a:txBody>
                  <a:tcPr anchor="ctr"/>
                </a:tc>
              </a:tr>
            </a:tbl>
          </a:graphicData>
        </a:graphic>
      </p:graphicFrame>
    </p:spTree>
    <p:extLst>
      <p:ext uri="{BB962C8B-B14F-4D97-AF65-F5344CB8AC3E}">
        <p14:creationId xmlns:p14="http://schemas.microsoft.com/office/powerpoint/2010/main" val="2621005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D328D640-BD7E-4ED4-B7FF-1572E45468CE}"/>
              </a:ext>
            </a:extLst>
          </p:cNvPr>
          <p:cNvPicPr>
            <a:picLocks noChangeAspect="1"/>
          </p:cNvPicPr>
          <p:nvPr/>
        </p:nvPicPr>
        <p:blipFill rotWithShape="1">
          <a:blip r:embed="rId3">
            <a:extLst>
              <a:ext uri="{28A0092B-C50C-407E-A947-70E740481C1C}">
                <a14:useLocalDpi xmlns:a14="http://schemas.microsoft.com/office/drawing/2010/main" val="0"/>
              </a:ext>
            </a:extLst>
          </a:blip>
          <a:srcRect l="4318" r="5733"/>
          <a:stretch/>
        </p:blipFill>
        <p:spPr>
          <a:xfrm>
            <a:off x="0" y="-1"/>
            <a:ext cx="9144000" cy="5718175"/>
          </a:xfrm>
          <a:prstGeom prst="rect">
            <a:avLst/>
          </a:prstGeom>
        </p:spPr>
      </p:pic>
      <p:sp>
        <p:nvSpPr>
          <p:cNvPr id="4" name="矩形 3"/>
          <p:cNvSpPr/>
          <p:nvPr/>
        </p:nvSpPr>
        <p:spPr>
          <a:xfrm>
            <a:off x="-108520" y="1663553"/>
            <a:ext cx="9505056" cy="2073428"/>
          </a:xfrm>
          <a:prstGeom prst="rect">
            <a:avLst/>
          </a:prstGeom>
          <a:solidFill>
            <a:schemeClr val="bg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zh-TW" altLang="en-US" sz="2400" b="1" dirty="0">
                <a:solidFill>
                  <a:schemeClr val="tx1"/>
                </a:solidFill>
                <a:latin typeface="微軟正黑體" pitchFamily="34" charset="-120"/>
                <a:ea typeface="微軟正黑體" pitchFamily="34" charset="-120"/>
              </a:rPr>
              <a:t>物聯網打造的數位家庭夢想，正一步步堆積能量、噴發，要用無法想像的互動聯繫智慧，全面守護居家安全、健康關懷、聲控起居，讓未來生活出現翻天覆地改變！</a:t>
            </a:r>
          </a:p>
        </p:txBody>
      </p:sp>
    </p:spTree>
    <p:extLst>
      <p:ext uri="{BB962C8B-B14F-4D97-AF65-F5344CB8AC3E}">
        <p14:creationId xmlns:p14="http://schemas.microsoft.com/office/powerpoint/2010/main" val="150978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29680CF4-535D-4B0D-B026-481D53F5F593}"/>
              </a:ext>
            </a:extLst>
          </p:cNvPr>
          <p:cNvPicPr>
            <a:picLocks noChangeAspect="1"/>
          </p:cNvPicPr>
          <p:nvPr/>
        </p:nvPicPr>
        <p:blipFill rotWithShape="1">
          <a:blip r:embed="rId3"/>
          <a:srcRect b="10468"/>
          <a:stretch/>
        </p:blipFill>
        <p:spPr>
          <a:xfrm>
            <a:off x="0" y="0"/>
            <a:ext cx="9144000" cy="5718175"/>
          </a:xfrm>
          <a:prstGeom prst="rect">
            <a:avLst/>
          </a:prstGeom>
        </p:spPr>
      </p:pic>
      <p:sp>
        <p:nvSpPr>
          <p:cNvPr id="4" name="矩形 3"/>
          <p:cNvSpPr/>
          <p:nvPr/>
        </p:nvSpPr>
        <p:spPr>
          <a:xfrm>
            <a:off x="0" y="1634951"/>
            <a:ext cx="9144000" cy="24334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sz="2400" dirty="0">
              <a:solidFill>
                <a:schemeClr val="tx1"/>
              </a:solidFill>
              <a:latin typeface="微軟正黑體" pitchFamily="34" charset="-120"/>
              <a:ea typeface="微軟正黑體" pitchFamily="34" charset="-120"/>
            </a:endParaRPr>
          </a:p>
        </p:txBody>
      </p:sp>
      <p:sp>
        <p:nvSpPr>
          <p:cNvPr id="3" name="矩形 2"/>
          <p:cNvSpPr/>
          <p:nvPr/>
        </p:nvSpPr>
        <p:spPr>
          <a:xfrm>
            <a:off x="0" y="2520751"/>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itchFamily="34" charset="-120"/>
                <a:ea typeface="微軟正黑體" pitchFamily="34" charset="-120"/>
              </a:rPr>
              <a:t>物聯網 </a:t>
            </a:r>
            <a:r>
              <a:rPr lang="en-US" altLang="zh-TW" sz="2400" b="1" dirty="0" err="1">
                <a:solidFill>
                  <a:schemeClr val="tx1"/>
                </a:solidFill>
                <a:latin typeface="微軟正黑體" pitchFamily="34" charset="-120"/>
                <a:ea typeface="微軟正黑體" pitchFamily="34" charset="-120"/>
                <a:cs typeface="Arial" panose="020B0604020202020204" pitchFamily="34" charset="0"/>
              </a:rPr>
              <a:t>IoT</a:t>
            </a:r>
            <a:r>
              <a:rPr lang="zh-TW" altLang="en-US" sz="2400" b="1" dirty="0">
                <a:solidFill>
                  <a:schemeClr val="tx1"/>
                </a:solidFill>
                <a:latin typeface="微軟正黑體" pitchFamily="34" charset="-120"/>
                <a:ea typeface="微軟正黑體" pitchFamily="34" charset="-120"/>
                <a:cs typeface="Arial" panose="020B0604020202020204" pitchFamily="34" charset="0"/>
              </a:rPr>
              <a:t>（</a:t>
            </a:r>
            <a:r>
              <a:rPr lang="en-US" altLang="zh-TW" sz="2400" b="1" dirty="0">
                <a:solidFill>
                  <a:schemeClr val="tx1"/>
                </a:solidFill>
                <a:latin typeface="微軟正黑體" pitchFamily="34" charset="-120"/>
                <a:ea typeface="微軟正黑體" pitchFamily="34" charset="-120"/>
                <a:cs typeface="Arial" panose="020B0604020202020204" pitchFamily="34" charset="0"/>
              </a:rPr>
              <a:t>Internet of Things</a:t>
            </a:r>
            <a:r>
              <a:rPr lang="zh-TW" altLang="en-US" sz="2400" b="1" dirty="0">
                <a:solidFill>
                  <a:schemeClr val="tx1"/>
                </a:solidFill>
                <a:latin typeface="微軟正黑體" pitchFamily="34" charset="-120"/>
                <a:ea typeface="微軟正黑體" pitchFamily="34" charset="-120"/>
                <a:cs typeface="Arial" panose="020B0604020202020204" pitchFamily="34" charset="0"/>
              </a:rPr>
              <a:t>），</a:t>
            </a:r>
            <a:r>
              <a:rPr lang="zh-TW" altLang="en-US" sz="2400" b="1" dirty="0">
                <a:solidFill>
                  <a:schemeClr val="tx1"/>
                </a:solidFill>
                <a:latin typeface="微軟正黑體" pitchFamily="34" charset="-120"/>
                <a:ea typeface="微軟正黑體" pitchFamily="34" charset="-120"/>
              </a:rPr>
              <a:t>單就字面翻為「萬物皆連網」，但真正價值在於「智慧雙向互動」，能依各種情境設定連動感應，裝置與裝置間可相互溝通觸發，軟體與硬體間能緊密無縫整合，達到網網相連、無所不能、無所不控，應用範圍之廣，大到智慧城市、智慧建築，小到智慧家庭、穿戴裝置甚至車聯網系統。</a:t>
            </a:r>
          </a:p>
          <a:p>
            <a:pPr algn="just"/>
            <a:endParaRPr lang="zh-TW" altLang="en-US" sz="2400" b="1" dirty="0"/>
          </a:p>
        </p:txBody>
      </p:sp>
      <p:grpSp>
        <p:nvGrpSpPr>
          <p:cNvPr id="5" name="群組 1"/>
          <p:cNvGrpSpPr>
            <a:grpSpLocks/>
          </p:cNvGrpSpPr>
          <p:nvPr/>
        </p:nvGrpSpPr>
        <p:grpSpPr bwMode="auto">
          <a:xfrm>
            <a:off x="5616118" y="4611454"/>
            <a:ext cx="3240359" cy="774699"/>
            <a:chOff x="6328595" y="212886"/>
            <a:chExt cx="3239566" cy="773993"/>
          </a:xfrm>
        </p:grpSpPr>
        <p:grpSp>
          <p:nvGrpSpPr>
            <p:cNvPr id="6" name="群組 21"/>
            <p:cNvGrpSpPr>
              <a:grpSpLocks/>
            </p:cNvGrpSpPr>
            <p:nvPr/>
          </p:nvGrpSpPr>
          <p:grpSpPr bwMode="auto">
            <a:xfrm>
              <a:off x="6660301" y="342943"/>
              <a:ext cx="2907860" cy="464714"/>
              <a:chOff x="-2855229" y="2322787"/>
              <a:chExt cx="2907860" cy="464714"/>
            </a:xfrm>
          </p:grpSpPr>
          <p:sp>
            <p:nvSpPr>
              <p:cNvPr id="8" name="矩形 7"/>
              <p:cNvSpPr/>
              <p:nvPr/>
            </p:nvSpPr>
            <p:spPr>
              <a:xfrm>
                <a:off x="-2855229" y="2322787"/>
                <a:ext cx="2052353" cy="464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9" name="矩形 24"/>
              <p:cNvSpPr>
                <a:spLocks noChangeArrowheads="1"/>
              </p:cNvSpPr>
              <p:nvPr/>
            </p:nvSpPr>
            <p:spPr bwMode="auto">
              <a:xfrm>
                <a:off x="-2530920" y="2381896"/>
                <a:ext cx="2583551" cy="3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zh-TW" altLang="en-US" sz="1400" b="1" dirty="0" smtClean="0">
                    <a:latin typeface="微軟正黑體" pitchFamily="34" charset="-120"/>
                    <a:ea typeface="微軟正黑體" pitchFamily="34" charset="-120"/>
                  </a:rPr>
                  <a:t>物聯網介紹 </a:t>
                </a:r>
                <a:r>
                  <a:rPr kumimoji="0" lang="en-US" altLang="zh-TW" sz="1400" b="1" dirty="0" smtClean="0">
                    <a:latin typeface="微軟正黑體" pitchFamily="34" charset="-120"/>
                    <a:ea typeface="微軟正黑體" pitchFamily="34" charset="-120"/>
                  </a:rPr>
                  <a:t>(02:11)</a:t>
                </a:r>
                <a:endParaRPr kumimoji="0" lang="zh-TW" altLang="en-US" sz="1400" b="1" dirty="0">
                  <a:latin typeface="微軟正黑體" pitchFamily="34" charset="-120"/>
                  <a:ea typeface="微軟正黑體" pitchFamily="34" charset="-120"/>
                </a:endParaRPr>
              </a:p>
            </p:txBody>
          </p:sp>
        </p:grpSp>
        <p:pic>
          <p:nvPicPr>
            <p:cNvPr id="7" name="Picture 4" descr="C:\Users\user\Desktop\小元件\圖片2.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95" y="212886"/>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7184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CF9FCF6B-A6A7-411B-8C30-5692F86DBF43}"/>
              </a:ext>
            </a:extLst>
          </p:cNvPr>
          <p:cNvPicPr>
            <a:picLocks noChangeAspect="1"/>
          </p:cNvPicPr>
          <p:nvPr/>
        </p:nvPicPr>
        <p:blipFill rotWithShape="1">
          <a:blip r:embed="rId3">
            <a:extLst>
              <a:ext uri="{28A0092B-C50C-407E-A947-70E740481C1C}">
                <a14:useLocalDpi xmlns:a14="http://schemas.microsoft.com/office/drawing/2010/main" val="0"/>
              </a:ext>
            </a:extLst>
          </a:blip>
          <a:srcRect l="15093" t="18459"/>
          <a:stretch/>
        </p:blipFill>
        <p:spPr>
          <a:xfrm>
            <a:off x="4499992" y="1202903"/>
            <a:ext cx="4653202" cy="3154307"/>
          </a:xfrm>
          <a:prstGeom prst="rect">
            <a:avLst/>
          </a:prstGeom>
        </p:spPr>
      </p:pic>
      <p:pic>
        <p:nvPicPr>
          <p:cNvPr id="6" name="圖片 5">
            <a:extLst>
              <a:ext uri="{FF2B5EF4-FFF2-40B4-BE49-F238E27FC236}">
                <a16:creationId xmlns="" xmlns:a16="http://schemas.microsoft.com/office/drawing/2014/main" id="{45884657-5055-4503-8C71-18A1C95AA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1210245"/>
            <a:ext cx="3510136" cy="3139621"/>
          </a:xfrm>
          <a:prstGeom prst="rect">
            <a:avLst/>
          </a:prstGeom>
        </p:spPr>
      </p:pic>
      <p:sp>
        <p:nvSpPr>
          <p:cNvPr id="4" name="矩形 3"/>
          <p:cNvSpPr/>
          <p:nvPr/>
        </p:nvSpPr>
        <p:spPr>
          <a:xfrm>
            <a:off x="0" y="0"/>
            <a:ext cx="9144000" cy="1202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smtClean="0">
                <a:latin typeface="微軟正黑體" pitchFamily="34" charset="-120"/>
                <a:ea typeface="微軟正黑體" pitchFamily="34" charset="-120"/>
                <a:cs typeface="Arial" panose="020B0604020202020204" pitchFamily="34" charset="0"/>
              </a:rPr>
              <a:t>智</a:t>
            </a:r>
            <a:r>
              <a:rPr lang="zh-TW" altLang="en-US" sz="2400" b="1" dirty="0">
                <a:latin typeface="微軟正黑體" pitchFamily="34" charset="-120"/>
                <a:ea typeface="微軟正黑體" pitchFamily="34" charset="-120"/>
                <a:cs typeface="Arial" panose="020B0604020202020204" pitchFamily="34" charset="0"/>
              </a:rPr>
              <a:t>能</a:t>
            </a:r>
            <a:r>
              <a:rPr lang="zh-TW" altLang="en-US" sz="2400" b="1" dirty="0" smtClean="0">
                <a:latin typeface="微軟正黑體" pitchFamily="34" charset="-120"/>
                <a:ea typeface="微軟正黑體" pitchFamily="34" charset="-120"/>
                <a:cs typeface="Arial" panose="020B0604020202020204" pitchFamily="34" charset="0"/>
              </a:rPr>
              <a:t>家電</a:t>
            </a:r>
            <a:r>
              <a:rPr lang="zh-TW" altLang="en-US" sz="2400" b="1" dirty="0">
                <a:latin typeface="微軟正黑體" pitchFamily="34" charset="-120"/>
                <a:ea typeface="微軟正黑體" pitchFamily="34" charset="-120"/>
                <a:cs typeface="Arial" panose="020B0604020202020204" pitchFamily="34" charset="0"/>
              </a:rPr>
              <a:t>的相關產品大多皆是透過無線網路</a:t>
            </a:r>
            <a:r>
              <a:rPr lang="en-US" altLang="zh-TW" sz="2400" b="1" dirty="0">
                <a:latin typeface="微軟正黑體" pitchFamily="34" charset="-120"/>
                <a:ea typeface="微軟正黑體" pitchFamily="34" charset="-120"/>
                <a:cs typeface="Arial" panose="020B0604020202020204" pitchFamily="34" charset="0"/>
              </a:rPr>
              <a:t>(Wireless Network)</a:t>
            </a:r>
            <a:r>
              <a:rPr lang="zh-TW" altLang="en-US" sz="2400" b="1" dirty="0">
                <a:latin typeface="微軟正黑體" pitchFamily="34" charset="-120"/>
                <a:ea typeface="微軟正黑體" pitchFamily="34" charset="-120"/>
                <a:cs typeface="Arial" panose="020B0604020202020204" pitchFamily="34" charset="0"/>
              </a:rPr>
              <a:t>與行動應用程式</a:t>
            </a:r>
            <a:r>
              <a:rPr lang="en-US" altLang="zh-TW" sz="2400" b="1" dirty="0">
                <a:latin typeface="微軟正黑體" pitchFamily="34" charset="-120"/>
                <a:ea typeface="微軟正黑體" pitchFamily="34" charset="-120"/>
                <a:cs typeface="Arial" panose="020B0604020202020204" pitchFamily="34" charset="0"/>
              </a:rPr>
              <a:t>(Mobile Application, Mobile App)</a:t>
            </a:r>
            <a:r>
              <a:rPr lang="zh-TW" altLang="en-US" sz="2400" b="1" dirty="0">
                <a:latin typeface="微軟正黑體" pitchFamily="34" charset="-120"/>
                <a:ea typeface="微軟正黑體" pitchFamily="34" charset="-120"/>
                <a:cs typeface="Arial" panose="020B0604020202020204" pitchFamily="34" charset="0"/>
              </a:rPr>
              <a:t>連接，主要可分為兩種類型。</a:t>
            </a:r>
          </a:p>
        </p:txBody>
      </p:sp>
      <p:sp>
        <p:nvSpPr>
          <p:cNvPr id="2" name="圓角矩形 1"/>
          <p:cNvSpPr/>
          <p:nvPr/>
        </p:nvSpPr>
        <p:spPr>
          <a:xfrm>
            <a:off x="107504" y="4405163"/>
            <a:ext cx="4248472"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TW" altLang="en-US" sz="2200" b="1" dirty="0">
                <a:solidFill>
                  <a:schemeClr val="tx1"/>
                </a:solidFill>
                <a:latin typeface="微軟正黑體" pitchFamily="34" charset="-120"/>
                <a:ea typeface="微軟正黑體" pitchFamily="34" charset="-120"/>
              </a:rPr>
              <a:t>一種是讓家電支援聯網的功能來提供不同的服務，如智慧冷氣、智慧冰箱及智慧洗衣機等家電。</a:t>
            </a:r>
            <a:endParaRPr lang="zh-TW" altLang="en-US" sz="2200" b="1" dirty="0">
              <a:solidFill>
                <a:schemeClr val="tx1"/>
              </a:solidFill>
            </a:endParaRPr>
          </a:p>
        </p:txBody>
      </p:sp>
      <p:sp>
        <p:nvSpPr>
          <p:cNvPr id="5" name="圓角矩形 4"/>
          <p:cNvSpPr/>
          <p:nvPr/>
        </p:nvSpPr>
        <p:spPr>
          <a:xfrm>
            <a:off x="4499992" y="4382303"/>
            <a:ext cx="4642546" cy="12887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chemeClr val="tx1"/>
                </a:solidFill>
                <a:latin typeface="微軟正黑體" pitchFamily="34" charset="-120"/>
                <a:ea typeface="微軟正黑體" pitchFamily="34" charset="-120"/>
              </a:rPr>
              <a:t>一種則是藉由其他的裝置使既有之家電實現聯網及控制等功能</a:t>
            </a:r>
            <a:r>
              <a:rPr lang="zh-TW" altLang="en-US" sz="2200" b="1" dirty="0" smtClean="0">
                <a:solidFill>
                  <a:schemeClr val="tx1"/>
                </a:solidFill>
                <a:latin typeface="微軟正黑體" pitchFamily="34" charset="-120"/>
                <a:ea typeface="微軟正黑體" pitchFamily="34" charset="-120"/>
              </a:rPr>
              <a:t>，如</a:t>
            </a:r>
            <a:r>
              <a:rPr lang="zh-TW" altLang="en-US" sz="2200" b="1" dirty="0">
                <a:solidFill>
                  <a:schemeClr val="tx1"/>
                </a:solidFill>
                <a:latin typeface="微軟正黑體" pitchFamily="34" charset="-120"/>
                <a:ea typeface="微軟正黑體" pitchFamily="34" charset="-120"/>
              </a:rPr>
              <a:t>智慧插座、窗簾控制器及紅外線控制器等裝置。</a:t>
            </a:r>
          </a:p>
        </p:txBody>
      </p:sp>
      <p:grpSp>
        <p:nvGrpSpPr>
          <p:cNvPr id="12" name="群組 1"/>
          <p:cNvGrpSpPr>
            <a:grpSpLocks/>
          </p:cNvGrpSpPr>
          <p:nvPr/>
        </p:nvGrpSpPr>
        <p:grpSpPr bwMode="auto">
          <a:xfrm>
            <a:off x="5737584" y="822895"/>
            <a:ext cx="3164159" cy="774699"/>
            <a:chOff x="6328595" y="212886"/>
            <a:chExt cx="3163384" cy="773993"/>
          </a:xfrm>
        </p:grpSpPr>
        <p:grpSp>
          <p:nvGrpSpPr>
            <p:cNvPr id="13" name="群組 21"/>
            <p:cNvGrpSpPr>
              <a:grpSpLocks/>
            </p:cNvGrpSpPr>
            <p:nvPr/>
          </p:nvGrpSpPr>
          <p:grpSpPr bwMode="auto">
            <a:xfrm>
              <a:off x="6660301" y="342943"/>
              <a:ext cx="2831678" cy="464714"/>
              <a:chOff x="-2855229" y="2322787"/>
              <a:chExt cx="2831678" cy="464714"/>
            </a:xfrm>
          </p:grpSpPr>
          <p:sp>
            <p:nvSpPr>
              <p:cNvPr id="15" name="矩形 14"/>
              <p:cNvSpPr/>
              <p:nvPr/>
            </p:nvSpPr>
            <p:spPr>
              <a:xfrm>
                <a:off x="-2855229" y="2322787"/>
                <a:ext cx="2773813" cy="464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16" name="矩形 24"/>
              <p:cNvSpPr>
                <a:spLocks noChangeArrowheads="1"/>
              </p:cNvSpPr>
              <p:nvPr/>
            </p:nvSpPr>
            <p:spPr bwMode="auto">
              <a:xfrm>
                <a:off x="-2607102" y="2381896"/>
                <a:ext cx="2583551" cy="3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400" b="1" dirty="0" smtClean="0">
                    <a:latin typeface="微軟正黑體" pitchFamily="34" charset="-120"/>
                    <a:ea typeface="微軟正黑體" pitchFamily="34" charset="-120"/>
                  </a:rPr>
                  <a:t>智能</a:t>
                </a:r>
                <a:r>
                  <a:rPr lang="zh-TW" altLang="en-US" sz="1400" b="1" dirty="0">
                    <a:latin typeface="微軟正黑體" pitchFamily="34" charset="-120"/>
                    <a:ea typeface="微軟正黑體" pitchFamily="34" charset="-120"/>
                  </a:rPr>
                  <a:t>家用應用</a:t>
                </a:r>
                <a:r>
                  <a:rPr lang="zh-TW" altLang="en-US" sz="1400" b="1" dirty="0" smtClean="0">
                    <a:latin typeface="微軟正黑體" pitchFamily="34" charset="-120"/>
                    <a:ea typeface="微軟正黑體" pitchFamily="34" charset="-120"/>
                  </a:rPr>
                  <a:t>範圍 </a:t>
                </a:r>
                <a:r>
                  <a:rPr lang="en-US" altLang="zh-TW" sz="1400" b="1" dirty="0" smtClean="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rPr>
                  <a:t>01</a:t>
                </a:r>
                <a:r>
                  <a:rPr lang="zh-TW" altLang="en-US" sz="1400" b="1" dirty="0">
                    <a:latin typeface="微軟正黑體" pitchFamily="34" charset="-120"/>
                    <a:ea typeface="微軟正黑體" pitchFamily="34" charset="-120"/>
                  </a:rPr>
                  <a:t>分</a:t>
                </a:r>
                <a:r>
                  <a:rPr lang="en-US" altLang="zh-TW" sz="1400" b="1" dirty="0">
                    <a:latin typeface="微軟正黑體" pitchFamily="34" charset="-120"/>
                    <a:ea typeface="微軟正黑體" pitchFamily="34" charset="-120"/>
                  </a:rPr>
                  <a:t>27</a:t>
                </a:r>
                <a:r>
                  <a:rPr lang="zh-TW" altLang="en-US" sz="1400" b="1" dirty="0">
                    <a:latin typeface="微軟正黑體" pitchFamily="34" charset="-120"/>
                    <a:ea typeface="微軟正黑體" pitchFamily="34" charset="-120"/>
                  </a:rPr>
                  <a:t>秒</a:t>
                </a:r>
                <a:r>
                  <a:rPr lang="en-US" altLang="zh-TW" sz="1400" b="1" dirty="0">
                    <a:latin typeface="微軟正黑體" pitchFamily="34" charset="-120"/>
                    <a:ea typeface="微軟正黑體" pitchFamily="34" charset="-120"/>
                  </a:rPr>
                  <a:t>)</a:t>
                </a:r>
                <a:endParaRPr kumimoji="0" lang="zh-TW" altLang="en-US" sz="1400" b="1" dirty="0">
                  <a:latin typeface="微軟正黑體" pitchFamily="34" charset="-120"/>
                  <a:ea typeface="微軟正黑體" pitchFamily="34" charset="-120"/>
                </a:endParaRPr>
              </a:p>
            </p:txBody>
          </p:sp>
        </p:grpSp>
        <p:pic>
          <p:nvPicPr>
            <p:cNvPr id="14" name="Picture 4" descr="C:\Users\user\Desktop\小元件\圖片2.pn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8595" y="212886"/>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422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D4B411B9-377D-4A15-A454-9EF8A6FBF514}"/>
              </a:ext>
            </a:extLst>
          </p:cNvPr>
          <p:cNvPicPr>
            <a:picLocks noChangeAspect="1"/>
          </p:cNvPicPr>
          <p:nvPr/>
        </p:nvPicPr>
        <p:blipFill>
          <a:blip r:embed="rId3"/>
          <a:stretch>
            <a:fillRect/>
          </a:stretch>
        </p:blipFill>
        <p:spPr>
          <a:xfrm>
            <a:off x="0" y="574675"/>
            <a:ext cx="9144000" cy="5143500"/>
          </a:xfrm>
          <a:prstGeom prst="rect">
            <a:avLst/>
          </a:prstGeom>
        </p:spPr>
      </p:pic>
      <p:pic>
        <p:nvPicPr>
          <p:cNvPr id="3" name="圖片 2">
            <a:extLst>
              <a:ext uri="{FF2B5EF4-FFF2-40B4-BE49-F238E27FC236}">
                <a16:creationId xmlns="" xmlns:a16="http://schemas.microsoft.com/office/drawing/2014/main" id="{F18B88D8-8F92-4C9B-A057-781E72EF001B}"/>
              </a:ext>
            </a:extLst>
          </p:cNvPr>
          <p:cNvPicPr>
            <a:picLocks noChangeAspect="1"/>
          </p:cNvPicPr>
          <p:nvPr/>
        </p:nvPicPr>
        <p:blipFill rotWithShape="1">
          <a:blip r:embed="rId4"/>
          <a:srcRect b="36722"/>
          <a:stretch/>
        </p:blipFill>
        <p:spPr>
          <a:xfrm>
            <a:off x="0" y="0"/>
            <a:ext cx="9144000" cy="2957384"/>
          </a:xfrm>
          <a:prstGeom prst="rect">
            <a:avLst/>
          </a:prstGeom>
        </p:spPr>
      </p:pic>
      <p:sp>
        <p:nvSpPr>
          <p:cNvPr id="4" name="矩形 3"/>
          <p:cNvSpPr/>
          <p:nvPr/>
        </p:nvSpPr>
        <p:spPr>
          <a:xfrm>
            <a:off x="0" y="1994991"/>
            <a:ext cx="9144000" cy="185740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itchFamily="34" charset="-120"/>
                <a:ea typeface="微軟正黑體" pitchFamily="34" charset="-120"/>
              </a:rPr>
              <a:t>當終端設備及裝置聯網之後，透過不同功能的結合能夠讓</a:t>
            </a:r>
            <a:r>
              <a:rPr lang="zh-TW" altLang="en-US" sz="2400" b="1" dirty="0" smtClean="0">
                <a:solidFill>
                  <a:schemeClr val="tx1"/>
                </a:solidFill>
                <a:latin typeface="微軟正黑體" pitchFamily="34" charset="-120"/>
                <a:ea typeface="微軟正黑體" pitchFamily="34" charset="-120"/>
              </a:rPr>
              <a:t>智能家電</a:t>
            </a:r>
            <a:r>
              <a:rPr lang="zh-TW" altLang="en-US" sz="2400" b="1" dirty="0">
                <a:solidFill>
                  <a:schemeClr val="tx1"/>
                </a:solidFill>
                <a:latin typeface="微軟正黑體" pitchFamily="34" charset="-120"/>
                <a:ea typeface="微軟正黑體" pitchFamily="34" charset="-120"/>
              </a:rPr>
              <a:t>提供更全面的應用及服務。舉例來說，溫濕感測器主要用來監控室內的溫度及濕度，跟冷氣及除濕機串聯之後，就可以從量測的結果來判斷是否達到預先設定之條件，以遠端遙控冷氣及除濕機的狀態。</a:t>
            </a:r>
          </a:p>
        </p:txBody>
      </p:sp>
      <p:grpSp>
        <p:nvGrpSpPr>
          <p:cNvPr id="5" name="群組 1"/>
          <p:cNvGrpSpPr>
            <a:grpSpLocks/>
          </p:cNvGrpSpPr>
          <p:nvPr/>
        </p:nvGrpSpPr>
        <p:grpSpPr bwMode="auto">
          <a:xfrm>
            <a:off x="6104199" y="3651175"/>
            <a:ext cx="2710898" cy="774699"/>
            <a:chOff x="6353989" y="153632"/>
            <a:chExt cx="2710237" cy="773993"/>
          </a:xfrm>
        </p:grpSpPr>
        <p:grpSp>
          <p:nvGrpSpPr>
            <p:cNvPr id="6" name="群組 21"/>
            <p:cNvGrpSpPr>
              <a:grpSpLocks/>
            </p:cNvGrpSpPr>
            <p:nvPr/>
          </p:nvGrpSpPr>
          <p:grpSpPr bwMode="auto">
            <a:xfrm>
              <a:off x="6660301" y="265682"/>
              <a:ext cx="2403925" cy="541976"/>
              <a:chOff x="-2855229" y="2245526"/>
              <a:chExt cx="2403925" cy="541976"/>
            </a:xfrm>
          </p:grpSpPr>
          <p:sp>
            <p:nvSpPr>
              <p:cNvPr id="8" name="矩形 7"/>
              <p:cNvSpPr/>
              <p:nvPr/>
            </p:nvSpPr>
            <p:spPr>
              <a:xfrm>
                <a:off x="-2855229" y="2248665"/>
                <a:ext cx="2403925" cy="5388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9" name="矩形 24"/>
              <p:cNvSpPr>
                <a:spLocks noChangeArrowheads="1"/>
              </p:cNvSpPr>
              <p:nvPr/>
            </p:nvSpPr>
            <p:spPr bwMode="auto">
              <a:xfrm>
                <a:off x="-2493601" y="2245526"/>
                <a:ext cx="2042297" cy="52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1400" b="1" dirty="0" smtClean="0">
                    <a:latin typeface="微軟正黑體" pitchFamily="34" charset="-120"/>
                    <a:ea typeface="微軟正黑體" pitchFamily="34" charset="-120"/>
                  </a:rPr>
                  <a:t>智能</a:t>
                </a:r>
                <a:r>
                  <a:rPr lang="zh-TW" altLang="en-US" sz="1400" b="1" dirty="0">
                    <a:latin typeface="微軟正黑體" pitchFamily="34" charset="-120"/>
                    <a:ea typeface="微軟正黑體" pitchFamily="34" charset="-120"/>
                  </a:rPr>
                  <a:t>家電應用</a:t>
                </a:r>
                <a:r>
                  <a:rPr lang="zh-TW" altLang="en-US" sz="1400" b="1" dirty="0" smtClean="0">
                    <a:latin typeface="微軟正黑體" pitchFamily="34" charset="-120"/>
                    <a:ea typeface="微軟正黑體" pitchFamily="34" charset="-120"/>
                  </a:rPr>
                  <a:t>示意圖</a:t>
                </a:r>
                <a:endParaRPr lang="en-US" altLang="zh-TW" sz="1400" b="1" dirty="0" smtClean="0">
                  <a:latin typeface="微軟正黑體" pitchFamily="34" charset="-120"/>
                  <a:ea typeface="微軟正黑體" pitchFamily="34" charset="-120"/>
                </a:endParaRPr>
              </a:p>
              <a:p>
                <a:pPr algn="ctr"/>
                <a:r>
                  <a:rPr lang="en-US" altLang="zh-TW" sz="1400" b="1" dirty="0" smtClean="0">
                    <a:latin typeface="微軟正黑體" pitchFamily="34" charset="-120"/>
                    <a:ea typeface="微軟正黑體" pitchFamily="34" charset="-120"/>
                  </a:rPr>
                  <a:t>(</a:t>
                </a:r>
                <a:r>
                  <a:rPr lang="zh-TW" altLang="en-US" sz="1400" b="1" dirty="0">
                    <a:latin typeface="微軟正黑體" pitchFamily="34" charset="-120"/>
                    <a:ea typeface="微軟正黑體" pitchFamily="34" charset="-120"/>
                  </a:rPr>
                  <a:t>簡體字幕</a:t>
                </a:r>
                <a:r>
                  <a:rPr lang="en-US" altLang="zh-TW" sz="1400" b="1" dirty="0" smtClean="0">
                    <a:latin typeface="微軟正黑體" pitchFamily="34" charset="-120"/>
                    <a:ea typeface="微軟正黑體" pitchFamily="34" charset="-120"/>
                  </a:rPr>
                  <a:t>)(02:05)</a:t>
                </a:r>
                <a:endParaRPr kumimoji="0" lang="zh-TW" altLang="en-US" sz="1400" b="1" dirty="0">
                  <a:latin typeface="微軟正黑體" pitchFamily="34" charset="-120"/>
                  <a:ea typeface="微軟正黑體" pitchFamily="34" charset="-120"/>
                </a:endParaRPr>
              </a:p>
            </p:txBody>
          </p:sp>
        </p:grpSp>
        <p:pic>
          <p:nvPicPr>
            <p:cNvPr id="7" name="Picture 4" descr="C:\Users\user\Desktop\小元件\圖片2.pn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989" y="153632"/>
              <a:ext cx="773993" cy="77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84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8442086D-870D-4142-8341-018BD81161ED}"/>
              </a:ext>
            </a:extLst>
          </p:cNvPr>
          <p:cNvPicPr>
            <a:picLocks noChangeAspect="1"/>
          </p:cNvPicPr>
          <p:nvPr/>
        </p:nvPicPr>
        <p:blipFill rotWithShape="1">
          <a:blip r:embed="rId3">
            <a:extLst>
              <a:ext uri="{28A0092B-C50C-407E-A947-70E740481C1C}">
                <a14:useLocalDpi xmlns:a14="http://schemas.microsoft.com/office/drawing/2010/main" val="0"/>
              </a:ext>
            </a:extLst>
          </a:blip>
          <a:srcRect t="22478" b="14987"/>
          <a:stretch/>
        </p:blipFill>
        <p:spPr>
          <a:xfrm>
            <a:off x="0" y="0"/>
            <a:ext cx="9144000" cy="5718175"/>
          </a:xfrm>
          <a:prstGeom prst="rect">
            <a:avLst/>
          </a:prstGeom>
        </p:spPr>
      </p:pic>
      <p:sp>
        <p:nvSpPr>
          <p:cNvPr id="4" name="矩形 3"/>
          <p:cNvSpPr/>
          <p:nvPr/>
        </p:nvSpPr>
        <p:spPr>
          <a:xfrm>
            <a:off x="251520" y="2499047"/>
            <a:ext cx="4752528" cy="307511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itchFamily="34" charset="-120"/>
                <a:ea typeface="微軟正黑體" pitchFamily="34" charset="-120"/>
              </a:rPr>
              <a:t>除了調節溫度之外，若是加上使用者的行為分析，像是將使用者調整溫度的習慣與室內的溫度、濕度、光線及其他因素進行分析並學習，即可因應室內的環境因素自動調整至最舒適的環境，藉此還可以提升電器的使用效率，進一步達到節能的效果。 </a:t>
            </a:r>
          </a:p>
        </p:txBody>
      </p:sp>
    </p:spTree>
    <p:extLst>
      <p:ext uri="{BB962C8B-B14F-4D97-AF65-F5344CB8AC3E}">
        <p14:creationId xmlns:p14="http://schemas.microsoft.com/office/powerpoint/2010/main" val="204828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06E35CE8-4D80-4597-A195-0B1AD65327CB}"/>
              </a:ext>
            </a:extLst>
          </p:cNvPr>
          <p:cNvPicPr>
            <a:picLocks noChangeAspect="1"/>
          </p:cNvPicPr>
          <p:nvPr/>
        </p:nvPicPr>
        <p:blipFill rotWithShape="1">
          <a:blip r:embed="rId3"/>
          <a:srcRect r="10558"/>
          <a:stretch/>
        </p:blipFill>
        <p:spPr>
          <a:xfrm>
            <a:off x="0" y="0"/>
            <a:ext cx="9144000" cy="5718175"/>
          </a:xfrm>
          <a:prstGeom prst="rect">
            <a:avLst/>
          </a:prstGeom>
        </p:spPr>
      </p:pic>
      <p:sp>
        <p:nvSpPr>
          <p:cNvPr id="4" name="矩形 3"/>
          <p:cNvSpPr/>
          <p:nvPr/>
        </p:nvSpPr>
        <p:spPr>
          <a:xfrm>
            <a:off x="0" y="2571055"/>
            <a:ext cx="9144000" cy="5760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通信技術種類介紹</a:t>
            </a:r>
          </a:p>
        </p:txBody>
      </p:sp>
    </p:spTree>
    <p:extLst>
      <p:ext uri="{BB962C8B-B14F-4D97-AF65-F5344CB8AC3E}">
        <p14:creationId xmlns:p14="http://schemas.microsoft.com/office/powerpoint/2010/main" val="411988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F62B4319-212A-4CDF-ACEB-91101BA641EF}"/>
              </a:ext>
            </a:extLst>
          </p:cNvPr>
          <p:cNvPicPr>
            <a:picLocks noChangeAspect="1"/>
          </p:cNvPicPr>
          <p:nvPr/>
        </p:nvPicPr>
        <p:blipFill rotWithShape="1">
          <a:blip r:embed="rId3">
            <a:extLst>
              <a:ext uri="{28A0092B-C50C-407E-A947-70E740481C1C}">
                <a14:useLocalDpi xmlns:a14="http://schemas.microsoft.com/office/drawing/2010/main" val="0"/>
              </a:ext>
            </a:extLst>
          </a:blip>
          <a:srcRect t="15105" b="4518"/>
          <a:stretch/>
        </p:blipFill>
        <p:spPr>
          <a:xfrm flipH="1">
            <a:off x="0" y="0"/>
            <a:ext cx="9144000" cy="5196407"/>
          </a:xfrm>
          <a:prstGeom prst="rect">
            <a:avLst/>
          </a:prstGeom>
        </p:spPr>
      </p:pic>
      <p:sp>
        <p:nvSpPr>
          <p:cNvPr id="6" name="矩形 5">
            <a:extLst>
              <a:ext uri="{FF2B5EF4-FFF2-40B4-BE49-F238E27FC236}">
                <a16:creationId xmlns="" xmlns:a16="http://schemas.microsoft.com/office/drawing/2014/main" id="{B86DA6C8-9C5A-433A-B252-5ADE3112F3A7}"/>
              </a:ext>
            </a:extLst>
          </p:cNvPr>
          <p:cNvSpPr/>
          <p:nvPr/>
        </p:nvSpPr>
        <p:spPr>
          <a:xfrm>
            <a:off x="-4664" y="4371255"/>
            <a:ext cx="9148664" cy="13469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smtClean="0">
                <a:solidFill>
                  <a:schemeClr val="tx1"/>
                </a:solidFill>
                <a:latin typeface="微軟正黑體" pitchFamily="34" charset="-120"/>
                <a:ea typeface="微軟正黑體" pitchFamily="34" charset="-120"/>
              </a:rPr>
              <a:t>特點是低速度、超低功耗的無線控制協議，主要適合用於自動控制和遠程控制領域，可以嵌入各種設備，其特點是傳播距離近、低功耗、低成本、低數據速率、可自組網、協議簡單。 </a:t>
            </a:r>
            <a:endParaRPr lang="zh-TW" altLang="en-US" sz="2400" b="1" dirty="0">
              <a:solidFill>
                <a:schemeClr val="tx1"/>
              </a:solidFill>
              <a:latin typeface="微軟正黑體" pitchFamily="34" charset="-120"/>
              <a:ea typeface="微軟正黑體" pitchFamily="34" charset="-120"/>
            </a:endParaRPr>
          </a:p>
        </p:txBody>
      </p:sp>
      <p:sp>
        <p:nvSpPr>
          <p:cNvPr id="4" name="矩形 3"/>
          <p:cNvSpPr/>
          <p:nvPr/>
        </p:nvSpPr>
        <p:spPr>
          <a:xfrm>
            <a:off x="323528" y="3651175"/>
            <a:ext cx="3336020" cy="576064"/>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err="1">
                <a:latin typeface="微軟正黑體" pitchFamily="34" charset="-120"/>
                <a:ea typeface="微軟正黑體" pitchFamily="34" charset="-120"/>
                <a:cs typeface="Arial" panose="020B0604020202020204" pitchFamily="34" charset="0"/>
              </a:rPr>
              <a:t>ZigBee</a:t>
            </a:r>
            <a:endParaRPr lang="zh-TW" altLang="en-US" sz="2800" b="1" dirty="0">
              <a:latin typeface="微軟正黑體" pitchFamily="34" charset="-12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331059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436F24AD-1354-49A2-B802-DF494F9BE57C}"/>
              </a:ext>
            </a:extLst>
          </p:cNvPr>
          <p:cNvPicPr>
            <a:picLocks noChangeAspect="1"/>
          </p:cNvPicPr>
          <p:nvPr/>
        </p:nvPicPr>
        <p:blipFill>
          <a:blip r:embed="rId3"/>
          <a:stretch>
            <a:fillRect/>
          </a:stretch>
        </p:blipFill>
        <p:spPr>
          <a:xfrm>
            <a:off x="0" y="50775"/>
            <a:ext cx="9144000" cy="4718838"/>
          </a:xfrm>
          <a:prstGeom prst="rect">
            <a:avLst/>
          </a:prstGeom>
        </p:spPr>
      </p:pic>
      <p:sp>
        <p:nvSpPr>
          <p:cNvPr id="4" name="矩形 3"/>
          <p:cNvSpPr/>
          <p:nvPr/>
        </p:nvSpPr>
        <p:spPr>
          <a:xfrm>
            <a:off x="467544" y="3507159"/>
            <a:ext cx="3336020" cy="576064"/>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latin typeface="微軟正黑體" pitchFamily="34" charset="-120"/>
                <a:ea typeface="微軟正黑體" pitchFamily="34" charset="-120"/>
                <a:cs typeface="Arial" panose="020B0604020202020204" pitchFamily="34" charset="0"/>
              </a:rPr>
              <a:t>Bluetooth</a:t>
            </a:r>
            <a:endParaRPr lang="zh-TW" altLang="en-US" sz="2800" b="1" dirty="0">
              <a:solidFill>
                <a:schemeClr val="tx1"/>
              </a:solidFill>
              <a:latin typeface="微軟正黑體" pitchFamily="34" charset="-120"/>
              <a:ea typeface="微軟正黑體" pitchFamily="34" charset="-120"/>
              <a:cs typeface="Arial" panose="020B0604020202020204" pitchFamily="34" charset="0"/>
            </a:endParaRPr>
          </a:p>
        </p:txBody>
      </p:sp>
      <p:sp>
        <p:nvSpPr>
          <p:cNvPr id="5" name="矩形 4"/>
          <p:cNvSpPr/>
          <p:nvPr/>
        </p:nvSpPr>
        <p:spPr>
          <a:xfrm>
            <a:off x="0" y="4299247"/>
            <a:ext cx="9144000" cy="14189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anose="020B0604030504040204" pitchFamily="34" charset="-120"/>
                <a:ea typeface="微軟正黑體" panose="020B0604030504040204" pitchFamily="34" charset="-120"/>
              </a:rPr>
              <a:t>藍牙技術是一種可使電子設備在</a:t>
            </a:r>
            <a:r>
              <a:rPr lang="en-US" altLang="zh-TW" sz="2400" b="1" dirty="0">
                <a:solidFill>
                  <a:schemeClr val="tx1"/>
                </a:solidFill>
                <a:latin typeface="微軟正黑體" pitchFamily="34" charset="-120"/>
                <a:ea typeface="微軟正黑體" pitchFamily="34" charset="-120"/>
                <a:cs typeface="Arial" panose="020B0604020202020204" pitchFamily="34" charset="0"/>
              </a:rPr>
              <a:t>10</a:t>
            </a:r>
            <a:r>
              <a:rPr lang="zh-TW" altLang="en-US" sz="2400" b="1" dirty="0">
                <a:solidFill>
                  <a:schemeClr val="tx1"/>
                </a:solidFill>
                <a:latin typeface="微軟正黑體" pitchFamily="34" charset="-120"/>
                <a:ea typeface="微軟正黑體" pitchFamily="34" charset="-120"/>
                <a:cs typeface="Arial" panose="020B0604020202020204" pitchFamily="34" charset="0"/>
              </a:rPr>
              <a:t>～</a:t>
            </a:r>
            <a:r>
              <a:rPr lang="en-US" altLang="zh-TW" sz="2400" b="1" dirty="0">
                <a:solidFill>
                  <a:schemeClr val="tx1"/>
                </a:solidFill>
                <a:latin typeface="微軟正黑體" pitchFamily="34" charset="-120"/>
                <a:ea typeface="微軟正黑體" pitchFamily="34" charset="-120"/>
                <a:cs typeface="Arial" panose="020B0604020202020204" pitchFamily="34" charset="0"/>
              </a:rPr>
              <a:t>100m</a:t>
            </a:r>
            <a:r>
              <a:rPr lang="zh-TW" altLang="en-US" sz="2400" b="1" dirty="0">
                <a:solidFill>
                  <a:schemeClr val="tx1"/>
                </a:solidFill>
                <a:latin typeface="微軟正黑體" pitchFamily="34" charset="-120"/>
                <a:ea typeface="微軟正黑體" pitchFamily="34" charset="-120"/>
              </a:rPr>
              <a:t>的空間範圍內建立網絡連接並進行數據傳輸或者語音通話的無線通信技術。其特點是功耗低且傳輸速率快、建立連接的時間短、穩定性好、安全度高。</a:t>
            </a:r>
          </a:p>
        </p:txBody>
      </p:sp>
    </p:spTree>
    <p:extLst>
      <p:ext uri="{BB962C8B-B14F-4D97-AF65-F5344CB8AC3E}">
        <p14:creationId xmlns:p14="http://schemas.microsoft.com/office/powerpoint/2010/main" val="4151971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 xmlns:a16="http://schemas.microsoft.com/office/drawing/2014/main" id="{67D67C87-54B7-414D-ABA3-003A577BC2A5}"/>
              </a:ext>
            </a:extLst>
          </p:cNvPr>
          <p:cNvPicPr>
            <a:picLocks noChangeAspect="1"/>
          </p:cNvPicPr>
          <p:nvPr/>
        </p:nvPicPr>
        <p:blipFill rotWithShape="1">
          <a:blip r:embed="rId3"/>
          <a:srcRect t="37262"/>
          <a:stretch/>
        </p:blipFill>
        <p:spPr>
          <a:xfrm>
            <a:off x="0" y="0"/>
            <a:ext cx="9155420" cy="3845966"/>
          </a:xfrm>
          <a:prstGeom prst="rect">
            <a:avLst/>
          </a:prstGeom>
        </p:spPr>
      </p:pic>
      <p:sp>
        <p:nvSpPr>
          <p:cNvPr id="5" name="矩形 4"/>
          <p:cNvSpPr/>
          <p:nvPr/>
        </p:nvSpPr>
        <p:spPr>
          <a:xfrm>
            <a:off x="0" y="3795191"/>
            <a:ext cx="9144000" cy="19229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a:solidFill>
                  <a:schemeClr val="tx1"/>
                </a:solidFill>
                <a:latin typeface="微軟正黑體" panose="020B0604030504040204" pitchFamily="34" charset="-120"/>
                <a:ea typeface="微軟正黑體" panose="020B0604030504040204" pitchFamily="34" charset="-120"/>
              </a:rPr>
              <a:t>優點是速率較快，不需要網橋直接使用無線路由器接入網際網路，並且可以與具有</a:t>
            </a:r>
            <a:r>
              <a:rPr lang="en-US" altLang="zh-TW" sz="2400" b="1" dirty="0">
                <a:solidFill>
                  <a:schemeClr val="tx1"/>
                </a:solidFill>
                <a:latin typeface="微軟正黑體" pitchFamily="34" charset="-120"/>
                <a:ea typeface="微軟正黑體" pitchFamily="34" charset="-120"/>
                <a:cs typeface="Arial" panose="020B0604020202020204" pitchFamily="34" charset="0"/>
              </a:rPr>
              <a:t>Wi-Fi</a:t>
            </a:r>
            <a:r>
              <a:rPr lang="zh-TW" altLang="en-US" sz="2400" b="1" dirty="0">
                <a:solidFill>
                  <a:schemeClr val="tx1"/>
                </a:solidFill>
                <a:latin typeface="微軟正黑體" panose="020B0604030504040204" pitchFamily="34" charset="-120"/>
                <a:ea typeface="微軟正黑體" panose="020B0604030504040204" pitchFamily="34" charset="-120"/>
              </a:rPr>
              <a:t>功能的手機進行通訊，主要不足之處在於，相對於其它兩種晶片</a:t>
            </a:r>
            <a:r>
              <a:rPr lang="en-US" altLang="zh-TW" sz="2400" b="1" dirty="0">
                <a:solidFill>
                  <a:schemeClr val="tx1"/>
                </a:solidFill>
                <a:latin typeface="微軟正黑體" pitchFamily="34" charset="-120"/>
                <a:ea typeface="微軟正黑體" pitchFamily="34" charset="-120"/>
                <a:cs typeface="Arial" panose="020B0604020202020204" pitchFamily="34" charset="0"/>
              </a:rPr>
              <a:t>Wi-Fi</a:t>
            </a:r>
            <a:r>
              <a:rPr lang="zh-TW" altLang="en-US" sz="2400" b="1" dirty="0">
                <a:solidFill>
                  <a:schemeClr val="tx1"/>
                </a:solidFill>
                <a:latin typeface="微軟正黑體" panose="020B0604030504040204" pitchFamily="34" charset="-120"/>
                <a:ea typeface="微軟正黑體" panose="020B0604030504040204" pitchFamily="34" charset="-120"/>
              </a:rPr>
              <a:t>晶片封裝尺寸稍大，並且在功耗方面相比較其它兩種較高，接入數量會受限制。</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400" b="1" dirty="0">
                <a:solidFill>
                  <a:schemeClr val="tx1"/>
                </a:solidFill>
                <a:latin typeface="微軟正黑體" panose="020B0604030504040204" pitchFamily="34" charset="-120"/>
                <a:ea typeface="微軟正黑體" panose="020B0604030504040204" pitchFamily="34" charset="-120"/>
              </a:rPr>
              <a:t>其特點：傳輸範圍廣、傳輸速度快、普及應用度高</a:t>
            </a:r>
          </a:p>
        </p:txBody>
      </p:sp>
      <p:sp>
        <p:nvSpPr>
          <p:cNvPr id="6" name="矩形 5">
            <a:extLst>
              <a:ext uri="{FF2B5EF4-FFF2-40B4-BE49-F238E27FC236}">
                <a16:creationId xmlns="" xmlns:a16="http://schemas.microsoft.com/office/drawing/2014/main" id="{C5076A2B-526F-4D25-9853-022A0A84B4BE}"/>
              </a:ext>
            </a:extLst>
          </p:cNvPr>
          <p:cNvSpPr/>
          <p:nvPr/>
        </p:nvSpPr>
        <p:spPr>
          <a:xfrm>
            <a:off x="251520" y="3075111"/>
            <a:ext cx="3336020" cy="57606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latin typeface="微軟正黑體" pitchFamily="34" charset="-120"/>
                <a:ea typeface="微軟正黑體" pitchFamily="34" charset="-120"/>
                <a:cs typeface="Arial" panose="020B0604020202020204" pitchFamily="34" charset="0"/>
              </a:rPr>
              <a:t>Wi-Fi</a:t>
            </a:r>
            <a:endParaRPr lang="zh-TW" altLang="en-US" sz="2800" b="1" dirty="0">
              <a:solidFill>
                <a:schemeClr val="tx1"/>
              </a:solidFill>
              <a:latin typeface="微軟正黑體" pitchFamily="34" charset="-120"/>
              <a:ea typeface="微軟正黑體" pitchFamily="34" charset="-120"/>
              <a:cs typeface="Arial" panose="020B0604020202020204" pitchFamily="34" charset="0"/>
            </a:endParaRPr>
          </a:p>
        </p:txBody>
      </p:sp>
    </p:spTree>
    <p:extLst>
      <p:ext uri="{BB962C8B-B14F-4D97-AF65-F5344CB8AC3E}">
        <p14:creationId xmlns:p14="http://schemas.microsoft.com/office/powerpoint/2010/main" val="3310885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1471</Words>
  <Application>Microsoft Office PowerPoint</Application>
  <PresentationFormat>自訂</PresentationFormat>
  <Paragraphs>111</Paragraphs>
  <Slides>18</Slides>
  <Notes>18</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生活中的智能家電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Administrator</dc:creator>
  <cp:lastModifiedBy>Administrator</cp:lastModifiedBy>
  <cp:revision>62</cp:revision>
  <dcterms:created xsi:type="dcterms:W3CDTF">2019-09-22T22:34:06Z</dcterms:created>
  <dcterms:modified xsi:type="dcterms:W3CDTF">2019-09-27T06:30:38Z</dcterms:modified>
</cp:coreProperties>
</file>