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1186" r:id="rId4"/>
    <p:sldId id="1187" r:id="rId5"/>
    <p:sldId id="1188" r:id="rId6"/>
    <p:sldId id="118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en Jyuu Gothic Bold" panose="020B0602020203020207" pitchFamily="34" charset="-120"/>
      <p:bold r:id="rId15"/>
    </p:embeddedFont>
    <p:embeddedFont>
      <p:font typeface="Gen Jyuu Gothic Heavy" panose="020B0702020203020207" pitchFamily="34" charset="-120"/>
      <p:bold r:id="rId16"/>
    </p:embeddedFont>
    <p:embeddedFont>
      <p:font typeface="Gen Jyuu Gothic Medium" panose="020B0402020203020207" pitchFamily="34" charset="-120"/>
      <p:regular r:id="rId17"/>
    </p:embeddedFont>
    <p:embeddedFont>
      <p:font typeface="jf-openhuninn-2.0" panose="020B0000000000000000" pitchFamily="34" charset="-120"/>
      <p:regular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微軟正黑體" panose="020B0604030504040204" pitchFamily="34" charset="-120"/>
      <p:regular r:id="rId19"/>
      <p:bold r:id="rId2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醒漢 洪" initials="醒漢" lastIdx="1" clrIdx="0">
    <p:extLst>
      <p:ext uri="{19B8F6BF-5375-455C-9EA6-DF929625EA0E}">
        <p15:presenceInfo xmlns:p15="http://schemas.microsoft.com/office/powerpoint/2012/main" userId="478b513e2c36c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7F"/>
    <a:srgbClr val="1BB2BF"/>
    <a:srgbClr val="E8FFFE"/>
    <a:srgbClr val="F47777"/>
    <a:srgbClr val="51ADEB"/>
    <a:srgbClr val="4DB8FF"/>
    <a:srgbClr val="72A6FF"/>
    <a:srgbClr val="2F5597"/>
    <a:srgbClr val="97F7FF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7796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A48E-8620-48FA-9F6C-D10DC9D5F7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FA1D-CA63-4428-9180-0CFD5A76C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7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https://max.book118.com/html/2019/0110/6233231232002000.shtm</a:t>
            </a:r>
            <a:endParaRPr lang="zh-TW" altLang="en-US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FA1D-CA63-4428-9180-0CFD5A76CFC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89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租屋網。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/>
              </a:rPr>
              <a:t>https://rent.591.com.tw/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9FA1D-CA63-4428-9180-0CFD5A76CFC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67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D2E66-0326-4B6E-BC18-5BA89D3C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672D0D0-DF8A-41F3-8542-4DE71F9CC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822B10-6A8A-412C-A027-3751E84C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E59E05-8E49-41EF-9B51-56FF8577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9F21DE-7CBB-4E82-B978-9DF712A5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BA7170B-B578-00E1-7623-261B69EE6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951" cy="69596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524ACE8-5E5F-ED1F-4C65-C5C9DCB93C86}"/>
              </a:ext>
            </a:extLst>
          </p:cNvPr>
          <p:cNvSpPr txBox="1"/>
          <p:nvPr userDrawn="1"/>
        </p:nvSpPr>
        <p:spPr>
          <a:xfrm>
            <a:off x="538480" y="2397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0" i="0" dirty="0">
                <a:solidFill>
                  <a:srgbClr val="1BB2BF"/>
                </a:solidFill>
                <a:latin typeface="Gen Jyuu Gothic Medium" panose="020B0302020203020207" pitchFamily="34" charset="-128"/>
                <a:ea typeface="Gen Jyuu Gothic Medium" panose="020B0302020203020207" pitchFamily="34" charset="-128"/>
                <a:cs typeface="Gen Jyuu Gothic Medium" panose="020B0302020203020207" pitchFamily="34" charset="-128"/>
              </a:rPr>
              <a:t>不動產地理學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8849FAA-BF92-30F8-49CB-CFE34A405E53}"/>
              </a:ext>
            </a:extLst>
          </p:cNvPr>
          <p:cNvCxnSpPr>
            <a:cxnSpLocks/>
          </p:cNvCxnSpPr>
          <p:nvPr userDrawn="1"/>
        </p:nvCxnSpPr>
        <p:spPr>
          <a:xfrm>
            <a:off x="589280" y="609600"/>
            <a:ext cx="1468060" cy="0"/>
          </a:xfrm>
          <a:prstGeom prst="line">
            <a:avLst/>
          </a:prstGeom>
          <a:ln w="28575">
            <a:solidFill>
              <a:srgbClr val="1BB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8A78C266-5571-66DC-D88D-2D5E12FA3CF7}"/>
              </a:ext>
            </a:extLst>
          </p:cNvPr>
          <p:cNvSpPr/>
          <p:nvPr userDrawn="1"/>
        </p:nvSpPr>
        <p:spPr>
          <a:xfrm>
            <a:off x="0" y="0"/>
            <a:ext cx="132080" cy="6959600"/>
          </a:xfrm>
          <a:prstGeom prst="rect">
            <a:avLst/>
          </a:prstGeom>
          <a:solidFill>
            <a:srgbClr val="1BB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8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17FC2-B958-40C1-B54F-EBF06139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2F3FA3-6212-4366-91D7-94F36B27B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F120D-9B7B-46A0-9578-47203152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514D2C-0ED6-4EF9-8648-E9492EE3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2567E0-5DBE-413E-8C87-8885EF8C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44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039A0CE-89F8-4CD0-B9B6-2185802AB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4F4138-30FF-40E8-94D1-305FC9620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1087E6-4049-4BE9-846B-9AC742ED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18A206-7E6D-48A5-AFE1-DCC1BE20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747BFA-962E-4C1D-9730-8268CB55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80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42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理探究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5;p71"/>
          <p:cNvSpPr/>
          <p:nvPr userDrawn="1"/>
        </p:nvSpPr>
        <p:spPr>
          <a:xfrm>
            <a:off x="122358" y="1098662"/>
            <a:ext cx="11947793" cy="5580663"/>
          </a:xfrm>
          <a:prstGeom prst="roundRect">
            <a:avLst>
              <a:gd name="adj" fmla="val 3387"/>
            </a:avLst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50;p70" descr="標準字-龍騰文化+slogan-1橫黑.png">
            <a:extLst>
              <a:ext uri="{FF2B5EF4-FFF2-40B4-BE49-F238E27FC236}">
                <a16:creationId xmlns:a16="http://schemas.microsoft.com/office/drawing/2014/main" id="{8B9283AB-C0C6-5043-9780-91C49AB36A01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1363651" y="63225"/>
            <a:ext cx="696416" cy="25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2;p67">
            <a:extLst>
              <a:ext uri="{FF2B5EF4-FFF2-40B4-BE49-F238E27FC236}">
                <a16:creationId xmlns:a16="http://schemas.microsoft.com/office/drawing/2014/main" id="{5F41EFEB-833E-354A-B3D4-B91237F164E1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</a:blip>
          <a:srcRect t="35128" r="12542"/>
          <a:stretch/>
        </p:blipFill>
        <p:spPr>
          <a:xfrm>
            <a:off x="10954339" y="-1"/>
            <a:ext cx="1237661" cy="82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9"/>
          <p:cNvGrpSpPr/>
          <p:nvPr userDrawn="1"/>
        </p:nvGrpSpPr>
        <p:grpSpPr>
          <a:xfrm>
            <a:off x="276576" y="90311"/>
            <a:ext cx="988483" cy="946648"/>
            <a:chOff x="804863" y="338667"/>
            <a:chExt cx="1874255" cy="1794933"/>
          </a:xfrm>
        </p:grpSpPr>
        <p:grpSp>
          <p:nvGrpSpPr>
            <p:cNvPr id="3" name="群組 23"/>
            <p:cNvGrpSpPr/>
            <p:nvPr/>
          </p:nvGrpSpPr>
          <p:grpSpPr>
            <a:xfrm>
              <a:off x="804863" y="338667"/>
              <a:ext cx="1874255" cy="1794933"/>
              <a:chOff x="804863" y="338667"/>
              <a:chExt cx="4876270" cy="4669896"/>
            </a:xfrm>
          </p:grpSpPr>
          <p:grpSp>
            <p:nvGrpSpPr>
              <p:cNvPr id="4" name="群組 21"/>
              <p:cNvGrpSpPr/>
              <p:nvPr/>
            </p:nvGrpSpPr>
            <p:grpSpPr>
              <a:xfrm>
                <a:off x="804863" y="338667"/>
                <a:ext cx="4876270" cy="4669896"/>
                <a:chOff x="804863" y="338667"/>
                <a:chExt cx="4876270" cy="4669896"/>
              </a:xfrm>
            </p:grpSpPr>
            <p:sp>
              <p:nvSpPr>
                <p:cNvPr id="15" name="手繪多邊形 14"/>
                <p:cNvSpPr/>
                <p:nvPr/>
              </p:nvSpPr>
              <p:spPr>
                <a:xfrm>
                  <a:off x="804863" y="338667"/>
                  <a:ext cx="4669896" cy="4669896"/>
                </a:xfrm>
                <a:custGeom>
                  <a:avLst/>
                  <a:gdLst>
                    <a:gd name="connsiteX0" fmla="*/ 0 w 4669896"/>
                    <a:gd name="connsiteY0" fmla="*/ 2334948 h 4669896"/>
                    <a:gd name="connsiteX1" fmla="*/ 683893 w 4669896"/>
                    <a:gd name="connsiteY1" fmla="*/ 683891 h 4669896"/>
                    <a:gd name="connsiteX2" fmla="*/ 2334952 w 4669896"/>
                    <a:gd name="connsiteY2" fmla="*/ 3 h 4669896"/>
                    <a:gd name="connsiteX3" fmla="*/ 3986009 w 4669896"/>
                    <a:gd name="connsiteY3" fmla="*/ 683896 h 4669896"/>
                    <a:gd name="connsiteX4" fmla="*/ 4669897 w 4669896"/>
                    <a:gd name="connsiteY4" fmla="*/ 2334955 h 4669896"/>
                    <a:gd name="connsiteX5" fmla="*/ 3986006 w 4669896"/>
                    <a:gd name="connsiteY5" fmla="*/ 3986013 h 4669896"/>
                    <a:gd name="connsiteX6" fmla="*/ 2334948 w 4669896"/>
                    <a:gd name="connsiteY6" fmla="*/ 4669903 h 4669896"/>
                    <a:gd name="connsiteX7" fmla="*/ 683890 w 4669896"/>
                    <a:gd name="connsiteY7" fmla="*/ 3986011 h 4669896"/>
                    <a:gd name="connsiteX8" fmla="*/ 1 w 4669896"/>
                    <a:gd name="connsiteY8" fmla="*/ 2334952 h 4669896"/>
                    <a:gd name="connsiteX9" fmla="*/ 0 w 4669896"/>
                    <a:gd name="connsiteY9" fmla="*/ 2334948 h 466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69896" h="4669896">
                      <a:moveTo>
                        <a:pt x="0" y="2334948"/>
                      </a:moveTo>
                      <a:cubicBezTo>
                        <a:pt x="1" y="1715681"/>
                        <a:pt x="246004" y="1121778"/>
                        <a:pt x="683893" y="683891"/>
                      </a:cubicBezTo>
                      <a:cubicBezTo>
                        <a:pt x="1121781" y="246004"/>
                        <a:pt x="1715685" y="2"/>
                        <a:pt x="2334952" y="3"/>
                      </a:cubicBezTo>
                      <a:cubicBezTo>
                        <a:pt x="2954219" y="4"/>
                        <a:pt x="3548122" y="246007"/>
                        <a:pt x="3986009" y="683896"/>
                      </a:cubicBezTo>
                      <a:cubicBezTo>
                        <a:pt x="4423896" y="1121784"/>
                        <a:pt x="4669898" y="1715688"/>
                        <a:pt x="4669897" y="2334955"/>
                      </a:cubicBezTo>
                      <a:cubicBezTo>
                        <a:pt x="4669897" y="2954222"/>
                        <a:pt x="4423894" y="3548125"/>
                        <a:pt x="3986006" y="3986013"/>
                      </a:cubicBezTo>
                      <a:cubicBezTo>
                        <a:pt x="3548118" y="4423901"/>
                        <a:pt x="2954215" y="4669903"/>
                        <a:pt x="2334948" y="4669903"/>
                      </a:cubicBezTo>
                      <a:cubicBezTo>
                        <a:pt x="1715681" y="4669903"/>
                        <a:pt x="1121778" y="4423899"/>
                        <a:pt x="683890" y="3986011"/>
                      </a:cubicBezTo>
                      <a:cubicBezTo>
                        <a:pt x="246003" y="3548123"/>
                        <a:pt x="0" y="2954219"/>
                        <a:pt x="1" y="2334952"/>
                      </a:cubicBezTo>
                      <a:cubicBezTo>
                        <a:pt x="1" y="2334951"/>
                        <a:pt x="0" y="2334949"/>
                        <a:pt x="0" y="2334948"/>
                      </a:cubicBezTo>
                      <a:close/>
                    </a:path>
                  </a:pathLst>
                </a:custGeom>
                <a:solidFill>
                  <a:srgbClr val="E0F1F6"/>
                </a:solidFill>
                <a:ln w="28575">
                  <a:solidFill>
                    <a:srgbClr val="01B3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/>
                </a:p>
              </p:txBody>
            </p:sp>
            <p:sp>
              <p:nvSpPr>
                <p:cNvPr id="16" name="手繪多邊形 15"/>
                <p:cNvSpPr/>
                <p:nvPr/>
              </p:nvSpPr>
              <p:spPr>
                <a:xfrm>
                  <a:off x="4800600" y="3835400"/>
                  <a:ext cx="880533" cy="846667"/>
                </a:xfrm>
                <a:custGeom>
                  <a:avLst/>
                  <a:gdLst>
                    <a:gd name="connsiteX0" fmla="*/ 364067 w 880533"/>
                    <a:gd name="connsiteY0" fmla="*/ 0 h 846667"/>
                    <a:gd name="connsiteX1" fmla="*/ 880533 w 880533"/>
                    <a:gd name="connsiteY1" fmla="*/ 846667 h 846667"/>
                    <a:gd name="connsiteX2" fmla="*/ 0 w 880533"/>
                    <a:gd name="connsiteY2" fmla="*/ 491067 h 84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3" h="846667">
                      <a:moveTo>
                        <a:pt x="364067" y="0"/>
                      </a:moveTo>
                      <a:lnTo>
                        <a:pt x="880533" y="846667"/>
                      </a:lnTo>
                      <a:lnTo>
                        <a:pt x="0" y="491067"/>
                      </a:lnTo>
                    </a:path>
                  </a:pathLst>
                </a:custGeom>
                <a:solidFill>
                  <a:srgbClr val="E0F1F6"/>
                </a:solidFill>
                <a:ln w="28575">
                  <a:solidFill>
                    <a:srgbClr val="01B3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/>
                </a:p>
              </p:txBody>
            </p:sp>
          </p:grpSp>
          <p:sp>
            <p:nvSpPr>
              <p:cNvPr id="14" name="橢圓 13"/>
              <p:cNvSpPr/>
              <p:nvPr/>
            </p:nvSpPr>
            <p:spPr>
              <a:xfrm>
                <a:off x="4596873" y="3801533"/>
                <a:ext cx="561970" cy="468308"/>
              </a:xfrm>
              <a:prstGeom prst="ellipse">
                <a:avLst/>
              </a:prstGeom>
              <a:solidFill>
                <a:srgbClr val="E0F1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pic>
          <p:nvPicPr>
            <p:cNvPr id="12" name="圖片 11" descr="地理探究OKO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714" y="642160"/>
              <a:ext cx="1198552" cy="1187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322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弟來報報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361246" y="553157"/>
            <a:ext cx="11469511" cy="6028972"/>
          </a:xfrm>
          <a:prstGeom prst="roundRect">
            <a:avLst>
              <a:gd name="adj" fmla="val 65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" name="Google Shape;98;p65"/>
          <p:cNvSpPr txBox="1"/>
          <p:nvPr userDrawn="1"/>
        </p:nvSpPr>
        <p:spPr>
          <a:xfrm rot="20821609" flipH="1">
            <a:off x="80083" y="710728"/>
            <a:ext cx="2528004" cy="789943"/>
          </a:xfrm>
          <a:prstGeom prst="roundRect">
            <a:avLst/>
          </a:prstGeom>
          <a:solidFill>
            <a:srgbClr val="FF6600"/>
          </a:solidFill>
          <a:ln w="28575">
            <a:noFill/>
          </a:ln>
          <a:effectLst/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+mn-ea"/>
                <a:ea typeface="+mn-ea"/>
              </a:rPr>
              <a:t>標弟來報報</a:t>
            </a:r>
            <a:endParaRPr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" name="群組 18"/>
          <p:cNvGrpSpPr/>
          <p:nvPr userDrawn="1"/>
        </p:nvGrpSpPr>
        <p:grpSpPr>
          <a:xfrm>
            <a:off x="335492" y="174575"/>
            <a:ext cx="670984" cy="814589"/>
            <a:chOff x="261597" y="256700"/>
            <a:chExt cx="483283" cy="606730"/>
          </a:xfrm>
        </p:grpSpPr>
        <p:sp>
          <p:nvSpPr>
            <p:cNvPr id="10" name="橢圓 9"/>
            <p:cNvSpPr/>
            <p:nvPr/>
          </p:nvSpPr>
          <p:spPr>
            <a:xfrm>
              <a:off x="389467" y="338667"/>
              <a:ext cx="279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131B8F1-A637-47AB-B256-4E1B94F3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975096">
              <a:off x="261597" y="256700"/>
              <a:ext cx="483283" cy="606730"/>
            </a:xfrm>
            <a:prstGeom prst="rect">
              <a:avLst/>
            </a:prstGeom>
          </p:spPr>
        </p:pic>
      </p:grpSp>
      <p:pic>
        <p:nvPicPr>
          <p:cNvPr id="12" name="圖片 11" descr="標準字-龍騰文化+slogan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3023" y="180630"/>
            <a:ext cx="857733" cy="310605"/>
          </a:xfrm>
          <a:prstGeom prst="rect">
            <a:avLst/>
          </a:prstGeom>
        </p:spPr>
      </p:pic>
      <p:grpSp>
        <p:nvGrpSpPr>
          <p:cNvPr id="3" name="群組 12"/>
          <p:cNvGrpSpPr/>
          <p:nvPr userDrawn="1"/>
        </p:nvGrpSpPr>
        <p:grpSpPr>
          <a:xfrm rot="20481429" flipH="1">
            <a:off x="2306187" y="5363"/>
            <a:ext cx="459588" cy="443987"/>
            <a:chOff x="222575" y="102099"/>
            <a:chExt cx="467985" cy="452099"/>
          </a:xfrm>
          <a:solidFill>
            <a:srgbClr val="FF6600"/>
          </a:solidFill>
        </p:grpSpPr>
        <p:sp>
          <p:nvSpPr>
            <p:cNvPr id="14" name="Google Shape;678;p8">
              <a:extLst>
                <a:ext uri="{FF2B5EF4-FFF2-40B4-BE49-F238E27FC236}">
                  <a16:creationId xmlns:a16="http://schemas.microsoft.com/office/drawing/2014/main" id="{4220F6FB-38B0-AC49-B2A3-B105C8F89051}"/>
                </a:ext>
              </a:extLst>
            </p:cNvPr>
            <p:cNvSpPr/>
            <p:nvPr/>
          </p:nvSpPr>
          <p:spPr>
            <a:xfrm rot="2837269" flipH="1">
              <a:off x="287877" y="303874"/>
              <a:ext cx="324000" cy="169056"/>
            </a:xfrm>
            <a:custGeom>
              <a:avLst/>
              <a:gdLst/>
              <a:ahLst/>
              <a:cxnLst/>
              <a:rect l="l" t="t" r="r" b="b"/>
              <a:pathLst>
                <a:path w="3175000" h="127000" extrusionOk="0">
                  <a:moveTo>
                    <a:pt x="0" y="0"/>
                  </a:moveTo>
                  <a:lnTo>
                    <a:pt x="3162300" y="0"/>
                  </a:lnTo>
                  <a:lnTo>
                    <a:pt x="3175000" y="127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79;p8">
              <a:extLst>
                <a:ext uri="{FF2B5EF4-FFF2-40B4-BE49-F238E27FC236}">
                  <a16:creationId xmlns:a16="http://schemas.microsoft.com/office/drawing/2014/main" id="{66596286-147C-324E-B93D-82CA1B203920}"/>
                </a:ext>
              </a:extLst>
            </p:cNvPr>
            <p:cNvSpPr/>
            <p:nvPr/>
          </p:nvSpPr>
          <p:spPr>
            <a:xfrm rot="5400000" flipH="1">
              <a:off x="444032" y="179571"/>
              <a:ext cx="324000" cy="169056"/>
            </a:xfrm>
            <a:custGeom>
              <a:avLst/>
              <a:gdLst/>
              <a:ahLst/>
              <a:cxnLst/>
              <a:rect l="l" t="t" r="r" b="b"/>
              <a:pathLst>
                <a:path w="3175000" h="127000" extrusionOk="0">
                  <a:moveTo>
                    <a:pt x="0" y="0"/>
                  </a:moveTo>
                  <a:lnTo>
                    <a:pt x="3162300" y="0"/>
                  </a:lnTo>
                  <a:lnTo>
                    <a:pt x="3175000" y="127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80;p8">
              <a:extLst>
                <a:ext uri="{FF2B5EF4-FFF2-40B4-BE49-F238E27FC236}">
                  <a16:creationId xmlns:a16="http://schemas.microsoft.com/office/drawing/2014/main" id="{0706F1C8-67BD-8D43-A14A-8226C8B4109E}"/>
                </a:ext>
              </a:extLst>
            </p:cNvPr>
            <p:cNvSpPr/>
            <p:nvPr/>
          </p:nvSpPr>
          <p:spPr>
            <a:xfrm rot="590726" flipH="1">
              <a:off x="222575" y="503822"/>
              <a:ext cx="331073" cy="50376"/>
            </a:xfrm>
            <a:custGeom>
              <a:avLst/>
              <a:gdLst/>
              <a:ahLst/>
              <a:cxnLst/>
              <a:rect l="l" t="t" r="r" b="b"/>
              <a:pathLst>
                <a:path w="3175000" h="127000" extrusionOk="0">
                  <a:moveTo>
                    <a:pt x="0" y="0"/>
                  </a:moveTo>
                  <a:lnTo>
                    <a:pt x="3162300" y="0"/>
                  </a:lnTo>
                  <a:lnTo>
                    <a:pt x="3175000" y="127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4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26;p4">
            <a:extLst>
              <a:ext uri="{FF2B5EF4-FFF2-40B4-BE49-F238E27FC236}">
                <a16:creationId xmlns:a16="http://schemas.microsoft.com/office/drawing/2014/main" id="{6DE56A8B-0BB4-4DCC-82E0-EB5992897CAF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-1"/>
            <a:ext cx="12192000" cy="6859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27;p4">
            <a:extLst>
              <a:ext uri="{FF2B5EF4-FFF2-40B4-BE49-F238E27FC236}">
                <a16:creationId xmlns:a16="http://schemas.microsoft.com/office/drawing/2014/main" id="{0151C1D9-FF48-434E-9739-C1CA6EFF5569}"/>
              </a:ext>
            </a:extLst>
          </p:cNvPr>
          <p:cNvSpPr/>
          <p:nvPr userDrawn="1"/>
        </p:nvSpPr>
        <p:spPr>
          <a:xfrm>
            <a:off x="324255" y="986445"/>
            <a:ext cx="11517549" cy="5577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20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26;p4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-1"/>
            <a:ext cx="12192000" cy="6859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7;p4"/>
          <p:cNvSpPr/>
          <p:nvPr userDrawn="1"/>
        </p:nvSpPr>
        <p:spPr>
          <a:xfrm>
            <a:off x="1" y="519065"/>
            <a:ext cx="12191999" cy="6338935"/>
          </a:xfrm>
          <a:prstGeom prst="roundRect">
            <a:avLst>
              <a:gd name="adj" fmla="val 588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24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_藍色版面">
    <p:bg>
      <p:bgPr>
        <a:solidFill>
          <a:srgbClr val="F1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8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地理報馬仔" preserve="1" userDrawn="1">
  <p:cSld name="地理報馬仔">
    <p:bg>
      <p:bgPr>
        <a:solidFill>
          <a:srgbClr val="F1FD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68;p5">
            <a:extLst>
              <a:ext uri="{FF2B5EF4-FFF2-40B4-BE49-F238E27FC236}">
                <a16:creationId xmlns:a16="http://schemas.microsoft.com/office/drawing/2014/main" id="{D3357482-FA90-A741-BB4B-3F91ED67CBBD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</a:blip>
          <a:srcRect t="63637" r="65179"/>
          <a:stretch/>
        </p:blipFill>
        <p:spPr>
          <a:xfrm>
            <a:off x="1" y="5644298"/>
            <a:ext cx="2068285" cy="121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8;p5">
            <a:extLst>
              <a:ext uri="{FF2B5EF4-FFF2-40B4-BE49-F238E27FC236}">
                <a16:creationId xmlns:a16="http://schemas.microsoft.com/office/drawing/2014/main" id="{40DF48EB-E9A3-BE42-B86E-1DC104982610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</a:blip>
          <a:srcRect l="68214" t="84109"/>
          <a:stretch/>
        </p:blipFill>
        <p:spPr>
          <a:xfrm>
            <a:off x="9590315" y="6127671"/>
            <a:ext cx="2601685" cy="73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8;p5">
            <a:extLst>
              <a:ext uri="{FF2B5EF4-FFF2-40B4-BE49-F238E27FC236}">
                <a16:creationId xmlns:a16="http://schemas.microsoft.com/office/drawing/2014/main" id="{C3D05489-BE2F-9541-8832-D682CC8D8B04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</a:blip>
          <a:srcRect l="25089" r="59911" b="89844"/>
          <a:stretch/>
        </p:blipFill>
        <p:spPr>
          <a:xfrm>
            <a:off x="0" y="10885"/>
            <a:ext cx="1828800" cy="6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;p64">
            <a:extLst>
              <a:ext uri="{FF2B5EF4-FFF2-40B4-BE49-F238E27FC236}">
                <a16:creationId xmlns:a16="http://schemas.microsoft.com/office/drawing/2014/main" id="{EED73156-8B52-104B-B5DD-D6177FBA29DC}"/>
              </a:ext>
            </a:extLst>
          </p:cNvPr>
          <p:cNvSpPr/>
          <p:nvPr userDrawn="1"/>
        </p:nvSpPr>
        <p:spPr>
          <a:xfrm>
            <a:off x="152401" y="355333"/>
            <a:ext cx="11887200" cy="6304547"/>
          </a:xfrm>
          <a:prstGeom prst="roundRect">
            <a:avLst>
              <a:gd name="adj" fmla="val 6014"/>
            </a:avLst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" name="Google Shape;721;p7">
            <a:extLst>
              <a:ext uri="{FF2B5EF4-FFF2-40B4-BE49-F238E27FC236}">
                <a16:creationId xmlns:a16="http://schemas.microsoft.com/office/drawing/2014/main" id="{201EFA62-6E6A-1247-BA63-54CA7298473A}"/>
              </a:ext>
            </a:extLst>
          </p:cNvPr>
          <p:cNvSpPr/>
          <p:nvPr userDrawn="1"/>
        </p:nvSpPr>
        <p:spPr>
          <a:xfrm>
            <a:off x="533413" y="453292"/>
            <a:ext cx="7823835" cy="1049373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</a:pPr>
            <a:endParaRPr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3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學生活動">
  <p:cSld name="1_學生活動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1"/>
          <p:cNvPicPr preferRelativeResize="0"/>
          <p:nvPr/>
        </p:nvPicPr>
        <p:blipFill rotWithShape="1">
          <a:blip r:embed="rId2" cstate="print">
            <a:alphaModFix/>
          </a:blip>
          <a:srcRect r="48620"/>
          <a:stretch/>
        </p:blipFill>
        <p:spPr>
          <a:xfrm>
            <a:off x="11310754" y="4269826"/>
            <a:ext cx="881247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1"/>
          <p:cNvPicPr preferRelativeResize="0"/>
          <p:nvPr/>
        </p:nvPicPr>
        <p:blipFill rotWithShape="1">
          <a:blip r:embed="rId2" cstate="print">
            <a:alphaModFix/>
          </a:blip>
          <a:srcRect l="31016" t="-12757" r="-720" b="12757"/>
          <a:stretch/>
        </p:blipFill>
        <p:spPr>
          <a:xfrm>
            <a:off x="-12325" y="4907112"/>
            <a:ext cx="1195541" cy="195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49;p70">
            <a:extLst>
              <a:ext uri="{FF2B5EF4-FFF2-40B4-BE49-F238E27FC236}">
                <a16:creationId xmlns:a16="http://schemas.microsoft.com/office/drawing/2014/main" id="{2BF79078-0EA1-9A43-8A5A-52602065A58D}"/>
              </a:ext>
            </a:extLst>
          </p:cNvPr>
          <p:cNvSpPr/>
          <p:nvPr userDrawn="1"/>
        </p:nvSpPr>
        <p:spPr>
          <a:xfrm>
            <a:off x="122357" y="118949"/>
            <a:ext cx="2727523" cy="1496492"/>
          </a:xfrm>
          <a:prstGeom prst="roundRect">
            <a:avLst/>
          </a:prstGeom>
          <a:solidFill>
            <a:schemeClr val="accent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800"/>
              <a:buFont typeface="Microsoft JhengHei"/>
              <a:buNone/>
            </a:pPr>
            <a:endParaRPr sz="3200" b="1" dirty="0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" name="Google Shape;275;p71"/>
          <p:cNvSpPr/>
          <p:nvPr/>
        </p:nvSpPr>
        <p:spPr>
          <a:xfrm>
            <a:off x="122358" y="1098662"/>
            <a:ext cx="11947793" cy="5580663"/>
          </a:xfrm>
          <a:prstGeom prst="roundRect">
            <a:avLst>
              <a:gd name="adj" fmla="val 3387"/>
            </a:avLst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F44506-494D-DA49-838A-CF0AF668E4F0}"/>
              </a:ext>
            </a:extLst>
          </p:cNvPr>
          <p:cNvSpPr/>
          <p:nvPr userDrawn="1"/>
        </p:nvSpPr>
        <p:spPr>
          <a:xfrm>
            <a:off x="187525" y="298386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800"/>
              <a:buFont typeface="Microsoft JhengHei"/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學生活動 </a:t>
            </a:r>
            <a:r>
              <a:rPr lang="en-US" altLang="zh-TW" sz="32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3-1</a:t>
            </a:r>
            <a:endParaRPr lang="zh-TW" altLang="en-US" sz="32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" name="Google Shape;250;p70" descr="標準字-龍騰文化+slogan-1橫黑.png">
            <a:extLst>
              <a:ext uri="{FF2B5EF4-FFF2-40B4-BE49-F238E27FC236}">
                <a16:creationId xmlns:a16="http://schemas.microsoft.com/office/drawing/2014/main" id="{8B9283AB-C0C6-5043-9780-91C49AB36A01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363651" y="63225"/>
            <a:ext cx="696416" cy="25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2;p67">
            <a:extLst>
              <a:ext uri="{FF2B5EF4-FFF2-40B4-BE49-F238E27FC236}">
                <a16:creationId xmlns:a16="http://schemas.microsoft.com/office/drawing/2014/main" id="{5F41EFEB-833E-354A-B3D4-B91237F164E1}"/>
              </a:ext>
            </a:extLst>
          </p:cNvPr>
          <p:cNvPicPr preferRelativeResize="0"/>
          <p:nvPr userDrawn="1"/>
        </p:nvPicPr>
        <p:blipFill rotWithShape="1">
          <a:blip r:embed="rId4" cstate="print">
            <a:alphaModFix/>
          </a:blip>
          <a:srcRect t="35128" r="12542"/>
          <a:stretch/>
        </p:blipFill>
        <p:spPr>
          <a:xfrm>
            <a:off x="10954339" y="-1"/>
            <a:ext cx="1237661" cy="8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416551BE-4EB8-EC45-9A13-D417063CB31C}"/>
              </a:ext>
            </a:extLst>
          </p:cNvPr>
          <p:cNvSpPr txBox="1"/>
          <p:nvPr userDrawn="1"/>
        </p:nvSpPr>
        <p:spPr>
          <a:xfrm>
            <a:off x="2960293" y="254584"/>
            <a:ext cx="8398587" cy="764117"/>
          </a:xfrm>
          <a:prstGeom prst="rect">
            <a:avLst/>
          </a:prstGeom>
          <a:noFill/>
          <a:effectLst/>
        </p:spPr>
        <p:txBody>
          <a:bodyPr vert="horz" wrap="square" lIns="121920" tIns="60960" rIns="121920" bIns="60960" rtlCol="0" anchor="ctr">
            <a:noAutofit/>
          </a:bodyPr>
          <a:lstStyle/>
          <a:p>
            <a:pPr lvl="0">
              <a:defRPr/>
            </a:pPr>
            <a:r>
              <a:rPr kumimoji="1"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向量模式資料與網格模式資料</a:t>
            </a:r>
          </a:p>
        </p:txBody>
      </p:sp>
    </p:spTree>
    <p:extLst>
      <p:ext uri="{BB962C8B-B14F-4D97-AF65-F5344CB8AC3E}">
        <p14:creationId xmlns:p14="http://schemas.microsoft.com/office/powerpoint/2010/main" val="39523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5DC00B-C8B9-40C5-98A4-06C6AB6B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F7787-56AD-40E3-A714-DC819678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B291FE-2189-4A21-B6DE-C1CB4A18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3658F3-62A8-4138-A142-D09A63C9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351DDC-3E2E-4838-A9F4-FBFA06D4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A3E60-D75F-457B-AA80-65B8F1D1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890C71-5A6E-486B-88CD-A72C766D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A7A7FB-FECD-4988-9B6C-E84B596A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DF6649-FB45-4B3D-9154-3F1D1AB8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60A0D8-8B94-4D38-8198-9B21E87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2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13AE1E-5F9A-47A4-825C-A836CC1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55A695-BA98-44C3-B023-602DE7AA4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426F4E-77DC-4B9A-82A4-86A0F45A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C1DA94-E2EE-42B9-9376-B995C7E6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C79CF5-EED6-4F43-B008-6C638941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765DFB-CE99-4473-BC87-03C100E0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46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8A194A-0A2E-4141-AE9D-C884F896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3ACAB9-F053-4891-A0EF-E23EAAC1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70D97B-92B0-4099-9922-0D72AEBDF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886214-11F8-42D7-8C2B-E66609358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98EF7B2-756A-4451-B70B-F07FAE3E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0864D6A-000F-4D88-A1F9-C0626805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B6AE4E-CD4A-46AB-AFBF-333DEBDA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AD4B0C-1937-45CC-B111-39DA772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33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54BBA-F4D7-4E95-8119-E67F9A52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2B07D-5D34-4811-A882-051F4009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39763F-6F78-4CEB-AFFC-50B66C23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4E0109-9BD6-4BCF-9F7E-F148C6DF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49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3A9ED74-9DB2-4967-8398-1A9A9BDD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F179A5-8801-4F3E-85F2-E708EB73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B77C3B-4593-4DFE-96C9-307B5699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5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4B9457-89A4-40CF-9F1C-EEFEF2D7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5D804E-7C2A-4D63-8C38-69646B14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387B67-F11D-43AA-B149-BA594C6BE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F9E4B0-9F73-4893-8D2D-2F8CD2DD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B4AC-BD2D-4BED-9024-DCD2B449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F9E76F-1A32-4E84-AD68-B2D41946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0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00EF6-BC2B-47E5-A4A3-7298B6E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7B908E3-10E4-40F9-AADA-455FA8894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B52B7F-5C7A-489B-8806-C0290D768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CCF53B-5CCC-4124-BECD-EE8C639A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185C46-FBF0-4F16-BE2E-AE52686C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BF3D02-DD35-4FA8-AA2B-2E2E7EBC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BEA85C-245D-48E2-B8BB-5204E4B4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8174FD-D64E-4407-BAD2-043D8348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4685AC-55D6-4701-8533-F1F8553ED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FBA5-9D64-460D-87A8-36432AAC1A8B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37E776-12BC-4EA8-94C9-C362FEE2E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252BDF-6448-401C-8024-A35EDDA42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9E8D-DB85-420D-A96F-969DEC58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0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4648-3404-4EED-B28E-B914840B351A}" type="datetimeFigureOut">
              <a:rPr lang="zh-TW" altLang="en-US" smtClean="0"/>
              <a:pPr/>
              <a:t>2025/4/25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F287-1684-4DE2-AA4B-2C44072CD6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8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3D0752D-415E-4684-A971-1271E124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2"/>
          <a:stretch/>
        </p:blipFill>
        <p:spPr>
          <a:xfrm>
            <a:off x="-375138" y="-105508"/>
            <a:ext cx="12567138" cy="706901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90733F11-9A6D-4A78-A347-FB9ACE887BD0}"/>
              </a:ext>
            </a:extLst>
          </p:cNvPr>
          <p:cNvSpPr/>
          <p:nvPr/>
        </p:nvSpPr>
        <p:spPr>
          <a:xfrm>
            <a:off x="5744308" y="4476809"/>
            <a:ext cx="8253536" cy="1701252"/>
          </a:xfrm>
          <a:prstGeom prst="roundRect">
            <a:avLst>
              <a:gd name="adj" fmla="val 19984"/>
            </a:avLst>
          </a:prstGeom>
          <a:solidFill>
            <a:srgbClr val="1BB2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84BD26-4D00-4B83-B727-EBB85808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822" y="4375637"/>
            <a:ext cx="6083300" cy="1236663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不動產地理學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0B12F2-CB20-4D8B-BFEF-4C89DDE7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877" y="5587446"/>
            <a:ext cx="5862338" cy="515817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97F7FF"/>
                </a:solidFill>
                <a:latin typeface="Gen Jyuu Gothic Medium" panose="020B0302020203020207" pitchFamily="34" charset="-128"/>
                <a:ea typeface="Gen Jyuu Gothic Medium" panose="020B0302020203020207" pitchFamily="34" charset="-128"/>
                <a:cs typeface="Gen Jyuu Gothic Medium" panose="020B0302020203020207" pitchFamily="34" charset="-128"/>
              </a:rPr>
              <a:t>GIS</a:t>
            </a:r>
            <a:r>
              <a:rPr lang="zh-TW" altLang="en-US" dirty="0">
                <a:solidFill>
                  <a:srgbClr val="97F7FF"/>
                </a:solidFill>
                <a:latin typeface="Gen Jyuu Gothic Medium" panose="020B0302020203020207" pitchFamily="34" charset="-128"/>
                <a:ea typeface="Gen Jyuu Gothic Medium" panose="020B0302020203020207" pitchFamily="34" charset="-128"/>
                <a:cs typeface="Gen Jyuu Gothic Medium" panose="020B0302020203020207" pitchFamily="34" charset="-128"/>
              </a:rPr>
              <a:t>的生活運用 以新北不動產愛連網為例</a:t>
            </a:r>
          </a:p>
        </p:txBody>
      </p:sp>
    </p:spTree>
    <p:extLst>
      <p:ext uri="{BB962C8B-B14F-4D97-AF65-F5344CB8AC3E}">
        <p14:creationId xmlns:p14="http://schemas.microsoft.com/office/powerpoint/2010/main" val="347624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8">
            <a:extLst>
              <a:ext uri="{FF2B5EF4-FFF2-40B4-BE49-F238E27FC236}">
                <a16:creationId xmlns:a16="http://schemas.microsoft.com/office/drawing/2014/main" id="{644EF48B-4F45-9863-E273-6A8DA7D469E8}"/>
              </a:ext>
            </a:extLst>
          </p:cNvPr>
          <p:cNvSpPr/>
          <p:nvPr/>
        </p:nvSpPr>
        <p:spPr>
          <a:xfrm>
            <a:off x="3915385" y="609824"/>
            <a:ext cx="4361230" cy="961068"/>
          </a:xfrm>
          <a:prstGeom prst="roundRect">
            <a:avLst>
              <a:gd name="adj" fmla="val 31811"/>
            </a:avLst>
          </a:prstGeom>
          <a:solidFill>
            <a:srgbClr val="1BB2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GIS</a:t>
            </a:r>
            <a:r>
              <a:rPr lang="zh-TW" altLang="en-US" sz="44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是什麼</a:t>
            </a:r>
            <a:r>
              <a:rPr lang="en-US" altLang="zh-TW" sz="44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?</a:t>
            </a:r>
            <a:endParaRPr lang="zh-TW" altLang="en-US" sz="4400" b="1" dirty="0"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pic>
        <p:nvPicPr>
          <p:cNvPr id="5" name="圖片 4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B413B9E1-A85F-985E-C555-572A819D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2" y="1901254"/>
            <a:ext cx="9871236" cy="44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圓角矩形 44">
            <a:extLst>
              <a:ext uri="{FF2B5EF4-FFF2-40B4-BE49-F238E27FC236}">
                <a16:creationId xmlns:a16="http://schemas.microsoft.com/office/drawing/2014/main" id="{3572BE92-4AA6-CFE4-94CF-ADD96760860A}"/>
              </a:ext>
            </a:extLst>
          </p:cNvPr>
          <p:cNvSpPr/>
          <p:nvPr/>
        </p:nvSpPr>
        <p:spPr>
          <a:xfrm>
            <a:off x="1414265" y="5469248"/>
            <a:ext cx="9921606" cy="1254281"/>
          </a:xfrm>
          <a:prstGeom prst="roundRect">
            <a:avLst>
              <a:gd name="adj" fmla="val 26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FCE4BC-2F5C-C929-751C-0CA05C43D5BB}"/>
              </a:ext>
            </a:extLst>
          </p:cNvPr>
          <p:cNvSpPr txBox="1">
            <a:spLocks/>
          </p:cNvSpPr>
          <p:nvPr/>
        </p:nvSpPr>
        <p:spPr>
          <a:xfrm>
            <a:off x="3938953" y="462763"/>
            <a:ext cx="4472354" cy="7997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20000"/>
              </a:lnSpc>
              <a:buClr>
                <a:srgbClr val="262626"/>
              </a:buClr>
              <a:buSzPts val="4800"/>
            </a:pPr>
            <a:r>
              <a:rPr lang="zh-TW" altLang="en-US" sz="4400" b="1" dirty="0">
                <a:solidFill>
                  <a:srgbClr val="27787F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  <a:sym typeface="Microsoft JhengHei"/>
              </a:rPr>
              <a:t>地理資訊的組成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FCA283A-0DFE-6B0A-0535-9D3220A71833}"/>
              </a:ext>
            </a:extLst>
          </p:cNvPr>
          <p:cNvSpPr/>
          <p:nvPr/>
        </p:nvSpPr>
        <p:spPr>
          <a:xfrm>
            <a:off x="2118517" y="3247646"/>
            <a:ext cx="1277815" cy="1277815"/>
          </a:xfrm>
          <a:prstGeom prst="ellipse">
            <a:avLst/>
          </a:prstGeom>
          <a:solidFill>
            <a:srgbClr val="51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一般</a:t>
            </a:r>
            <a:endParaRPr kumimoji="1" lang="en-US" altLang="zh-TW" sz="2800" b="1" dirty="0"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 algn="ctr"/>
            <a:r>
              <a:rPr kumimoji="1" lang="zh-TW" altLang="en-US" sz="28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資料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0C9A99A-633B-EA54-E777-1B4B9B9465E3}"/>
              </a:ext>
            </a:extLst>
          </p:cNvPr>
          <p:cNvSpPr/>
          <p:nvPr/>
        </p:nvSpPr>
        <p:spPr>
          <a:xfrm>
            <a:off x="5587445" y="3247645"/>
            <a:ext cx="1277815" cy="1277815"/>
          </a:xfrm>
          <a:prstGeom prst="ellipse">
            <a:avLst/>
          </a:prstGeom>
          <a:solidFill>
            <a:srgbClr val="51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地理</a:t>
            </a:r>
            <a:endParaRPr kumimoji="1" lang="en-US" altLang="zh-TW" sz="2800" b="1" dirty="0"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 algn="ctr"/>
            <a:r>
              <a:rPr kumimoji="1" lang="zh-TW" altLang="en-US" sz="28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資料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C01CC1C-C5C8-6C22-62E5-5A2DE57A0677}"/>
              </a:ext>
            </a:extLst>
          </p:cNvPr>
          <p:cNvSpPr/>
          <p:nvPr/>
        </p:nvSpPr>
        <p:spPr>
          <a:xfrm>
            <a:off x="9064848" y="3247644"/>
            <a:ext cx="1277815" cy="1277815"/>
          </a:xfrm>
          <a:prstGeom prst="ellipse">
            <a:avLst/>
          </a:prstGeom>
          <a:solidFill>
            <a:srgbClr val="51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地理</a:t>
            </a:r>
            <a:endParaRPr kumimoji="1" lang="en-US" altLang="zh-TW" sz="2800" b="1" dirty="0">
              <a:solidFill>
                <a:schemeClr val="accent4">
                  <a:lumMod val="40000"/>
                  <a:lumOff val="60000"/>
                </a:schemeClr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 algn="ctr"/>
            <a:r>
              <a:rPr kumimoji="1" lang="zh-TW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資訊</a:t>
            </a:r>
          </a:p>
        </p:txBody>
      </p:sp>
      <p:sp>
        <p:nvSpPr>
          <p:cNvPr id="9" name="向右箭號 8">
            <a:extLst>
              <a:ext uri="{FF2B5EF4-FFF2-40B4-BE49-F238E27FC236}">
                <a16:creationId xmlns:a16="http://schemas.microsoft.com/office/drawing/2014/main" id="{1E22D77E-2ABA-D690-BCCA-FCE4729DA81A}"/>
              </a:ext>
            </a:extLst>
          </p:cNvPr>
          <p:cNvSpPr/>
          <p:nvPr/>
        </p:nvSpPr>
        <p:spPr>
          <a:xfrm>
            <a:off x="3990675" y="3956281"/>
            <a:ext cx="1113692" cy="257907"/>
          </a:xfrm>
          <a:prstGeom prst="rightArrow">
            <a:avLst/>
          </a:prstGeom>
          <a:solidFill>
            <a:srgbClr val="1BB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向右箭號 9">
            <a:extLst>
              <a:ext uri="{FF2B5EF4-FFF2-40B4-BE49-F238E27FC236}">
                <a16:creationId xmlns:a16="http://schemas.microsoft.com/office/drawing/2014/main" id="{0C9EEE63-71F4-0F72-6E2F-C7CF4A05DAA3}"/>
              </a:ext>
            </a:extLst>
          </p:cNvPr>
          <p:cNvSpPr/>
          <p:nvPr/>
        </p:nvSpPr>
        <p:spPr>
          <a:xfrm>
            <a:off x="7466822" y="3956281"/>
            <a:ext cx="1113692" cy="257907"/>
          </a:xfrm>
          <a:prstGeom prst="rightArrow">
            <a:avLst/>
          </a:prstGeom>
          <a:solidFill>
            <a:srgbClr val="1BB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6A37B7C-D8FC-BBDE-EA15-FEB4387B2051}"/>
              </a:ext>
            </a:extLst>
          </p:cNvPr>
          <p:cNvSpPr txBox="1"/>
          <p:nvPr/>
        </p:nvSpPr>
        <p:spPr>
          <a:xfrm>
            <a:off x="3184493" y="4594607"/>
            <a:ext cx="6083717" cy="715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zh-TW" altLang="en-US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可以搜尋、儲存、管理、分析、展示地理資訊的工具</a:t>
            </a:r>
            <a:endParaRPr kumimoji="1" lang="en-US" altLang="zh-TW" sz="2000" dirty="0">
              <a:solidFill>
                <a:srgbClr val="1BB2BF"/>
              </a:solidFill>
              <a:latin typeface="jf-openhuninn-2.0" panose="020B0000000000000000" pitchFamily="34" charset="-120"/>
              <a:ea typeface="jf-openhuninn-2.0" panose="020B0000000000000000" pitchFamily="34" charset="-120"/>
              <a:cs typeface="Gen Jyuu Gothic Regular" panose="020B0302020203020207" pitchFamily="34" charset="-128"/>
            </a:endParaRPr>
          </a:p>
          <a:p>
            <a:pPr algn="ctr">
              <a:lnSpc>
                <a:spcPts val="2600"/>
              </a:lnSpc>
            </a:pPr>
            <a:r>
              <a:rPr kumimoji="1" lang="zh-TW" altLang="en-US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 地理資訊系統</a:t>
            </a:r>
            <a:r>
              <a:rPr kumimoji="1" lang="en-US" altLang="zh-TW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(</a:t>
            </a:r>
            <a:r>
              <a:rPr kumimoji="1" lang="en" altLang="zh-TW" sz="2000" dirty="0">
                <a:solidFill>
                  <a:srgbClr val="F47777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G</a:t>
            </a:r>
            <a:r>
              <a:rPr kumimoji="1" lang="en" altLang="zh-TW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eographic </a:t>
            </a:r>
            <a:r>
              <a:rPr kumimoji="1" lang="en" altLang="zh-TW" sz="2000" dirty="0">
                <a:solidFill>
                  <a:srgbClr val="F47777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I</a:t>
            </a:r>
            <a:r>
              <a:rPr kumimoji="1" lang="en" altLang="zh-TW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nformation </a:t>
            </a:r>
            <a:r>
              <a:rPr kumimoji="1" lang="en" altLang="zh-TW" sz="2000" dirty="0">
                <a:solidFill>
                  <a:srgbClr val="F47777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S</a:t>
            </a:r>
            <a:r>
              <a:rPr kumimoji="1" lang="en" altLang="zh-TW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ystem</a:t>
            </a:r>
            <a:r>
              <a:rPr kumimoji="1" lang="en-US" altLang="zh-TW" sz="20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)</a:t>
            </a:r>
            <a:endParaRPr kumimoji="1" lang="zh-TW" altLang="en-US" sz="2000" dirty="0">
              <a:solidFill>
                <a:srgbClr val="1BB2BF"/>
              </a:solidFill>
              <a:latin typeface="jf-openhuninn-2.0" panose="020B0000000000000000" pitchFamily="34" charset="-120"/>
              <a:ea typeface="jf-openhuninn-2.0" panose="020B0000000000000000" pitchFamily="34" charset="-120"/>
              <a:cs typeface="Gen Jyuu Gothic Regular" panose="020B0302020203020207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3D506F-0A2E-BF06-9CF8-3EFB3C033AC3}"/>
              </a:ext>
            </a:extLst>
          </p:cNvPr>
          <p:cNvSpPr txBox="1"/>
          <p:nvPr/>
        </p:nvSpPr>
        <p:spPr>
          <a:xfrm>
            <a:off x="3824453" y="3485978"/>
            <a:ext cx="144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地理編碼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969FE71-C1E2-8BA4-C552-3337B826B927}"/>
              </a:ext>
            </a:extLst>
          </p:cNvPr>
          <p:cNvSpPr txBox="1"/>
          <p:nvPr/>
        </p:nvSpPr>
        <p:spPr>
          <a:xfrm>
            <a:off x="7349594" y="3485978"/>
            <a:ext cx="15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rPr>
              <a:t>整理分析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6407379-D4B5-9E9A-96B7-B7E1C79ADAA4}"/>
              </a:ext>
            </a:extLst>
          </p:cNvPr>
          <p:cNvGrpSpPr/>
          <p:nvPr/>
        </p:nvGrpSpPr>
        <p:grpSpPr>
          <a:xfrm>
            <a:off x="1259105" y="1532929"/>
            <a:ext cx="2913739" cy="1618709"/>
            <a:chOff x="1798533" y="2056084"/>
            <a:chExt cx="1980121" cy="1100044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D6E5C14-33D4-3224-7108-4551B60BDB7B}"/>
                </a:ext>
              </a:extLst>
            </p:cNvPr>
            <p:cNvSpPr txBox="1"/>
            <p:nvPr/>
          </p:nvSpPr>
          <p:spPr>
            <a:xfrm>
              <a:off x="1903977" y="2166536"/>
              <a:ext cx="1798768" cy="56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400" dirty="0">
                  <a:solidFill>
                    <a:srgbClr val="1BB2BF"/>
                  </a:solidFill>
                  <a:latin typeface="jf-openhuninn-2.0" panose="020B0000000000000000" pitchFamily="34" charset="-120"/>
                  <a:ea typeface="jf-openhuninn-2.0" panose="020B0000000000000000" pitchFamily="34" charset="-120"/>
                  <a:cs typeface="Gen Jyuu Gothic Regular" panose="020B0302020203020207" pitchFamily="34" charset="-128"/>
                </a:rPr>
                <a:t>文字、數據、圖表</a:t>
              </a:r>
              <a:endParaRPr kumimoji="1" lang="en-US" altLang="zh-TW" sz="24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endParaRPr>
            </a:p>
            <a:p>
              <a:r>
                <a:rPr kumimoji="1" lang="zh-TW" altLang="en-US" sz="2400" dirty="0">
                  <a:solidFill>
                    <a:srgbClr val="1BB2BF"/>
                  </a:solidFill>
                  <a:latin typeface="jf-openhuninn-2.0" panose="020B0000000000000000" pitchFamily="34" charset="-120"/>
                  <a:ea typeface="jf-openhuninn-2.0" panose="020B0000000000000000" pitchFamily="34" charset="-120"/>
                  <a:cs typeface="Gen Jyuu Gothic Regular" panose="020B0302020203020207" pitchFamily="34" charset="-128"/>
                </a:rPr>
                <a:t>照片、影片、網址</a:t>
              </a:r>
            </a:p>
          </p:txBody>
        </p:sp>
        <p:sp>
          <p:nvSpPr>
            <p:cNvPr id="18" name="圓角矩形 17">
              <a:extLst>
                <a:ext uri="{FF2B5EF4-FFF2-40B4-BE49-F238E27FC236}">
                  <a16:creationId xmlns:a16="http://schemas.microsoft.com/office/drawing/2014/main" id="{C5BB8890-418E-8675-A928-7408BBE308DC}"/>
                </a:ext>
              </a:extLst>
            </p:cNvPr>
            <p:cNvSpPr/>
            <p:nvPr/>
          </p:nvSpPr>
          <p:spPr>
            <a:xfrm>
              <a:off x="1798533" y="2056084"/>
              <a:ext cx="1980121" cy="816575"/>
            </a:xfrm>
            <a:prstGeom prst="roundRect">
              <a:avLst/>
            </a:prstGeom>
            <a:noFill/>
            <a:ln w="38100">
              <a:solidFill>
                <a:srgbClr val="1BB2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2BB1F29-33FB-B305-42B3-6026FFEEEA5F}"/>
                </a:ext>
              </a:extLst>
            </p:cNvPr>
            <p:cNvCxnSpPr/>
            <p:nvPr/>
          </p:nvCxnSpPr>
          <p:spPr>
            <a:xfrm>
              <a:off x="2811912" y="2876603"/>
              <a:ext cx="0" cy="269563"/>
            </a:xfrm>
            <a:prstGeom prst="line">
              <a:avLst/>
            </a:prstGeom>
            <a:ln w="28575">
              <a:solidFill>
                <a:srgbClr val="1BB2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C223B4A9-925C-B494-C93C-59DFB77BE1F0}"/>
                </a:ext>
              </a:extLst>
            </p:cNvPr>
            <p:cNvSpPr/>
            <p:nvPr/>
          </p:nvSpPr>
          <p:spPr>
            <a:xfrm>
              <a:off x="2770183" y="3066274"/>
              <a:ext cx="89854" cy="89854"/>
            </a:xfrm>
            <a:prstGeom prst="ellipse">
              <a:avLst/>
            </a:prstGeom>
            <a:solidFill>
              <a:srgbClr val="1BB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CC6A5700-C881-340D-6D12-FB543686BF09}"/>
              </a:ext>
            </a:extLst>
          </p:cNvPr>
          <p:cNvGrpSpPr/>
          <p:nvPr/>
        </p:nvGrpSpPr>
        <p:grpSpPr>
          <a:xfrm>
            <a:off x="4735170" y="1532929"/>
            <a:ext cx="2913739" cy="1618709"/>
            <a:chOff x="1798533" y="2056084"/>
            <a:chExt cx="1980121" cy="1100044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2FA4E8A-6F05-ADF7-68F8-68BD17D3B579}"/>
                </a:ext>
              </a:extLst>
            </p:cNvPr>
            <p:cNvSpPr txBox="1"/>
            <p:nvPr/>
          </p:nvSpPr>
          <p:spPr>
            <a:xfrm>
              <a:off x="1980894" y="2166536"/>
              <a:ext cx="1589609" cy="56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TW" altLang="en-US" sz="2400" dirty="0">
                  <a:solidFill>
                    <a:srgbClr val="1BB2BF"/>
                  </a:solidFill>
                  <a:latin typeface="jf-openhuninn-2.0" panose="020B0000000000000000" pitchFamily="34" charset="-120"/>
                  <a:ea typeface="jf-openhuninn-2.0" panose="020B0000000000000000" pitchFamily="34" charset="-120"/>
                  <a:cs typeface="Gen Jyuu Gothic Regular" panose="020B0302020203020207" pitchFamily="34" charset="-128"/>
                </a:rPr>
                <a:t>有座標、經緯度</a:t>
              </a:r>
              <a:endParaRPr kumimoji="1" lang="en-US" altLang="zh-TW" sz="24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endParaRPr>
            </a:p>
            <a:p>
              <a:pPr algn="ctr"/>
              <a:r>
                <a:rPr kumimoji="1" lang="zh-TW" altLang="en-US" sz="2400" dirty="0">
                  <a:solidFill>
                    <a:srgbClr val="1BB2BF"/>
                  </a:solidFill>
                  <a:latin typeface="jf-openhuninn-2.0" panose="020B0000000000000000" pitchFamily="34" charset="-120"/>
                  <a:ea typeface="jf-openhuninn-2.0" panose="020B0000000000000000" pitchFamily="34" charset="-120"/>
                  <a:cs typeface="Gen Jyuu Gothic Regular" panose="020B0302020203020207" pitchFamily="34" charset="-128"/>
                </a:rPr>
                <a:t>具有位置的資料</a:t>
              </a:r>
            </a:p>
          </p:txBody>
        </p:sp>
        <p:sp>
          <p:nvSpPr>
            <p:cNvPr id="35" name="圓角矩形 34">
              <a:extLst>
                <a:ext uri="{FF2B5EF4-FFF2-40B4-BE49-F238E27FC236}">
                  <a16:creationId xmlns:a16="http://schemas.microsoft.com/office/drawing/2014/main" id="{F0AB2EFF-4C3B-5351-C258-9647A3A56D6E}"/>
                </a:ext>
              </a:extLst>
            </p:cNvPr>
            <p:cNvSpPr/>
            <p:nvPr/>
          </p:nvSpPr>
          <p:spPr>
            <a:xfrm>
              <a:off x="1798533" y="2056084"/>
              <a:ext cx="1980121" cy="816575"/>
            </a:xfrm>
            <a:prstGeom prst="roundRect">
              <a:avLst/>
            </a:prstGeom>
            <a:noFill/>
            <a:ln w="38100">
              <a:solidFill>
                <a:srgbClr val="1BB2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0B28C80E-D0CB-392E-2D94-5786321BF860}"/>
                </a:ext>
              </a:extLst>
            </p:cNvPr>
            <p:cNvCxnSpPr/>
            <p:nvPr/>
          </p:nvCxnSpPr>
          <p:spPr>
            <a:xfrm>
              <a:off x="2811912" y="2876603"/>
              <a:ext cx="0" cy="269563"/>
            </a:xfrm>
            <a:prstGeom prst="line">
              <a:avLst/>
            </a:prstGeom>
            <a:ln w="28575">
              <a:solidFill>
                <a:srgbClr val="1BB2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8F5A7319-A9A0-F3D2-AA83-D277374B127F}"/>
                </a:ext>
              </a:extLst>
            </p:cNvPr>
            <p:cNvSpPr/>
            <p:nvPr/>
          </p:nvSpPr>
          <p:spPr>
            <a:xfrm>
              <a:off x="2770183" y="3066274"/>
              <a:ext cx="89854" cy="89854"/>
            </a:xfrm>
            <a:prstGeom prst="ellipse">
              <a:avLst/>
            </a:prstGeom>
            <a:solidFill>
              <a:srgbClr val="1BB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98079DF5-BAEB-D7DE-D97C-5905B4A2ADC8}"/>
              </a:ext>
            </a:extLst>
          </p:cNvPr>
          <p:cNvGrpSpPr/>
          <p:nvPr/>
        </p:nvGrpSpPr>
        <p:grpSpPr>
          <a:xfrm>
            <a:off x="8211235" y="1532929"/>
            <a:ext cx="2913739" cy="1618709"/>
            <a:chOff x="1798533" y="2056084"/>
            <a:chExt cx="1980121" cy="1100044"/>
          </a:xfrm>
        </p:grpSpPr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0E49AD47-DF9B-3F2F-F7AE-5831420120EC}"/>
                </a:ext>
              </a:extLst>
            </p:cNvPr>
            <p:cNvSpPr txBox="1"/>
            <p:nvPr/>
          </p:nvSpPr>
          <p:spPr>
            <a:xfrm>
              <a:off x="2085471" y="2292031"/>
              <a:ext cx="1380449" cy="3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TW" altLang="en-US" sz="2400" dirty="0">
                  <a:solidFill>
                    <a:srgbClr val="1BB2BF"/>
                  </a:solidFill>
                  <a:latin typeface="jf-openhuninn-2.0" panose="020B0000000000000000" pitchFamily="34" charset="-120"/>
                  <a:ea typeface="jf-openhuninn-2.0" panose="020B0000000000000000" pitchFamily="34" charset="-120"/>
                  <a:cs typeface="Gen Jyuu Gothic Regular" panose="020B0302020203020207" pitchFamily="34" charset="-128"/>
                </a:rPr>
                <a:t>有意義的內容</a:t>
              </a:r>
            </a:p>
          </p:txBody>
        </p:sp>
        <p:sp>
          <p:nvSpPr>
            <p:cNvPr id="40" name="圓角矩形 39">
              <a:extLst>
                <a:ext uri="{FF2B5EF4-FFF2-40B4-BE49-F238E27FC236}">
                  <a16:creationId xmlns:a16="http://schemas.microsoft.com/office/drawing/2014/main" id="{2EC1F6E0-0378-917F-4EE8-5EBF79E4355A}"/>
                </a:ext>
              </a:extLst>
            </p:cNvPr>
            <p:cNvSpPr/>
            <p:nvPr/>
          </p:nvSpPr>
          <p:spPr>
            <a:xfrm>
              <a:off x="1798533" y="2056084"/>
              <a:ext cx="1980121" cy="816575"/>
            </a:xfrm>
            <a:prstGeom prst="roundRect">
              <a:avLst/>
            </a:prstGeom>
            <a:noFill/>
            <a:ln w="38100">
              <a:solidFill>
                <a:srgbClr val="1BB2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736B74FD-91A2-8B62-0726-8AAA97C1D0D3}"/>
                </a:ext>
              </a:extLst>
            </p:cNvPr>
            <p:cNvCxnSpPr/>
            <p:nvPr/>
          </p:nvCxnSpPr>
          <p:spPr>
            <a:xfrm>
              <a:off x="2811912" y="2876603"/>
              <a:ext cx="0" cy="269563"/>
            </a:xfrm>
            <a:prstGeom prst="line">
              <a:avLst/>
            </a:prstGeom>
            <a:ln w="28575">
              <a:solidFill>
                <a:srgbClr val="1BB2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8D667143-7569-6E3B-61F0-491613A96BBA}"/>
                </a:ext>
              </a:extLst>
            </p:cNvPr>
            <p:cNvSpPr/>
            <p:nvPr/>
          </p:nvSpPr>
          <p:spPr>
            <a:xfrm>
              <a:off x="2770183" y="3066274"/>
              <a:ext cx="89854" cy="89854"/>
            </a:xfrm>
            <a:prstGeom prst="ellipse">
              <a:avLst/>
            </a:prstGeom>
            <a:solidFill>
              <a:srgbClr val="1BB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F1D5B11-6FA3-52B9-E3C0-CDDA5201B2F6}"/>
              </a:ext>
            </a:extLst>
          </p:cNvPr>
          <p:cNvSpPr txBox="1"/>
          <p:nvPr/>
        </p:nvSpPr>
        <p:spPr>
          <a:xfrm>
            <a:off x="1578638" y="5581423"/>
            <a:ext cx="9610323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lnSpc>
                <a:spcPts val="3200"/>
              </a:lnSpc>
              <a:defRPr kumimoji="1" sz="240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Regular" panose="020B0302020203020207" pitchFamily="34" charset="-128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3200" b="1" spc="300" dirty="0">
                <a:solidFill>
                  <a:srgbClr val="27787F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用具有地理位置的資料，即以地理資料來做決策</a:t>
            </a:r>
            <a:endParaRPr lang="en-US" altLang="zh-TW" sz="3200" b="1" spc="300" dirty="0">
              <a:solidFill>
                <a:srgbClr val="27787F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3800"/>
              </a:lnSpc>
            </a:pPr>
            <a:r>
              <a:rPr lang="zh-TW" altLang="en-US" sz="3200" b="1" spc="300" dirty="0">
                <a:solidFill>
                  <a:srgbClr val="27787F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分析這些資料的工具被稱為</a:t>
            </a:r>
            <a:r>
              <a:rPr lang="zh-TW" altLang="en-US" sz="3200" b="1" spc="300" dirty="0">
                <a:solidFill>
                  <a:srgbClr val="F47777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地理資訊系統</a:t>
            </a:r>
            <a:r>
              <a:rPr lang="en-US" altLang="zh-TW" sz="3200" b="1" spc="300" dirty="0">
                <a:solidFill>
                  <a:srgbClr val="F47777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(GIS)</a:t>
            </a:r>
            <a:endParaRPr lang="zh-TW" altLang="en-US" sz="3200" b="1" spc="300" dirty="0">
              <a:solidFill>
                <a:srgbClr val="F47777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8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DC0E3BB3-A1D6-3F5F-5EDC-103C65DC55BC}"/>
              </a:ext>
            </a:extLst>
          </p:cNvPr>
          <p:cNvGrpSpPr/>
          <p:nvPr/>
        </p:nvGrpSpPr>
        <p:grpSpPr>
          <a:xfrm>
            <a:off x="237568" y="833717"/>
            <a:ext cx="6104964" cy="965775"/>
            <a:chOff x="237568" y="793376"/>
            <a:chExt cx="6104964" cy="965775"/>
          </a:xfrm>
        </p:grpSpPr>
        <p:sp>
          <p:nvSpPr>
            <p:cNvPr id="4" name="矩形: 圓角 8">
              <a:extLst>
                <a:ext uri="{FF2B5EF4-FFF2-40B4-BE49-F238E27FC236}">
                  <a16:creationId xmlns:a16="http://schemas.microsoft.com/office/drawing/2014/main" id="{997F19B7-2567-04AD-3D8D-F3ADA7ED6AA1}"/>
                </a:ext>
              </a:extLst>
            </p:cNvPr>
            <p:cNvSpPr/>
            <p:nvPr/>
          </p:nvSpPr>
          <p:spPr>
            <a:xfrm>
              <a:off x="472937" y="793376"/>
              <a:ext cx="5430321" cy="965775"/>
            </a:xfrm>
            <a:prstGeom prst="roundRect">
              <a:avLst>
                <a:gd name="adj" fmla="val 31811"/>
              </a:avLst>
            </a:prstGeom>
            <a:solidFill>
              <a:srgbClr val="1BB2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 anchorCtr="1">
              <a:noAutofit/>
            </a:bodyPr>
            <a:lstStyle/>
            <a:p>
              <a:pPr algn="ctr"/>
              <a:endParaRPr lang="zh-TW" altLang="en-US" sz="4400" b="1" dirty="0"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D81D7C7-E68D-F2D0-1358-821E9AA8A905}"/>
                </a:ext>
              </a:extLst>
            </p:cNvPr>
            <p:cNvSpPr txBox="1"/>
            <p:nvPr/>
          </p:nvSpPr>
          <p:spPr>
            <a:xfrm>
              <a:off x="237568" y="922320"/>
              <a:ext cx="610496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Gen Jyuu Gothic Bold" panose="020B0302020203020207" pitchFamily="34" charset="-128"/>
                  <a:ea typeface="Gen Jyuu Gothic Bold" panose="020B0302020203020207" pitchFamily="34" charset="-128"/>
                  <a:cs typeface="Gen Jyuu Gothic Bold" panose="020B0302020203020207" pitchFamily="34" charset="-128"/>
                </a:rPr>
                <a:t>生活中的地理資訊？</a:t>
              </a:r>
            </a:p>
          </p:txBody>
        </p:sp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64D8FAF7-AEFC-D9A9-553F-5907212110A2}"/>
              </a:ext>
            </a:extLst>
          </p:cNvPr>
          <p:cNvSpPr txBox="1">
            <a:spLocks/>
          </p:cNvSpPr>
          <p:nvPr/>
        </p:nvSpPr>
        <p:spPr>
          <a:xfrm>
            <a:off x="455146" y="2062963"/>
            <a:ext cx="2615625" cy="7997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20000"/>
              </a:lnSpc>
              <a:buClr>
                <a:srgbClr val="262626"/>
              </a:buClr>
              <a:buSzPts val="4800"/>
            </a:pPr>
            <a:r>
              <a:rPr lang="zh-TW" altLang="en-US" sz="4400" b="1" dirty="0">
                <a:solidFill>
                  <a:srgbClr val="27787F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  <a:sym typeface="Microsoft JhengHei"/>
              </a:rPr>
              <a:t>租屋買房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2D38D65A-D401-424F-DC86-261EA394FDDD}"/>
              </a:ext>
            </a:extLst>
          </p:cNvPr>
          <p:cNvSpPr/>
          <p:nvPr/>
        </p:nvSpPr>
        <p:spPr>
          <a:xfrm>
            <a:off x="439990" y="2835803"/>
            <a:ext cx="5207775" cy="2698060"/>
          </a:xfrm>
          <a:prstGeom prst="wedgeRoundRectCallout">
            <a:avLst>
              <a:gd name="adj1" fmla="val -20833"/>
              <a:gd name="adj2" fmla="val 427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14354">
              <a:lnSpc>
                <a:spcPct val="110000"/>
              </a:lnSpc>
            </a:pPr>
            <a:r>
              <a:rPr lang="zh-TW" altLang="en-US" sz="2800" dirty="0">
                <a:solidFill>
                  <a:srgbClr val="27787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  <a:cs typeface="Gen Jyuu Gothic Medium" panose="020B0302020203020207" pitchFamily="34" charset="-128"/>
              </a:rPr>
              <a:t>想租房或買房，可以在房仲網輸入位置、房型、預算及偏好的周邊設施，就能找到合適的房屋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23C1E54-0C31-14C1-D294-55E44130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376" y="833863"/>
            <a:ext cx="2858758" cy="5624870"/>
          </a:xfrm>
          <a:prstGeom prst="rect">
            <a:avLst/>
          </a:prstGeom>
          <a:ln>
            <a:noFill/>
          </a:ln>
          <a:effectLst>
            <a:outerShdw blurRad="151268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D7F3BAB-54A1-E1C6-50D5-8F6BB4C7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028" y="833717"/>
            <a:ext cx="2857745" cy="5622876"/>
          </a:xfrm>
          <a:prstGeom prst="rect">
            <a:avLst/>
          </a:prstGeom>
          <a:ln>
            <a:noFill/>
          </a:ln>
          <a:effectLst>
            <a:outerShdw blurRad="151268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B75EA61-B6C4-2526-CD1F-D5BDCE2ED373}"/>
              </a:ext>
            </a:extLst>
          </p:cNvPr>
          <p:cNvSpPr txBox="1">
            <a:spLocks/>
          </p:cNvSpPr>
          <p:nvPr/>
        </p:nvSpPr>
        <p:spPr>
          <a:xfrm>
            <a:off x="174811" y="645458"/>
            <a:ext cx="11577919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7787F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GIS</a:t>
            </a:r>
            <a:r>
              <a:rPr lang="zh-TW" altLang="en-US" b="1" dirty="0">
                <a:solidFill>
                  <a:srgbClr val="27787F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的發展趨勢：</a:t>
            </a:r>
            <a:r>
              <a:rPr lang="zh-TW" altLang="en-US" sz="3900" b="1" dirty="0">
                <a:solidFill>
                  <a:srgbClr val="27787F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向一般人發送空間數據</a:t>
            </a:r>
            <a:endParaRPr lang="zh-TW" altLang="en-US" b="1" dirty="0">
              <a:solidFill>
                <a:srgbClr val="27787F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AC9332-EA0D-1F44-FF19-8D0EA4D4D196}"/>
              </a:ext>
            </a:extLst>
          </p:cNvPr>
          <p:cNvSpPr txBox="1"/>
          <p:nvPr/>
        </p:nvSpPr>
        <p:spPr>
          <a:xfrm>
            <a:off x="1299884" y="4809766"/>
            <a:ext cx="4988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GIS </a:t>
            </a:r>
            <a:r>
              <a:rPr lang="zh-CN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讓</a:t>
            </a:r>
            <a:r>
              <a:rPr lang="zh-TW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非專業人士</a:t>
            </a:r>
            <a:r>
              <a:rPr lang="zh-CN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能夠得</a:t>
            </a:r>
            <a:r>
              <a:rPr lang="zh-TW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以往</a:t>
            </a:r>
            <a:endParaRPr lang="en-US" altLang="zh-TW" sz="2800" dirty="0">
              <a:solidFill>
                <a:srgbClr val="1BB2BF"/>
              </a:solidFill>
              <a:latin typeface="jf-openhuninn-2.0" panose="020B0000000000000000" pitchFamily="34" charset="-120"/>
              <a:ea typeface="jf-openhuninn-2.0" panose="020B00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較難獲取</a:t>
            </a:r>
            <a:r>
              <a:rPr lang="zh-CN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的</a:t>
            </a:r>
            <a:r>
              <a:rPr lang="zh-TW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地理空間資訊</a:t>
            </a:r>
            <a:r>
              <a:rPr lang="zh-CN" altLang="en-US" sz="2800" dirty="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rPr>
              <a:t>。</a:t>
            </a:r>
            <a:endParaRPr lang="en-US" altLang="zh-CN" sz="2800" dirty="0">
              <a:solidFill>
                <a:srgbClr val="1BB2BF"/>
              </a:solidFill>
              <a:latin typeface="jf-openhuninn-2.0" panose="020B0000000000000000" pitchFamily="34" charset="-120"/>
              <a:ea typeface="jf-openhuninn-2.0" panose="020B00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E6B1A91-217E-8F2F-EC20-387D54D24FF4}"/>
              </a:ext>
            </a:extLst>
          </p:cNvPr>
          <p:cNvSpPr txBox="1"/>
          <p:nvPr/>
        </p:nvSpPr>
        <p:spPr>
          <a:xfrm>
            <a:off x="6501650" y="4793465"/>
            <a:ext cx="4235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just">
              <a:defRPr sz="2800">
                <a:solidFill>
                  <a:srgbClr val="1BB2BF"/>
                </a:solidFill>
                <a:latin typeface="jf-openhuninn-2.0" panose="020B0000000000000000" pitchFamily="34" charset="-120"/>
                <a:ea typeface="jf-openhuninn-2.0" panose="020B0000000000000000" pitchFamily="34" charset="-120"/>
              </a:defRPr>
            </a:lvl1pPr>
          </a:lstStyle>
          <a:p>
            <a:pPr algn="ctr"/>
            <a:r>
              <a:rPr lang="en-US" altLang="zh-CN" dirty="0"/>
              <a:t>GIS</a:t>
            </a:r>
            <a:r>
              <a:rPr lang="zh-TW" altLang="en-US" dirty="0"/>
              <a:t>就可以以地圖視覺化的向</a:t>
            </a:r>
            <a:r>
              <a:rPr lang="zh-CN" altLang="en-US" dirty="0"/>
              <a:t>客戶</a:t>
            </a:r>
            <a:r>
              <a:rPr lang="zh-TW" altLang="en-US" dirty="0"/>
              <a:t>展現</a:t>
            </a:r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A3A8F07-0E49-79B5-3318-DD848F71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88" y="2466272"/>
            <a:ext cx="2825750" cy="21399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FB29138-6169-FC23-1829-B14758B0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338" y="2490724"/>
            <a:ext cx="2139950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訂設計">
  <a:themeElements>
    <a:clrScheme name="自訂 8">
      <a:dk1>
        <a:srgbClr val="000000"/>
      </a:dk1>
      <a:lt1>
        <a:srgbClr val="FFFFFF"/>
      </a:lt1>
      <a:dk2>
        <a:srgbClr val="44546A"/>
      </a:dk2>
      <a:lt2>
        <a:srgbClr val="44546A"/>
      </a:lt2>
      <a:accent1>
        <a:srgbClr val="4472C4"/>
      </a:accent1>
      <a:accent2>
        <a:srgbClr val="47A37F"/>
      </a:accent2>
      <a:accent3>
        <a:srgbClr val="A5A5A5"/>
      </a:accent3>
      <a:accent4>
        <a:srgbClr val="FAD665"/>
      </a:accent4>
      <a:accent5>
        <a:srgbClr val="5B9BD5"/>
      </a:accent5>
      <a:accent6>
        <a:srgbClr val="E0F1F6"/>
      </a:accent6>
      <a:hlink>
        <a:srgbClr val="0563C1"/>
      </a:hlink>
      <a:folHlink>
        <a:srgbClr val="954F72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214</Words>
  <Application>Microsoft Office PowerPoint</Application>
  <PresentationFormat>寬螢幕</PresentationFormat>
  <Paragraphs>32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Gen Jyuu Gothic Medium</vt:lpstr>
      <vt:lpstr>Calibri Light</vt:lpstr>
      <vt:lpstr>Calibri</vt:lpstr>
      <vt:lpstr>微軟正黑體</vt:lpstr>
      <vt:lpstr>Gen Jyuu Gothic Heavy</vt:lpstr>
      <vt:lpstr>Gen Jyuu Gothic Bold</vt:lpstr>
      <vt:lpstr>Arial</vt:lpstr>
      <vt:lpstr>微軟正黑體</vt:lpstr>
      <vt:lpstr>jf-openhuninn-2.0</vt:lpstr>
      <vt:lpstr>Office 佈景主題</vt:lpstr>
      <vt:lpstr>4_自訂設計</vt:lpstr>
      <vt:lpstr>不動產地理學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不動產地理學</dc:title>
  <dc:creator>醒漢 洪</dc:creator>
  <cp:lastModifiedBy>婷婷 周</cp:lastModifiedBy>
  <cp:revision>44</cp:revision>
  <dcterms:created xsi:type="dcterms:W3CDTF">2025-01-09T01:10:57Z</dcterms:created>
  <dcterms:modified xsi:type="dcterms:W3CDTF">2025-04-25T00:59:41Z</dcterms:modified>
</cp:coreProperties>
</file>