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8" r:id="rId3"/>
    <p:sldId id="259" r:id="rId4"/>
    <p:sldId id="269" r:id="rId5"/>
    <p:sldId id="260" r:id="rId6"/>
    <p:sldId id="261" r:id="rId7"/>
    <p:sldId id="270" r:id="rId8"/>
    <p:sldId id="271" r:id="rId9"/>
    <p:sldId id="264" r:id="rId10"/>
    <p:sldId id="272" r:id="rId11"/>
    <p:sldId id="265" r:id="rId12"/>
    <p:sldId id="298" r:id="rId13"/>
    <p:sldId id="297" r:id="rId14"/>
    <p:sldId id="273" r:id="rId15"/>
    <p:sldId id="274" r:id="rId16"/>
    <p:sldId id="276" r:id="rId17"/>
    <p:sldId id="275" r:id="rId18"/>
    <p:sldId id="277" r:id="rId19"/>
    <p:sldId id="278" r:id="rId20"/>
    <p:sldId id="279" r:id="rId21"/>
    <p:sldId id="280" r:id="rId22"/>
    <p:sldId id="281" r:id="rId23"/>
    <p:sldId id="282" r:id="rId24"/>
    <p:sldId id="284" r:id="rId25"/>
    <p:sldId id="285" r:id="rId26"/>
    <p:sldId id="291" r:id="rId27"/>
    <p:sldId id="267" r:id="rId28"/>
    <p:sldId id="293" r:id="rId29"/>
    <p:sldId id="294" r:id="rId30"/>
    <p:sldId id="295" r:id="rId31"/>
    <p:sldId id="286" r:id="rId32"/>
    <p:sldId id="287" r:id="rId33"/>
    <p:sldId id="288" r:id="rId34"/>
    <p:sldId id="289" r:id="rId35"/>
    <p:sldId id="296" r:id="rId36"/>
    <p:sldId id="290" r:id="rId37"/>
  </p:sldIdLst>
  <p:sldSz cx="9144000" cy="5143500" type="screen16x9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D50"/>
    <a:srgbClr val="3A482E"/>
    <a:srgbClr val="FEA740"/>
    <a:srgbClr val="4A7C19"/>
    <a:srgbClr val="89A826"/>
    <a:srgbClr val="FFF4D8"/>
    <a:srgbClr val="C2DCA0"/>
    <a:srgbClr val="FF9595"/>
    <a:srgbClr val="D20D38"/>
    <a:srgbClr val="FFE5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182" autoAdjust="0"/>
  </p:normalViewPr>
  <p:slideViewPr>
    <p:cSldViewPr>
      <p:cViewPr>
        <p:scale>
          <a:sx n="86" d="100"/>
          <a:sy n="86" d="100"/>
        </p:scale>
        <p:origin x="-534" y="-1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F8DDE8-CFB6-4C2A-8AD3-41AC3CEFECCE}" type="datetimeFigureOut">
              <a:rPr lang="zh-TW" altLang="en-US" smtClean="0"/>
              <a:t>2024/3/15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CDFA74-804E-4C79-9EA2-2DE0B9F0094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6504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新聞來源：</a:t>
            </a:r>
            <a:r>
              <a:rPr lang="en-US" altLang="zh-TW" sz="1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https://reurl.cc/NyLo39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DFA74-804E-4C79-9EA2-2DE0B9F00948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8276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新聞來源：</a:t>
            </a:r>
            <a:r>
              <a:rPr lang="en-US" altLang="zh-TW" sz="1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https://reurl.cc/NyLo39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DFA74-804E-4C79-9EA2-2DE0B9F00948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8276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新聞來源：</a:t>
            </a:r>
            <a:r>
              <a:rPr lang="en-US" altLang="zh-TW" sz="1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https://reurl.cc/NyLo39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DFA74-804E-4C79-9EA2-2DE0B9F00948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8276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DFA74-804E-4C79-9EA2-2DE0B9F00948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1302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矩形 6"/>
          <p:cNvSpPr/>
          <p:nvPr userDrawn="1"/>
        </p:nvSpPr>
        <p:spPr>
          <a:xfrm>
            <a:off x="238235" y="195486"/>
            <a:ext cx="8667530" cy="4464496"/>
          </a:xfrm>
          <a:prstGeom prst="roundRect">
            <a:avLst>
              <a:gd name="adj" fmla="val 5536"/>
            </a:avLst>
          </a:prstGeom>
          <a:solidFill>
            <a:srgbClr val="FFF4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234901"/>
            <a:ext cx="7772400" cy="1102519"/>
          </a:xfrm>
        </p:spPr>
        <p:txBody>
          <a:bodyPr/>
          <a:lstStyle>
            <a:lvl1pPr>
              <a:defRPr sz="4800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193404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FF5D5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45571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35513" y="227022"/>
            <a:ext cx="7617066" cy="792000"/>
          </a:xfrm>
        </p:spPr>
        <p:txBody>
          <a:bodyPr/>
          <a:lstStyle>
            <a:lvl1pPr algn="l">
              <a:defRPr>
                <a:solidFill>
                  <a:srgbClr val="3A482E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18" name="文字版面配置區 17"/>
          <p:cNvSpPr>
            <a:spLocks noGrp="1"/>
          </p:cNvSpPr>
          <p:nvPr>
            <p:ph type="body" sz="quarter" idx="10"/>
          </p:nvPr>
        </p:nvSpPr>
        <p:spPr>
          <a:xfrm>
            <a:off x="395536" y="1058410"/>
            <a:ext cx="8457043" cy="3529564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rgbClr val="3A482E"/>
                </a:solidFill>
              </a:defRPr>
            </a:lvl1pPr>
            <a:lvl2pPr marL="900000" indent="-396000">
              <a:buFont typeface="Arial" pitchFamily="34" charset="0"/>
              <a:buChar char="•"/>
              <a:defRPr sz="2800">
                <a:solidFill>
                  <a:srgbClr val="3A482E"/>
                </a:solidFill>
              </a:defRPr>
            </a:lvl2pPr>
            <a:lvl3pPr marL="491400" indent="0">
              <a:buNone/>
              <a:defRPr>
                <a:solidFill>
                  <a:srgbClr val="3A482E"/>
                </a:solidFill>
              </a:defRPr>
            </a:lvl3pPr>
            <a:lvl4pPr>
              <a:defRPr>
                <a:solidFill>
                  <a:srgbClr val="3A482E"/>
                </a:solidFill>
              </a:defRPr>
            </a:lvl4pPr>
            <a:lvl5pPr>
              <a:defRPr>
                <a:solidFill>
                  <a:srgbClr val="3A482E"/>
                </a:solidFill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en-US" altLang="zh-TW" dirty="0" smtClean="0"/>
          </a:p>
          <a:p>
            <a:pPr lvl="1"/>
            <a:endParaRPr lang="zh-TW" altLang="en-US" dirty="0" smtClean="0"/>
          </a:p>
        </p:txBody>
      </p:sp>
      <p:pic>
        <p:nvPicPr>
          <p:cNvPr id="1026" name="Picture 2" descr="C:\Users\april\Desktop\remove-1.png">
            <a:hlinkClick r:id="" action="ppaction://hlinkshowjump?jump=endshow"/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064" y="4693296"/>
            <a:ext cx="392400" cy="3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pril\Desktop\back-1.png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712" y="4730290"/>
            <a:ext cx="327600" cy="32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pril\Desktop\home-1.png">
            <a:hlinkClick r:id="" action="ppaction://hlinkshowjump?jump=firstslide"/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428" y="4703247"/>
            <a:ext cx="396000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pril\Downloads\lemon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88" y="307855"/>
            <a:ext cx="713120" cy="71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325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7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圓角矩形 19"/>
          <p:cNvSpPr/>
          <p:nvPr userDrawn="1"/>
        </p:nvSpPr>
        <p:spPr>
          <a:xfrm>
            <a:off x="238235" y="195486"/>
            <a:ext cx="8667530" cy="4464496"/>
          </a:xfrm>
          <a:prstGeom prst="roundRect">
            <a:avLst>
              <a:gd name="adj" fmla="val 55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238236" y="227022"/>
            <a:ext cx="8667529" cy="79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12" name="圓角矩形 11"/>
          <p:cNvSpPr/>
          <p:nvPr userDrawn="1"/>
        </p:nvSpPr>
        <p:spPr>
          <a:xfrm>
            <a:off x="-851400" y="1261359"/>
            <a:ext cx="720000" cy="720000"/>
          </a:xfrm>
          <a:prstGeom prst="roundRect">
            <a:avLst/>
          </a:prstGeom>
          <a:solidFill>
            <a:srgbClr val="FEA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3"/>
          <p:cNvSpPr/>
          <p:nvPr userDrawn="1"/>
        </p:nvSpPr>
        <p:spPr>
          <a:xfrm>
            <a:off x="-851400" y="2039200"/>
            <a:ext cx="720000" cy="720000"/>
          </a:xfrm>
          <a:prstGeom prst="roundRect">
            <a:avLst/>
          </a:prstGeom>
          <a:solidFill>
            <a:srgbClr val="FFF4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/>
          <p:cNvSpPr/>
          <p:nvPr userDrawn="1"/>
        </p:nvSpPr>
        <p:spPr>
          <a:xfrm>
            <a:off x="-851400" y="2817041"/>
            <a:ext cx="720000" cy="720000"/>
          </a:xfrm>
          <a:prstGeom prst="roundRect">
            <a:avLst/>
          </a:prstGeom>
          <a:solidFill>
            <a:srgbClr val="89A8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圓角矩形 15"/>
          <p:cNvSpPr/>
          <p:nvPr userDrawn="1"/>
        </p:nvSpPr>
        <p:spPr>
          <a:xfrm>
            <a:off x="-851400" y="3594884"/>
            <a:ext cx="720000" cy="720000"/>
          </a:xfrm>
          <a:prstGeom prst="roundRect">
            <a:avLst/>
          </a:prstGeom>
          <a:solidFill>
            <a:srgbClr val="C2D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圓角矩形 18"/>
          <p:cNvSpPr/>
          <p:nvPr userDrawn="1"/>
        </p:nvSpPr>
        <p:spPr>
          <a:xfrm>
            <a:off x="-840000" y="483518"/>
            <a:ext cx="720000" cy="720000"/>
          </a:xfrm>
          <a:prstGeom prst="roundRect">
            <a:avLst/>
          </a:prstGeom>
          <a:solidFill>
            <a:srgbClr val="FF5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Picture 2" descr="C:\Users\april\Desktop\泰宇logo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68" y="4789298"/>
            <a:ext cx="1172880" cy="28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42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FF5D50"/>
          </a:solidFill>
          <a:latin typeface="微軟正黑體" pitchFamily="34" charset="-120"/>
          <a:ea typeface="微軟正黑體" pitchFamily="34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" b="42491"/>
          <a:stretch/>
        </p:blipFill>
        <p:spPr bwMode="auto">
          <a:xfrm>
            <a:off x="241160" y="190919"/>
            <a:ext cx="8661680" cy="4471515"/>
          </a:xfrm>
          <a:prstGeom prst="roundRect">
            <a:avLst>
              <a:gd name="adj" fmla="val 391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67494"/>
            <a:ext cx="7772400" cy="1102519"/>
          </a:xfrm>
        </p:spPr>
        <p:txBody>
          <a:bodyPr/>
          <a:lstStyle/>
          <a:p>
            <a:r>
              <a:rPr lang="zh-TW" altLang="en-US" dirty="0" smtClean="0">
                <a:solidFill>
                  <a:srgbClr val="FFF4D8"/>
                </a:solidFill>
              </a:rPr>
              <a:t>主題式簡報</a:t>
            </a:r>
            <a:r>
              <a:rPr lang="zh-TW" altLang="en-US" dirty="0">
                <a:solidFill>
                  <a:srgbClr val="FFF4D8"/>
                </a:solidFill>
              </a:rPr>
              <a:t>：</a:t>
            </a:r>
            <a:r>
              <a:rPr lang="zh-TW" altLang="en-US" dirty="0" smtClean="0">
                <a:solidFill>
                  <a:srgbClr val="FFF4D8"/>
                </a:solidFill>
              </a:rPr>
              <a:t>下午茶時光</a:t>
            </a:r>
            <a:endParaRPr lang="zh-TW" altLang="en-US" dirty="0">
              <a:solidFill>
                <a:srgbClr val="FFF4D8"/>
              </a:solidFill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555776" y="1218406"/>
            <a:ext cx="6120681" cy="792088"/>
          </a:xfrm>
        </p:spPr>
        <p:txBody>
          <a:bodyPr/>
          <a:lstStyle/>
          <a:p>
            <a:r>
              <a:rPr lang="en-US" altLang="zh-TW" b="0" dirty="0" smtClean="0">
                <a:solidFill>
                  <a:srgbClr val="FFF4D8"/>
                </a:solidFill>
              </a:rPr>
              <a:t>—</a:t>
            </a:r>
            <a:r>
              <a:rPr lang="zh-TW" altLang="en-US" b="0" dirty="0" smtClean="0">
                <a:solidFill>
                  <a:srgbClr val="FFF4D8"/>
                </a:solidFill>
              </a:rPr>
              <a:t>食品也要改善暗沉？</a:t>
            </a:r>
            <a:endParaRPr lang="zh-TW" altLang="en-US" b="0" dirty="0">
              <a:solidFill>
                <a:srgbClr val="FFF4D8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113823" y="1894061"/>
            <a:ext cx="3877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 smtClean="0">
                <a:solidFill>
                  <a:srgbClr val="FFF4D8"/>
                </a:solidFill>
                <a:latin typeface="微軟正黑體" pitchFamily="34" charset="-120"/>
                <a:ea typeface="微軟正黑體" pitchFamily="34" charset="-120"/>
              </a:rPr>
              <a:t>編著　穀保家商李亞翰老師</a:t>
            </a:r>
            <a:endParaRPr lang="zh-TW" altLang="en-US" sz="2400" b="1" dirty="0">
              <a:solidFill>
                <a:srgbClr val="FFF4D8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3159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常見的食品漂白劑</a:t>
            </a:r>
            <a:r>
              <a:rPr lang="en-US" altLang="zh-TW" dirty="0"/>
              <a:t>—</a:t>
            </a:r>
            <a:r>
              <a:rPr lang="zh-TW" altLang="en-US" dirty="0"/>
              <a:t>二氧化硫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zh-TW" altLang="en-US" dirty="0"/>
              <a:t>二氧化硫（</a:t>
            </a:r>
            <a:r>
              <a:rPr lang="en-US" altLang="zh-TW" dirty="0"/>
              <a:t>SO</a:t>
            </a:r>
            <a:r>
              <a:rPr lang="en-US" altLang="zh-TW" baseline="-25000" dirty="0"/>
              <a:t>2</a:t>
            </a:r>
            <a:r>
              <a:rPr lang="zh-TW" altLang="en-US" dirty="0" smtClean="0"/>
              <a:t>）的疑慮與管理：</a:t>
            </a:r>
            <a:endParaRPr lang="en-US" altLang="zh-TW" dirty="0" smtClean="0"/>
          </a:p>
          <a:p>
            <a:pPr lvl="1">
              <a:lnSpc>
                <a:spcPct val="120000"/>
              </a:lnSpc>
            </a:pPr>
            <a:r>
              <a:rPr lang="zh-TW" altLang="zh-TW" dirty="0" smtClean="0"/>
              <a:t>在</a:t>
            </a:r>
            <a:r>
              <a:rPr lang="zh-TW" altLang="zh-TW" dirty="0"/>
              <a:t>食品標籤上，二氧化硫通常以國際分類中的</a:t>
            </a:r>
            <a:r>
              <a:rPr lang="zh-TW" altLang="zh-TW" dirty="0" smtClean="0"/>
              <a:t>代碼</a:t>
            </a:r>
            <a:r>
              <a:rPr lang="zh-TW" altLang="en-US" dirty="0" smtClean="0"/>
              <a:t> </a:t>
            </a:r>
            <a:r>
              <a:rPr lang="en-US" altLang="zh-TW" b="1" dirty="0" smtClean="0">
                <a:solidFill>
                  <a:srgbClr val="FF5D50"/>
                </a:solidFill>
              </a:rPr>
              <a:t>E220</a:t>
            </a:r>
            <a:r>
              <a:rPr lang="zh-TW" altLang="en-US" b="1" dirty="0" smtClean="0">
                <a:solidFill>
                  <a:srgbClr val="FF5D50"/>
                </a:solidFill>
              </a:rPr>
              <a:t> </a:t>
            </a:r>
            <a:r>
              <a:rPr lang="zh-TW" altLang="zh-TW" b="1" dirty="0" smtClean="0">
                <a:solidFill>
                  <a:srgbClr val="FF5D50"/>
                </a:solidFill>
              </a:rPr>
              <a:t>至</a:t>
            </a:r>
            <a:r>
              <a:rPr lang="zh-TW" altLang="en-US" b="1" dirty="0" smtClean="0">
                <a:solidFill>
                  <a:srgbClr val="FF5D50"/>
                </a:solidFill>
              </a:rPr>
              <a:t> </a:t>
            </a:r>
            <a:r>
              <a:rPr lang="en-US" altLang="zh-TW" b="1" dirty="0" smtClean="0">
                <a:solidFill>
                  <a:srgbClr val="FF5D50"/>
                </a:solidFill>
              </a:rPr>
              <a:t>E228</a:t>
            </a:r>
            <a:r>
              <a:rPr lang="zh-TW" altLang="en-US" b="1" dirty="0" smtClean="0">
                <a:solidFill>
                  <a:srgbClr val="FF5D50"/>
                </a:solidFill>
              </a:rPr>
              <a:t> </a:t>
            </a:r>
            <a:r>
              <a:rPr lang="zh-TW" altLang="zh-TW" dirty="0" smtClean="0"/>
              <a:t>的</a:t>
            </a:r>
            <a:r>
              <a:rPr lang="zh-TW" altLang="zh-TW" dirty="0"/>
              <a:t>形式出現，且應按法規</a:t>
            </a:r>
            <a:r>
              <a:rPr lang="zh-TW" altLang="zh-TW" dirty="0" smtClean="0"/>
              <a:t>要求</a:t>
            </a:r>
            <a:r>
              <a:rPr lang="zh-TW" altLang="zh-TW" dirty="0"/>
              <a:t>標示</a:t>
            </a:r>
            <a:r>
              <a:rPr lang="zh-TW" altLang="zh-TW" dirty="0" smtClean="0"/>
              <a:t>在</a:t>
            </a:r>
            <a:r>
              <a:rPr lang="zh-TW" altLang="zh-TW" dirty="0"/>
              <a:t>成分列表</a:t>
            </a:r>
            <a:r>
              <a:rPr lang="zh-TW" altLang="zh-TW" dirty="0" smtClean="0"/>
              <a:t>中。</a:t>
            </a:r>
            <a:endParaRPr lang="en-US" altLang="zh-TW" dirty="0" smtClean="0"/>
          </a:p>
          <a:p>
            <a:pPr lvl="1">
              <a:lnSpc>
                <a:spcPct val="120000"/>
              </a:lnSpc>
            </a:pPr>
            <a:r>
              <a:rPr lang="zh-TW" altLang="zh-TW" dirty="0" smtClean="0"/>
              <a:t>消費者</a:t>
            </a:r>
            <a:r>
              <a:rPr lang="zh-TW" altLang="zh-TW" b="1" dirty="0">
                <a:solidFill>
                  <a:srgbClr val="FF5D50"/>
                </a:solidFill>
              </a:rPr>
              <a:t>應仔細閱讀食品</a:t>
            </a:r>
            <a:r>
              <a:rPr lang="zh-TW" altLang="zh-TW" b="1" dirty="0" smtClean="0">
                <a:solidFill>
                  <a:srgbClr val="FF5D50"/>
                </a:solidFill>
              </a:rPr>
              <a:t>標籤</a:t>
            </a:r>
            <a:r>
              <a:rPr lang="zh-TW" altLang="en-US" b="1" dirty="0" smtClean="0">
                <a:solidFill>
                  <a:srgbClr val="FF5D50"/>
                </a:solidFill>
              </a:rPr>
              <a:t>，</a:t>
            </a:r>
            <a:r>
              <a:rPr lang="zh-TW" altLang="zh-TW" b="1" dirty="0" smtClean="0">
                <a:solidFill>
                  <a:srgbClr val="FF5D50"/>
                </a:solidFill>
              </a:rPr>
              <a:t>以</a:t>
            </a:r>
            <a:r>
              <a:rPr lang="zh-TW" altLang="en-US" b="1" dirty="0" smtClean="0">
                <a:solidFill>
                  <a:srgbClr val="FF5D50"/>
                </a:solidFill>
              </a:rPr>
              <a:t>瞭解</a:t>
            </a:r>
            <a:r>
              <a:rPr lang="zh-TW" altLang="zh-TW" b="1" dirty="0" smtClean="0">
                <a:solidFill>
                  <a:srgbClr val="FF5D50"/>
                </a:solidFill>
              </a:rPr>
              <a:t>食品</a:t>
            </a:r>
            <a:r>
              <a:rPr lang="zh-TW" altLang="zh-TW" b="1" dirty="0">
                <a:solidFill>
                  <a:srgbClr val="FF5D50"/>
                </a:solidFill>
              </a:rPr>
              <a:t>中是否含有二氧化硫</a:t>
            </a:r>
            <a:r>
              <a:rPr lang="zh-TW" altLang="zh-TW" dirty="0"/>
              <a:t>。</a:t>
            </a:r>
            <a:endParaRPr lang="zh-TW" altLang="en-US" dirty="0"/>
          </a:p>
          <a:p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6289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二氧化硫的</a:t>
            </a:r>
            <a:r>
              <a:rPr lang="zh-TW" altLang="en-US" dirty="0" smtClean="0"/>
              <a:t>法規（</a:t>
            </a:r>
            <a:r>
              <a:rPr lang="en-US" altLang="zh-TW" dirty="0" smtClean="0"/>
              <a:t>2018</a:t>
            </a:r>
            <a:r>
              <a:rPr lang="zh-TW" altLang="en-US" dirty="0" smtClean="0"/>
              <a:t>年）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zh-TW" altLang="en-US" dirty="0"/>
              <a:t>食藥</a:t>
            </a:r>
            <a:r>
              <a:rPr lang="zh-TW" altLang="en-US" dirty="0" smtClean="0"/>
              <a:t>署於</a:t>
            </a:r>
            <a:r>
              <a:rPr lang="en-US" altLang="zh-TW" dirty="0" smtClean="0"/>
              <a:t>2018</a:t>
            </a:r>
            <a:r>
              <a:rPr lang="zh-TW" altLang="en-US" dirty="0" smtClean="0"/>
              <a:t>年</a:t>
            </a:r>
            <a:r>
              <a:rPr lang="en-US" altLang="zh-TW" dirty="0" smtClean="0"/>
              <a:t>3</a:t>
            </a:r>
            <a:r>
              <a:rPr lang="zh-TW" altLang="en-US" dirty="0" smtClean="0"/>
              <a:t>月</a:t>
            </a:r>
            <a:r>
              <a:rPr lang="en-US" altLang="zh-TW" dirty="0" smtClean="0"/>
              <a:t>21</a:t>
            </a:r>
            <a:r>
              <a:rPr lang="zh-TW" altLang="en-US" dirty="0"/>
              <a:t>日預告二氧化硫將開放為食品</a:t>
            </a:r>
            <a:r>
              <a:rPr lang="zh-TW" altLang="en-US" dirty="0" smtClean="0"/>
              <a:t>添加物。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15674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二氧化硫的</a:t>
            </a:r>
            <a:r>
              <a:rPr lang="zh-TW" altLang="en-US" dirty="0" smtClean="0"/>
              <a:t>法規（</a:t>
            </a:r>
            <a:r>
              <a:rPr lang="en-US" altLang="zh-TW" dirty="0" smtClean="0"/>
              <a:t>2018</a:t>
            </a:r>
            <a:r>
              <a:rPr lang="zh-TW" altLang="en-US" dirty="0" smtClean="0"/>
              <a:t>年）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zh-TW" altLang="en-US" dirty="0" smtClean="0"/>
              <a:t>食</a:t>
            </a:r>
            <a:r>
              <a:rPr lang="zh-TW" altLang="en-US" dirty="0"/>
              <a:t>藥署食品組長</a:t>
            </a:r>
            <a:r>
              <a:rPr lang="zh-TW" altLang="en-US" dirty="0" smtClean="0"/>
              <a:t>潘志寬說明流程：</a:t>
            </a:r>
            <a:endParaRPr lang="en-US" altLang="zh-TW" dirty="0" smtClean="0"/>
          </a:p>
        </p:txBody>
      </p:sp>
      <p:pic>
        <p:nvPicPr>
          <p:cNvPr id="11266" name="Picture 2" descr="C:\Users\april\Downloads\civil-right-movem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84" y="1707654"/>
            <a:ext cx="1912690" cy="191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april\Downloads\teamwor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645" y="1756412"/>
            <a:ext cx="1815175" cy="181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april\Downloads\advertisem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582" y="1707654"/>
            <a:ext cx="1912690" cy="191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581650" y="3581603"/>
            <a:ext cx="22621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b="1" dirty="0" smtClean="0">
                <a:solidFill>
                  <a:srgbClr val="3A482E"/>
                </a:solidFill>
                <a:latin typeface="微軟正黑體" pitchFamily="34" charset="-120"/>
                <a:ea typeface="微軟正黑體" pitchFamily="34" charset="-120"/>
              </a:rPr>
              <a:t>業者提出</a:t>
            </a:r>
            <a:endParaRPr lang="en-US" altLang="zh-TW" b="1" dirty="0" smtClean="0">
              <a:solidFill>
                <a:srgbClr val="3A482E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b="1" dirty="0" smtClean="0">
                <a:solidFill>
                  <a:srgbClr val="3A482E"/>
                </a:solidFill>
                <a:latin typeface="微軟正黑體" pitchFamily="34" charset="-120"/>
                <a:ea typeface="微軟正黑體" pitchFamily="34" charset="-120"/>
              </a:rPr>
              <a:t>「</a:t>
            </a:r>
            <a:r>
              <a:rPr lang="zh-TW" altLang="en-US" b="1" dirty="0">
                <a:solidFill>
                  <a:srgbClr val="3A482E"/>
                </a:solidFill>
                <a:latin typeface="微軟正黑體" pitchFamily="34" charset="-120"/>
                <a:ea typeface="微軟正黑體" pitchFamily="34" charset="-120"/>
              </a:rPr>
              <a:t>有使用的必要性」</a:t>
            </a:r>
          </a:p>
        </p:txBody>
      </p:sp>
      <p:sp>
        <p:nvSpPr>
          <p:cNvPr id="8" name="矩形 7"/>
          <p:cNvSpPr/>
          <p:nvPr/>
        </p:nvSpPr>
        <p:spPr>
          <a:xfrm>
            <a:off x="3144321" y="3581603"/>
            <a:ext cx="27238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b="1" dirty="0">
                <a:solidFill>
                  <a:srgbClr val="3A482E"/>
                </a:solidFill>
                <a:latin typeface="微軟正黑體" pitchFamily="34" charset="-120"/>
                <a:ea typeface="微軟正黑體" pitchFamily="34" charset="-120"/>
              </a:rPr>
              <a:t>食藥署經評估認為安全</a:t>
            </a:r>
            <a:r>
              <a:rPr lang="zh-TW" altLang="en-US" b="1" dirty="0" smtClean="0">
                <a:solidFill>
                  <a:srgbClr val="3A482E"/>
                </a:solidFill>
                <a:latin typeface="微軟正黑體" pitchFamily="34" charset="-120"/>
                <a:ea typeface="微軟正黑體" pitchFamily="34" charset="-120"/>
              </a:rPr>
              <a:t>、</a:t>
            </a:r>
            <a:endParaRPr lang="en-US" altLang="zh-TW" b="1" dirty="0" smtClean="0">
              <a:solidFill>
                <a:srgbClr val="3A482E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b="1" dirty="0" smtClean="0">
                <a:solidFill>
                  <a:srgbClr val="3A482E"/>
                </a:solidFill>
                <a:latin typeface="微軟正黑體" pitchFamily="34" charset="-120"/>
                <a:ea typeface="微軟正黑體" pitchFamily="34" charset="-120"/>
              </a:rPr>
              <a:t>通過食品</a:t>
            </a:r>
            <a:r>
              <a:rPr lang="zh-TW" altLang="en-US" b="1" dirty="0">
                <a:solidFill>
                  <a:srgbClr val="3A482E"/>
                </a:solidFill>
                <a:latin typeface="微軟正黑體" pitchFamily="34" charset="-120"/>
                <a:ea typeface="微軟正黑體" pitchFamily="34" charset="-120"/>
              </a:rPr>
              <a:t>安全營養諮</a:t>
            </a:r>
            <a:r>
              <a:rPr lang="zh-TW" altLang="en-US" b="1" dirty="0" smtClean="0">
                <a:solidFill>
                  <a:srgbClr val="3A482E"/>
                </a:solidFill>
                <a:latin typeface="微軟正黑體" pitchFamily="34" charset="-120"/>
                <a:ea typeface="微軟正黑體" pitchFamily="34" charset="-120"/>
              </a:rPr>
              <a:t>議會</a:t>
            </a:r>
            <a:endParaRPr lang="zh-TW" altLang="en-US" b="1" dirty="0">
              <a:solidFill>
                <a:srgbClr val="3A482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923928" y="4227934"/>
            <a:ext cx="41225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 dirty="0" smtClean="0">
                <a:solidFill>
                  <a:srgbClr val="FEA740"/>
                </a:solidFill>
                <a:latin typeface="微軟正黑體" pitchFamily="34" charset="-120"/>
                <a:ea typeface="微軟正黑體" pitchFamily="34" charset="-120"/>
              </a:rPr>
              <a:t>外界</a:t>
            </a:r>
            <a:r>
              <a:rPr lang="zh-TW" altLang="en-US" sz="2000" b="1" dirty="0">
                <a:solidFill>
                  <a:srgbClr val="FEA740"/>
                </a:solidFill>
                <a:latin typeface="微軟正黑體" pitchFamily="34" charset="-120"/>
                <a:ea typeface="微軟正黑體" pitchFamily="34" charset="-120"/>
              </a:rPr>
              <a:t>有任何意見</a:t>
            </a:r>
            <a:r>
              <a:rPr lang="zh-TW" altLang="en-US" sz="2000" b="1" dirty="0" smtClean="0">
                <a:solidFill>
                  <a:srgbClr val="FEA740"/>
                </a:solidFill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zh-TW" altLang="en-US" sz="2000" b="1" dirty="0">
                <a:solidFill>
                  <a:srgbClr val="FEA740"/>
                </a:solidFill>
                <a:latin typeface="微軟正黑體" pitchFamily="34" charset="-120"/>
                <a:ea typeface="微軟正黑體" pitchFamily="34" charset="-120"/>
              </a:rPr>
              <a:t>也</a:t>
            </a:r>
            <a:r>
              <a:rPr lang="zh-TW" altLang="en-US" sz="2000" b="1" dirty="0" smtClean="0">
                <a:solidFill>
                  <a:srgbClr val="FEA740"/>
                </a:solidFill>
                <a:latin typeface="微軟正黑體" pitchFamily="34" charset="-120"/>
                <a:ea typeface="微軟正黑體" pitchFamily="34" charset="-120"/>
              </a:rPr>
              <a:t>都會</a:t>
            </a:r>
            <a:r>
              <a:rPr lang="zh-TW" altLang="en-US" sz="2000" b="1" dirty="0">
                <a:solidFill>
                  <a:srgbClr val="FEA740"/>
                </a:solidFill>
                <a:latin typeface="微軟正黑體" pitchFamily="34" charset="-120"/>
                <a:ea typeface="微軟正黑體" pitchFamily="34" charset="-120"/>
              </a:rPr>
              <a:t>列入考量</a:t>
            </a:r>
          </a:p>
        </p:txBody>
      </p:sp>
      <p:sp>
        <p:nvSpPr>
          <p:cNvPr id="10" name="弧形 9"/>
          <p:cNvSpPr/>
          <p:nvPr/>
        </p:nvSpPr>
        <p:spPr>
          <a:xfrm rot="10239014" flipH="1">
            <a:off x="7526102" y="3777973"/>
            <a:ext cx="726333" cy="738522"/>
          </a:xfrm>
          <a:prstGeom prst="arc">
            <a:avLst/>
          </a:prstGeom>
          <a:ln w="19050" cap="rnd">
            <a:solidFill>
              <a:srgbClr val="FEA740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EA74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297406" y="3720102"/>
            <a:ext cx="2307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b="1" dirty="0" smtClean="0">
                <a:solidFill>
                  <a:srgbClr val="3A482E"/>
                </a:solidFill>
                <a:latin typeface="微軟正黑體" pitchFamily="34" charset="-120"/>
                <a:ea typeface="微軟正黑體" pitchFamily="34" charset="-120"/>
              </a:rPr>
              <a:t>草案</a:t>
            </a:r>
            <a:r>
              <a:rPr lang="zh-TW" altLang="en-US" b="1" dirty="0">
                <a:solidFill>
                  <a:srgbClr val="3A482E"/>
                </a:solidFill>
                <a:latin typeface="微軟正黑體" pitchFamily="34" charset="-120"/>
                <a:ea typeface="微軟正黑體" pitchFamily="34" charset="-120"/>
              </a:rPr>
              <a:t>進行</a:t>
            </a:r>
            <a:r>
              <a:rPr lang="en-US" altLang="zh-TW" b="1" dirty="0">
                <a:solidFill>
                  <a:srgbClr val="3A482E"/>
                </a:solidFill>
                <a:latin typeface="微軟正黑體" pitchFamily="34" charset="-120"/>
                <a:ea typeface="微軟正黑體" pitchFamily="34" charset="-120"/>
              </a:rPr>
              <a:t>60</a:t>
            </a:r>
            <a:r>
              <a:rPr lang="zh-TW" altLang="en-US" b="1" dirty="0">
                <a:solidFill>
                  <a:srgbClr val="3A482E"/>
                </a:solidFill>
                <a:latin typeface="微軟正黑體" pitchFamily="34" charset="-120"/>
                <a:ea typeface="微軟正黑體" pitchFamily="34" charset="-120"/>
              </a:rPr>
              <a:t>天的預告</a:t>
            </a:r>
          </a:p>
        </p:txBody>
      </p:sp>
      <p:sp>
        <p:nvSpPr>
          <p:cNvPr id="13" name="弧形 12"/>
          <p:cNvSpPr/>
          <p:nvPr/>
        </p:nvSpPr>
        <p:spPr>
          <a:xfrm rot="2703612" flipH="1">
            <a:off x="2638511" y="2732474"/>
            <a:ext cx="726333" cy="738522"/>
          </a:xfrm>
          <a:prstGeom prst="arc">
            <a:avLst/>
          </a:prstGeom>
          <a:ln w="19050" cap="rnd">
            <a:solidFill>
              <a:srgbClr val="3A482E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EA740"/>
              </a:solidFill>
            </a:endParaRPr>
          </a:p>
        </p:txBody>
      </p:sp>
      <p:sp>
        <p:nvSpPr>
          <p:cNvPr id="14" name="弧形 13"/>
          <p:cNvSpPr/>
          <p:nvPr/>
        </p:nvSpPr>
        <p:spPr>
          <a:xfrm rot="2703612" flipH="1">
            <a:off x="5609637" y="2732474"/>
            <a:ext cx="726333" cy="738522"/>
          </a:xfrm>
          <a:prstGeom prst="arc">
            <a:avLst/>
          </a:prstGeom>
          <a:ln w="19050" cap="rnd">
            <a:solidFill>
              <a:srgbClr val="3A482E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EA7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8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 animBg="1"/>
      <p:bldP spid="12" grpId="0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二氧化硫的</a:t>
            </a:r>
            <a:r>
              <a:rPr lang="zh-TW" altLang="en-US" dirty="0" smtClean="0"/>
              <a:t>法規（</a:t>
            </a:r>
            <a:r>
              <a:rPr lang="en-US" altLang="zh-TW" dirty="0" smtClean="0"/>
              <a:t>2018</a:t>
            </a:r>
            <a:r>
              <a:rPr lang="zh-TW" altLang="en-US" dirty="0" smtClean="0"/>
              <a:t>年）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dirty="0" smtClean="0"/>
              <a:t>此次二氧化硫限量</a:t>
            </a:r>
            <a:r>
              <a:rPr lang="zh-TW" altLang="en-US" dirty="0"/>
              <a:t>標準</a:t>
            </a:r>
            <a:r>
              <a:rPr lang="zh-TW" altLang="en-US" dirty="0" smtClean="0"/>
              <a:t>從 </a:t>
            </a:r>
            <a:r>
              <a:rPr lang="en-US" altLang="zh-TW" dirty="0" smtClean="0"/>
              <a:t>0.03</a:t>
            </a:r>
            <a:r>
              <a:rPr lang="zh-TW" altLang="en-US" dirty="0" smtClean="0"/>
              <a:t> </a:t>
            </a:r>
            <a:r>
              <a:rPr lang="en-US" altLang="zh-TW" dirty="0" smtClean="0"/>
              <a:t>ppm</a:t>
            </a:r>
            <a:r>
              <a:rPr lang="zh-TW" altLang="en-US" dirty="0" smtClean="0"/>
              <a:t> 放寬至 </a:t>
            </a:r>
            <a:r>
              <a:rPr lang="en-US" altLang="zh-TW" dirty="0" smtClean="0"/>
              <a:t>0.1</a:t>
            </a:r>
            <a:r>
              <a:rPr lang="zh-TW" altLang="en-US" dirty="0" smtClean="0"/>
              <a:t> </a:t>
            </a:r>
            <a:r>
              <a:rPr lang="en-US" altLang="zh-TW" dirty="0" smtClean="0"/>
              <a:t>ppm</a:t>
            </a:r>
            <a:r>
              <a:rPr lang="zh-TW" altLang="en-US" dirty="0"/>
              <a:t>，食藥</a:t>
            </a:r>
            <a:r>
              <a:rPr lang="zh-TW" altLang="en-US" dirty="0" smtClean="0"/>
              <a:t>署表示「</a:t>
            </a:r>
            <a:r>
              <a:rPr lang="zh-TW" altLang="en-US" dirty="0"/>
              <a:t>這數字是經考量國人的攝食習慣後才訂出。」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611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實驗魔術秀</a:t>
            </a:r>
            <a:r>
              <a:rPr lang="en-US" altLang="zh-TW" dirty="0" smtClean="0"/>
              <a:t>—</a:t>
            </a:r>
            <a:r>
              <a:rPr lang="zh-TW" altLang="en-US" dirty="0" smtClean="0"/>
              <a:t>二氧化硫檢測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dirty="0" smtClean="0"/>
              <a:t>使用器具：</a:t>
            </a:r>
            <a:endParaRPr lang="en-US" altLang="zh-TW" dirty="0" smtClean="0"/>
          </a:p>
          <a:p>
            <a:pPr lvl="1"/>
            <a:r>
              <a:rPr lang="zh-TW" altLang="en-US" kern="100" dirty="0" smtClean="0">
                <a:cs typeface="Times New Roman" panose="02020603050405020304" pitchFamily="18" charset="0"/>
              </a:rPr>
              <a:t>火柴</a:t>
            </a:r>
            <a:endParaRPr lang="en-US" altLang="zh-TW" kern="100" dirty="0" smtClean="0">
              <a:cs typeface="Times New Roman" panose="02020603050405020304" pitchFamily="18" charset="0"/>
            </a:endParaRPr>
          </a:p>
          <a:p>
            <a:pPr lvl="1"/>
            <a:r>
              <a:rPr lang="zh-TW" altLang="en-US" kern="100" dirty="0" smtClean="0">
                <a:cs typeface="Times New Roman" panose="02020603050405020304" pitchFamily="18" charset="0"/>
              </a:rPr>
              <a:t>碘液</a:t>
            </a:r>
            <a:endParaRPr lang="en-US" altLang="zh-TW" kern="100" dirty="0" smtClean="0">
              <a:cs typeface="Times New Roman" panose="02020603050405020304" pitchFamily="18" charset="0"/>
            </a:endParaRPr>
          </a:p>
          <a:p>
            <a:pPr lvl="1"/>
            <a:r>
              <a:rPr lang="zh-TW" altLang="en-US" kern="100" dirty="0" smtClean="0">
                <a:cs typeface="Times New Roman" panose="02020603050405020304" pitchFamily="18" charset="0"/>
              </a:rPr>
              <a:t>透明</a:t>
            </a:r>
            <a:r>
              <a:rPr lang="zh-TW" altLang="en-US" kern="100" dirty="0">
                <a:cs typeface="Times New Roman" panose="02020603050405020304" pitchFamily="18" charset="0"/>
              </a:rPr>
              <a:t>塑膠</a:t>
            </a:r>
            <a:r>
              <a:rPr lang="zh-TW" altLang="en-US" kern="100" dirty="0" smtClean="0">
                <a:cs typeface="Times New Roman" panose="02020603050405020304" pitchFamily="18" charset="0"/>
              </a:rPr>
              <a:t>杯</a:t>
            </a:r>
            <a:endParaRPr lang="en-US" altLang="zh-TW" kern="100" dirty="0" smtClean="0">
              <a:cs typeface="Times New Roman" panose="02020603050405020304" pitchFamily="18" charset="0"/>
            </a:endParaRPr>
          </a:p>
          <a:p>
            <a:pPr lvl="1"/>
            <a:r>
              <a:rPr lang="zh-TW" altLang="en-US" kern="100" dirty="0" smtClean="0">
                <a:cs typeface="Times New Roman" panose="02020603050405020304" pitchFamily="18" charset="0"/>
              </a:rPr>
              <a:t>玻璃杯</a:t>
            </a:r>
            <a:endParaRPr lang="en-US" altLang="zh-TW" kern="1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93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實驗魔術秀</a:t>
            </a:r>
            <a:r>
              <a:rPr lang="en-US" altLang="zh-TW" dirty="0" smtClean="0"/>
              <a:t>—</a:t>
            </a:r>
            <a:r>
              <a:rPr lang="zh-TW" altLang="en-US" dirty="0" smtClean="0"/>
              <a:t>二氧化硫檢測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/>
            <a:r>
              <a:rPr lang="zh-TW" altLang="en-US" dirty="0" smtClean="0"/>
              <a:t>實際操作：</a:t>
            </a:r>
            <a:endParaRPr lang="en-US" altLang="zh-TW" dirty="0" smtClean="0"/>
          </a:p>
          <a:p>
            <a:pPr lvl="1"/>
            <a:r>
              <a:rPr lang="zh-TW" altLang="zh-TW" dirty="0" smtClean="0"/>
              <a:t>點燃</a:t>
            </a:r>
            <a:r>
              <a:rPr lang="zh-TW" altLang="en-US" dirty="0" smtClean="0"/>
              <a:t>火柴</a:t>
            </a:r>
            <a:r>
              <a:rPr lang="zh-TW" altLang="zh-TW" dirty="0" smtClean="0"/>
              <a:t>後</a:t>
            </a:r>
            <a:r>
              <a:rPr lang="zh-TW" altLang="zh-TW" dirty="0"/>
              <a:t>，於玻璃杯中迅速甩</a:t>
            </a:r>
            <a:r>
              <a:rPr lang="zh-TW" altLang="zh-TW" dirty="0" smtClean="0"/>
              <a:t>動使</a:t>
            </a:r>
            <a:r>
              <a:rPr lang="zh-TW" altLang="zh-TW" dirty="0"/>
              <a:t>火焰</a:t>
            </a:r>
            <a:r>
              <a:rPr lang="zh-TW" altLang="zh-TW" dirty="0" smtClean="0"/>
              <a:t>熄滅</a:t>
            </a:r>
            <a:r>
              <a:rPr lang="zh-TW" altLang="en-US" dirty="0" smtClean="0"/>
              <a:t>，</a:t>
            </a:r>
            <a:r>
              <a:rPr lang="zh-TW" altLang="zh-TW" dirty="0" smtClean="0"/>
              <a:t>同時</a:t>
            </a:r>
            <a:r>
              <a:rPr lang="zh-TW" altLang="zh-TW" dirty="0"/>
              <a:t>釋出二氧化硫。</a:t>
            </a:r>
          </a:p>
          <a:p>
            <a:pPr lvl="1"/>
            <a:r>
              <a:rPr lang="zh-TW" altLang="zh-TW" dirty="0" smtClean="0"/>
              <a:t>將</a:t>
            </a:r>
            <a:r>
              <a:rPr lang="zh-TW" altLang="zh-TW" dirty="0"/>
              <a:t>含有二氧化硫的玻璃杯倒蓋於含碘液的透明塑膠杯中。</a:t>
            </a:r>
          </a:p>
          <a:p>
            <a:pPr lvl="1"/>
            <a:r>
              <a:rPr lang="zh-TW" altLang="zh-TW" dirty="0" smtClean="0"/>
              <a:t>慢慢搖晃，使二氧化硫和碘液混合，</a:t>
            </a:r>
            <a:r>
              <a:rPr lang="zh-TW" altLang="en-US" dirty="0" smtClean="0"/>
              <a:t>便可觀察到</a:t>
            </a:r>
            <a:r>
              <a:rPr lang="zh-TW" altLang="zh-TW" dirty="0" smtClean="0"/>
              <a:t>杯中碘液由黃褐色瞬間轉變成透明無色。</a:t>
            </a: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9247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實驗魔術秀</a:t>
            </a:r>
            <a:r>
              <a:rPr lang="en-US" altLang="zh-TW" dirty="0" smtClean="0"/>
              <a:t>—</a:t>
            </a:r>
            <a:r>
              <a:rPr lang="zh-TW" altLang="en-US" dirty="0" smtClean="0"/>
              <a:t>二氧化硫檢測</a:t>
            </a:r>
            <a:endParaRPr lang="zh-TW" altLang="en-US" dirty="0"/>
          </a:p>
        </p:txBody>
      </p:sp>
      <p:pic>
        <p:nvPicPr>
          <p:cNvPr id="5" name="圖片 4" descr="一張含有 服裝, 人員, 人的臉孔, 牆 的圖片&#10;&#10;自動產生的描述">
            <a:extLst>
              <a:ext uri="{FF2B5EF4-FFF2-40B4-BE49-F238E27FC236}">
                <a16:creationId xmlns:a16="http://schemas.microsoft.com/office/drawing/2014/main" xmlns="" id="{299B967B-7240-4BC1-7470-AA568C6084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0" r="9151"/>
          <a:stretch/>
        </p:blipFill>
        <p:spPr>
          <a:xfrm>
            <a:off x="1448951" y="1058410"/>
            <a:ext cx="6350212" cy="3600000"/>
          </a:xfrm>
          <a:prstGeom prst="rect">
            <a:avLst/>
          </a:prstGeom>
        </p:spPr>
      </p:pic>
      <p:cxnSp>
        <p:nvCxnSpPr>
          <p:cNvPr id="11" name="肘形接點 10"/>
          <p:cNvCxnSpPr/>
          <p:nvPr/>
        </p:nvCxnSpPr>
        <p:spPr>
          <a:xfrm rot="10800000" flipV="1">
            <a:off x="3564457" y="1784732"/>
            <a:ext cx="3640575" cy="1357683"/>
          </a:xfrm>
          <a:prstGeom prst="bentConnector3">
            <a:avLst>
              <a:gd name="adj1" fmla="val 80564"/>
            </a:avLst>
          </a:prstGeom>
          <a:ln w="381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/>
          <p:cNvSpPr txBox="1"/>
          <p:nvPr/>
        </p:nvSpPr>
        <p:spPr>
          <a:xfrm>
            <a:off x="4283968" y="1020673"/>
            <a:ext cx="4464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點燃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火柴</a:t>
            </a:r>
            <a:endParaRPr lang="en-US" altLang="zh-TW" sz="24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0" hangingPunct="0"/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於</a:t>
            </a:r>
            <a:r>
              <a: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玻璃杯中迅速甩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動</a:t>
            </a:r>
            <a:endParaRPr lang="en-US" altLang="zh-TW" sz="24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4128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實驗魔術秀</a:t>
            </a:r>
            <a:r>
              <a:rPr lang="en-US" altLang="zh-TW" dirty="0" smtClean="0"/>
              <a:t>—</a:t>
            </a:r>
            <a:r>
              <a:rPr lang="zh-TW" altLang="en-US" dirty="0" smtClean="0"/>
              <a:t>二氧化硫檢測</a:t>
            </a:r>
            <a:endParaRPr lang="zh-TW" altLang="en-US" dirty="0"/>
          </a:p>
        </p:txBody>
      </p:sp>
      <p:pic>
        <p:nvPicPr>
          <p:cNvPr id="6" name="圖片 5" descr="一張含有 人員, 人的臉孔, 服裝, 汽水 的圖片&#10;&#10;自動產生的描述">
            <a:extLst>
              <a:ext uri="{FF2B5EF4-FFF2-40B4-BE49-F238E27FC236}">
                <a16:creationId xmlns:a16="http://schemas.microsoft.com/office/drawing/2014/main" xmlns="" id="{D345B048-0656-E07A-7723-4D8AA1F594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0" r="9151"/>
          <a:stretch/>
        </p:blipFill>
        <p:spPr>
          <a:xfrm>
            <a:off x="1512453" y="1058410"/>
            <a:ext cx="6223208" cy="3528000"/>
          </a:xfrm>
          <a:prstGeom prst="rect">
            <a:avLst/>
          </a:prstGeom>
        </p:spPr>
      </p:pic>
      <p:cxnSp>
        <p:nvCxnSpPr>
          <p:cNvPr id="12" name="肘形接點 11"/>
          <p:cNvCxnSpPr/>
          <p:nvPr/>
        </p:nvCxnSpPr>
        <p:spPr>
          <a:xfrm flipV="1">
            <a:off x="1512453" y="2699133"/>
            <a:ext cx="2695990" cy="1495703"/>
          </a:xfrm>
          <a:prstGeom prst="bentConnector3">
            <a:avLst>
              <a:gd name="adj1" fmla="val 96585"/>
            </a:avLst>
          </a:prstGeom>
          <a:ln w="381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/>
          <p:cNvSpPr txBox="1"/>
          <p:nvPr/>
        </p:nvSpPr>
        <p:spPr>
          <a:xfrm>
            <a:off x="1475656" y="3363838"/>
            <a:ext cx="3384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將玻璃杯</a:t>
            </a:r>
            <a:r>
              <a: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倒蓋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於</a:t>
            </a:r>
            <a:endParaRPr lang="en-US" altLang="zh-TW" sz="24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0" hangingPunct="0"/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含</a:t>
            </a:r>
            <a:r>
              <a: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碘液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的塑膠</a:t>
            </a:r>
            <a:r>
              <a: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杯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中</a:t>
            </a:r>
            <a:endParaRPr lang="zh-TW" altLang="en-US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8360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實驗魔術秀</a:t>
            </a:r>
            <a:r>
              <a:rPr lang="en-US" altLang="zh-TW" dirty="0" smtClean="0"/>
              <a:t>—</a:t>
            </a:r>
            <a:r>
              <a:rPr lang="zh-TW" altLang="en-US" dirty="0" smtClean="0"/>
              <a:t>二氧化硫檢測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0"/>
          </p:nvPr>
        </p:nvSpPr>
        <p:spPr>
          <a:xfrm>
            <a:off x="395536" y="1058410"/>
            <a:ext cx="8457043" cy="3529564"/>
          </a:xfrm>
        </p:spPr>
        <p:txBody>
          <a:bodyPr/>
          <a:lstStyle/>
          <a:p>
            <a:pPr lvl="0"/>
            <a:endParaRPr lang="en-US" altLang="zh-TW" dirty="0" smtClean="0"/>
          </a:p>
        </p:txBody>
      </p:sp>
      <p:pic>
        <p:nvPicPr>
          <p:cNvPr id="7" name="圖片 6" descr="一張含有 人員, 汽水, 飲料, 人的臉孔 的圖片&#10;&#10;自動產生的描述">
            <a:extLst>
              <a:ext uri="{FF2B5EF4-FFF2-40B4-BE49-F238E27FC236}">
                <a16:creationId xmlns:a16="http://schemas.microsoft.com/office/drawing/2014/main" xmlns="" id="{1C31C02B-A514-3763-1214-A92008B76E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0" r="9151"/>
          <a:stretch/>
        </p:blipFill>
        <p:spPr>
          <a:xfrm>
            <a:off x="1512453" y="1058410"/>
            <a:ext cx="6223208" cy="3528000"/>
          </a:xfrm>
          <a:prstGeom prst="rect">
            <a:avLst/>
          </a:prstGeom>
        </p:spPr>
      </p:pic>
      <p:cxnSp>
        <p:nvCxnSpPr>
          <p:cNvPr id="11" name="肘形接點 10"/>
          <p:cNvCxnSpPr/>
          <p:nvPr/>
        </p:nvCxnSpPr>
        <p:spPr>
          <a:xfrm rot="10800000" flipV="1">
            <a:off x="3203851" y="2379642"/>
            <a:ext cx="3362203" cy="696163"/>
          </a:xfrm>
          <a:prstGeom prst="bentConnector3">
            <a:avLst>
              <a:gd name="adj1" fmla="val 54915"/>
            </a:avLst>
          </a:prstGeom>
          <a:ln w="381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/>
          <p:cNvSpPr txBox="1"/>
          <p:nvPr/>
        </p:nvSpPr>
        <p:spPr>
          <a:xfrm>
            <a:off x="4644008" y="1923678"/>
            <a:ext cx="2160240" cy="467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觀察顏色變化</a:t>
            </a:r>
            <a:endParaRPr lang="en-US" altLang="zh-TW" sz="24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3946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實驗魔術秀</a:t>
            </a:r>
            <a:r>
              <a:rPr lang="en-US" altLang="zh-TW" dirty="0" smtClean="0"/>
              <a:t>—</a:t>
            </a:r>
            <a:r>
              <a:rPr lang="zh-TW" altLang="en-US" dirty="0" smtClean="0"/>
              <a:t>二氧化硫檢測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0"/>
          </p:nvPr>
        </p:nvSpPr>
        <p:spPr>
          <a:xfrm>
            <a:off x="395536" y="1058410"/>
            <a:ext cx="8457043" cy="3529564"/>
          </a:xfrm>
        </p:spPr>
        <p:txBody>
          <a:bodyPr/>
          <a:lstStyle/>
          <a:p>
            <a:pPr lvl="0"/>
            <a:endParaRPr lang="en-US" altLang="zh-TW" dirty="0" smtClean="0"/>
          </a:p>
        </p:txBody>
      </p:sp>
      <p:pic>
        <p:nvPicPr>
          <p:cNvPr id="8" name="圖片 7" descr="一張含有 人員, 飲料, 汽水, 室內 的圖片&#10;&#10;自動產生的描述">
            <a:extLst>
              <a:ext uri="{FF2B5EF4-FFF2-40B4-BE49-F238E27FC236}">
                <a16:creationId xmlns:a16="http://schemas.microsoft.com/office/drawing/2014/main" xmlns="" id="{F7E528C2-B34F-1028-2B35-3761F77105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0" r="9151"/>
          <a:stretch/>
        </p:blipFill>
        <p:spPr>
          <a:xfrm>
            <a:off x="1512453" y="1058410"/>
            <a:ext cx="6223208" cy="3528000"/>
          </a:xfrm>
          <a:prstGeom prst="rect">
            <a:avLst/>
          </a:prstGeom>
        </p:spPr>
      </p:pic>
      <p:cxnSp>
        <p:nvCxnSpPr>
          <p:cNvPr id="11" name="肘形接點 10"/>
          <p:cNvCxnSpPr/>
          <p:nvPr/>
        </p:nvCxnSpPr>
        <p:spPr>
          <a:xfrm rot="10800000" flipV="1">
            <a:off x="3203851" y="2379642"/>
            <a:ext cx="3362203" cy="696163"/>
          </a:xfrm>
          <a:prstGeom prst="bentConnector3">
            <a:avLst>
              <a:gd name="adj1" fmla="val 54915"/>
            </a:avLst>
          </a:prstGeom>
          <a:ln w="381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/>
          <p:cNvSpPr txBox="1"/>
          <p:nvPr/>
        </p:nvSpPr>
        <p:spPr>
          <a:xfrm>
            <a:off x="4644008" y="1923678"/>
            <a:ext cx="2160240" cy="467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觀察顏色變化</a:t>
            </a:r>
            <a:endParaRPr lang="en-US" altLang="zh-TW" sz="24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4321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前言</a:t>
            </a:r>
            <a:endParaRPr lang="zh-TW" altLang="en-US" dirty="0"/>
          </a:p>
        </p:txBody>
      </p:sp>
      <p:pic>
        <p:nvPicPr>
          <p:cNvPr id="3074" name="Picture 2" descr="C:\Users\april\Desktop\38910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00" b="96600" l="5800" r="97950">
                        <a14:foregroundMark x1="7300" y1="10100" x2="57100" y2="33750"/>
                        <a14:foregroundMark x1="7300" y1="34500" x2="57850" y2="9850"/>
                        <a14:foregroundMark x1="7300" y1="23800" x2="57600" y2="20800"/>
                        <a14:foregroundMark x1="29450" y1="9850" x2="30200" y2="34250"/>
                        <a14:foregroundMark x1="7800" y1="12850" x2="52600" y2="16800"/>
                        <a14:foregroundMark x1="7800" y1="17550" x2="57600" y2="26750"/>
                        <a14:foregroundMark x1="38900" y1="29250" x2="20250" y2="34250"/>
                        <a14:foregroundMark x1="33200" y1="33750" x2="39900" y2="34000"/>
                        <a14:foregroundMark x1="51850" y1="43950" x2="62300" y2="54900"/>
                        <a14:foregroundMark x1="42650" y1="54900" x2="53350" y2="50900"/>
                        <a14:foregroundMark x1="77500" y1="39450" x2="76250" y2="49900"/>
                        <a14:foregroundMark x1="74515" y1="45062" x2="74515" y2="39683"/>
                        <a14:foregroundMark x1="15608" y1="12698" x2="51146" y2="12434"/>
                        <a14:foregroundMark x1="54586" y1="23810" x2="55467" y2="25661"/>
                        <a14:foregroundMark x1="11552" y1="27778" x2="13139" y2="29982"/>
                        <a14:foregroundMark x1="14462" y1="11111" x2="22310" y2="11640"/>
                        <a14:foregroundMark x1="10758" y1="12963" x2="41446" y2="34039"/>
                        <a14:backgroundMark x1="21750" y1="84500" x2="24000" y2="90950"/>
                        <a14:backgroundMark x1="44900" y1="91200" x2="71750" y2="90700"/>
                        <a14:backgroundMark x1="18254" y1="79806" x2="22046" y2="93474"/>
                        <a14:backgroundMark x1="11552" y1="91093" x2="20459" y2="94885"/>
                        <a14:backgroundMark x1="96120" y1="77337" x2="93386" y2="94885"/>
                        <a14:backgroundMark x1="9612" y1="88624" x2="11817" y2="94092"/>
                        <a14:backgroundMark x1="27690" y1="95414" x2="92328" y2="946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948" y="123478"/>
            <a:ext cx="4716524" cy="471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群組 32"/>
          <p:cNvGrpSpPr/>
          <p:nvPr/>
        </p:nvGrpSpPr>
        <p:grpSpPr>
          <a:xfrm>
            <a:off x="695625" y="3099757"/>
            <a:ext cx="3516335" cy="1056169"/>
            <a:chOff x="5504513" y="2925852"/>
            <a:chExt cx="3516335" cy="1056169"/>
          </a:xfrm>
        </p:grpSpPr>
        <p:sp>
          <p:nvSpPr>
            <p:cNvPr id="34" name="圓角矩形 33"/>
            <p:cNvSpPr/>
            <p:nvPr/>
          </p:nvSpPr>
          <p:spPr>
            <a:xfrm>
              <a:off x="5504513" y="2952421"/>
              <a:ext cx="3478768" cy="1029600"/>
            </a:xfrm>
            <a:prstGeom prst="roundRect">
              <a:avLst/>
            </a:prstGeom>
            <a:solidFill>
              <a:srgbClr val="FF5D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 b="1" dirty="0">
                <a:solidFill>
                  <a:srgbClr val="3A482E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5" name="圓角矩形圖說文字 34"/>
            <p:cNvSpPr/>
            <p:nvPr/>
          </p:nvSpPr>
          <p:spPr>
            <a:xfrm>
              <a:off x="5564461" y="2925852"/>
              <a:ext cx="3456387" cy="1008113"/>
            </a:xfrm>
            <a:prstGeom prst="wedgeRoundRectCallout">
              <a:avLst>
                <a:gd name="adj1" fmla="val 54821"/>
                <a:gd name="adj2" fmla="val 29271"/>
                <a:gd name="adj3" fmla="val 16667"/>
              </a:avLst>
            </a:prstGeom>
            <a:solidFill>
              <a:srgbClr val="FFF4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dirty="0" smtClean="0">
                  <a:solidFill>
                    <a:srgbClr val="FF5D50"/>
                  </a:solidFill>
                  <a:latin typeface="微軟正黑體" pitchFamily="34" charset="-120"/>
                  <a:ea typeface="微軟正黑體" pitchFamily="34" charset="-120"/>
                </a:rPr>
                <a:t>什麼</a:t>
              </a:r>
              <a:r>
                <a:rPr lang="zh-TW" altLang="en-US" sz="2000" b="1" dirty="0">
                  <a:solidFill>
                    <a:srgbClr val="FF5D50"/>
                  </a:solidFill>
                  <a:latin typeface="微軟正黑體" pitchFamily="34" charset="-120"/>
                  <a:ea typeface="微軟正黑體" pitchFamily="34" charset="-120"/>
                </a:rPr>
                <a:t>？</a:t>
              </a:r>
              <a:r>
                <a:rPr lang="zh-TW" altLang="en-US" sz="2000" b="1" dirty="0" smtClean="0">
                  <a:solidFill>
                    <a:srgbClr val="FF5D50"/>
                  </a:solidFill>
                  <a:latin typeface="微軟正黑體" pitchFamily="34" charset="-120"/>
                  <a:ea typeface="微軟正黑體" pitchFamily="34" charset="-120"/>
                </a:rPr>
                <a:t>衛福部食藥署</a:t>
              </a:r>
              <a:endParaRPr lang="en-US" altLang="zh-TW" sz="2000" b="1" dirty="0" smtClean="0">
                <a:solidFill>
                  <a:srgbClr val="FF5D5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/>
              <a:r>
                <a:rPr lang="zh-TW" altLang="en-US" sz="2000" b="1" dirty="0" smtClean="0">
                  <a:solidFill>
                    <a:srgbClr val="FF5D50"/>
                  </a:solidFill>
                  <a:latin typeface="微軟正黑體" pitchFamily="34" charset="-120"/>
                  <a:ea typeface="微軟正黑體" pitchFamily="34" charset="-120"/>
                </a:rPr>
                <a:t>預計將二氧化硫</a:t>
              </a:r>
              <a:endParaRPr lang="en-US" altLang="zh-TW" sz="2000" b="1" dirty="0" smtClean="0">
                <a:solidFill>
                  <a:srgbClr val="FF5D5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/>
              <a:r>
                <a:rPr lang="zh-TW" altLang="en-US" sz="2000" b="1" dirty="0" smtClean="0">
                  <a:solidFill>
                    <a:srgbClr val="FF5D50"/>
                  </a:solidFill>
                  <a:latin typeface="微軟正黑體" pitchFamily="34" charset="-120"/>
                  <a:ea typeface="微軟正黑體" pitchFamily="34" charset="-120"/>
                </a:rPr>
                <a:t>納入</a:t>
              </a:r>
              <a:r>
                <a:rPr lang="zh-TW" altLang="en-US" sz="2000" b="1" dirty="0">
                  <a:solidFill>
                    <a:srgbClr val="FF5D50"/>
                  </a:solidFill>
                  <a:latin typeface="微軟正黑體" pitchFamily="34" charset="-120"/>
                  <a:ea typeface="微軟正黑體" pitchFamily="34" charset="-120"/>
                </a:rPr>
                <a:t>食品添加物</a:t>
              </a:r>
              <a:r>
                <a:rPr lang="zh-TW" altLang="en-US" sz="2000" b="1" dirty="0" smtClean="0">
                  <a:solidFill>
                    <a:srgbClr val="FF5D50"/>
                  </a:solidFill>
                  <a:latin typeface="微軟正黑體" pitchFamily="34" charset="-120"/>
                  <a:ea typeface="微軟正黑體" pitchFamily="34" charset="-120"/>
                </a:rPr>
                <a:t>漂白劑</a:t>
              </a:r>
              <a:endParaRPr lang="zh-TW" altLang="en-US" sz="2000" b="1" dirty="0">
                <a:solidFill>
                  <a:srgbClr val="FF5D5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25" name="群組 24"/>
          <p:cNvGrpSpPr/>
          <p:nvPr/>
        </p:nvGrpSpPr>
        <p:grpSpPr>
          <a:xfrm>
            <a:off x="647561" y="1803613"/>
            <a:ext cx="3502800" cy="1056169"/>
            <a:chOff x="5480481" y="2925852"/>
            <a:chExt cx="3502800" cy="1056169"/>
          </a:xfrm>
        </p:grpSpPr>
        <p:sp>
          <p:nvSpPr>
            <p:cNvPr id="26" name="圓角矩形 25"/>
            <p:cNvSpPr/>
            <p:nvPr/>
          </p:nvSpPr>
          <p:spPr>
            <a:xfrm>
              <a:off x="5504513" y="2952421"/>
              <a:ext cx="3478768" cy="1029600"/>
            </a:xfrm>
            <a:prstGeom prst="roundRect">
              <a:avLst/>
            </a:prstGeom>
            <a:solidFill>
              <a:srgbClr val="FF5D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 b="1" dirty="0">
                <a:solidFill>
                  <a:srgbClr val="3A482E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2" name="圓角矩形圖說文字 31"/>
            <p:cNvSpPr/>
            <p:nvPr/>
          </p:nvSpPr>
          <p:spPr>
            <a:xfrm>
              <a:off x="5480481" y="2925852"/>
              <a:ext cx="3456387" cy="1008113"/>
            </a:xfrm>
            <a:prstGeom prst="wedgeRoundRectCallout">
              <a:avLst>
                <a:gd name="adj1" fmla="val -55933"/>
                <a:gd name="adj2" fmla="val 32346"/>
                <a:gd name="adj3" fmla="val 16667"/>
              </a:avLst>
            </a:prstGeom>
            <a:solidFill>
              <a:srgbClr val="FFF4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dirty="0" smtClean="0">
                  <a:solidFill>
                    <a:srgbClr val="FF5D50"/>
                  </a:solidFill>
                  <a:latin typeface="微軟正黑體" pitchFamily="34" charset="-120"/>
                  <a:ea typeface="微軟正黑體" pitchFamily="34" charset="-120"/>
                </a:rPr>
                <a:t>天</a:t>
              </a:r>
              <a:r>
                <a:rPr lang="zh-TW" altLang="en-US" sz="2000" b="1" dirty="0">
                  <a:solidFill>
                    <a:srgbClr val="FF5D50"/>
                  </a:solidFill>
                  <a:latin typeface="微軟正黑體" pitchFamily="34" charset="-120"/>
                  <a:ea typeface="微軟正黑體" pitchFamily="34" charset="-120"/>
                </a:rPr>
                <a:t>啊！北市抽驗醃</a:t>
              </a:r>
              <a:r>
                <a:rPr lang="zh-TW" altLang="en-US" sz="2000" b="1" dirty="0" smtClean="0">
                  <a:solidFill>
                    <a:srgbClr val="FF5D50"/>
                  </a:solidFill>
                  <a:latin typeface="微軟正黑體" pitchFamily="34" charset="-120"/>
                  <a:ea typeface="微軟正黑體" pitchFamily="34" charset="-120"/>
                </a:rPr>
                <a:t>漬、</a:t>
              </a:r>
              <a:endParaRPr lang="en-US" altLang="zh-TW" sz="2000" b="1" dirty="0" smtClean="0">
                <a:solidFill>
                  <a:srgbClr val="FF5D5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/>
              <a:r>
                <a:rPr lang="zh-TW" altLang="en-US" sz="2000" b="1" dirty="0" smtClean="0">
                  <a:solidFill>
                    <a:srgbClr val="FF5D50"/>
                  </a:solidFill>
                  <a:latin typeface="微軟正黑體" pitchFamily="34" charset="-120"/>
                  <a:ea typeface="微軟正黑體" pitchFamily="34" charset="-120"/>
                </a:rPr>
                <a:t>蜜餞</a:t>
              </a:r>
              <a:r>
                <a:rPr lang="zh-TW" altLang="en-US" sz="2000" b="1" dirty="0">
                  <a:solidFill>
                    <a:srgbClr val="FF5D50"/>
                  </a:solidFill>
                  <a:latin typeface="微軟正黑體" pitchFamily="34" charset="-120"/>
                  <a:ea typeface="微軟正黑體" pitchFamily="34" charset="-120"/>
                </a:rPr>
                <a:t>及脫水蔬果</a:t>
              </a:r>
              <a:r>
                <a:rPr lang="zh-TW" altLang="en-US" sz="2000" b="1" dirty="0" smtClean="0">
                  <a:solidFill>
                    <a:srgbClr val="FF5D50"/>
                  </a:solidFill>
                  <a:latin typeface="微軟正黑體" pitchFamily="34" charset="-120"/>
                  <a:ea typeface="微軟正黑體" pitchFamily="34" charset="-120"/>
                </a:rPr>
                <a:t>產品，</a:t>
              </a:r>
              <a:endParaRPr lang="en-US" altLang="zh-TW" sz="2000" b="1" dirty="0" smtClean="0">
                <a:solidFill>
                  <a:srgbClr val="FF5D5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/>
              <a:r>
                <a:rPr lang="zh-TW" altLang="en-US" sz="2000" b="1" dirty="0" smtClean="0">
                  <a:solidFill>
                    <a:srgbClr val="FF5D50"/>
                  </a:solidFill>
                  <a:latin typeface="微軟正黑體" pitchFamily="34" charset="-120"/>
                  <a:ea typeface="微軟正黑體" pitchFamily="34" charset="-120"/>
                </a:rPr>
                <a:t>多種</a:t>
              </a:r>
              <a:r>
                <a:rPr lang="zh-TW" altLang="en-US" sz="2000" b="1" dirty="0">
                  <a:solidFill>
                    <a:srgbClr val="FF5D50"/>
                  </a:solidFill>
                  <a:latin typeface="微軟正黑體" pitchFamily="34" charset="-120"/>
                  <a:ea typeface="微軟正黑體" pitchFamily="34" charset="-120"/>
                </a:rPr>
                <a:t>添加</a:t>
              </a:r>
              <a:r>
                <a:rPr lang="zh-TW" altLang="en-US" sz="2000" b="1" dirty="0" smtClean="0">
                  <a:solidFill>
                    <a:srgbClr val="FF5D50"/>
                  </a:solidFill>
                  <a:latin typeface="微軟正黑體" pitchFamily="34" charset="-120"/>
                  <a:ea typeface="微軟正黑體" pitchFamily="34" charset="-120"/>
                </a:rPr>
                <a:t>劑超標</a:t>
              </a:r>
              <a:r>
                <a:rPr lang="zh-TW" altLang="en-US" sz="2000" b="1" dirty="0">
                  <a:solidFill>
                    <a:srgbClr val="FF5D50"/>
                  </a:solidFill>
                  <a:latin typeface="微軟正黑體" pitchFamily="34" charset="-120"/>
                  <a:ea typeface="微軟正黑體" pitchFamily="34" charset="-120"/>
                </a:rPr>
                <a:t>率達</a:t>
              </a:r>
              <a:r>
                <a:rPr lang="en-US" altLang="zh-TW" sz="2000" b="1" dirty="0">
                  <a:solidFill>
                    <a:srgbClr val="FF5D50"/>
                  </a:solidFill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en-US" altLang="zh-TW" sz="2000" b="1" dirty="0" smtClean="0">
                  <a:solidFill>
                    <a:srgbClr val="FF5D50"/>
                  </a:solidFill>
                  <a:latin typeface="微軟正黑體" pitchFamily="34" charset="-120"/>
                  <a:ea typeface="微軟正黑體" pitchFamily="34" charset="-120"/>
                </a:rPr>
                <a:t>%</a:t>
              </a:r>
              <a:endParaRPr lang="en-US" altLang="zh-TW" sz="2000" b="1" dirty="0">
                <a:solidFill>
                  <a:srgbClr val="FF5D5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321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實驗魔術秀</a:t>
            </a:r>
            <a:r>
              <a:rPr lang="en-US" altLang="zh-TW" dirty="0" smtClean="0"/>
              <a:t>—</a:t>
            </a:r>
            <a:r>
              <a:rPr lang="zh-TW" altLang="en-US" dirty="0" smtClean="0"/>
              <a:t>二氧化硫檢測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0"/>
          </p:nvPr>
        </p:nvSpPr>
        <p:spPr>
          <a:xfrm>
            <a:off x="395536" y="1058410"/>
            <a:ext cx="8457043" cy="3529564"/>
          </a:xfrm>
        </p:spPr>
        <p:txBody>
          <a:bodyPr/>
          <a:lstStyle/>
          <a:p>
            <a:pPr lvl="0"/>
            <a:endParaRPr lang="en-US" altLang="zh-TW" dirty="0" smtClean="0"/>
          </a:p>
        </p:txBody>
      </p:sp>
      <p:pic>
        <p:nvPicPr>
          <p:cNvPr id="9" name="圖片 8" descr="一張含有 人員, 汽水, 酒杯組, 杯子 的圖片&#10;&#10;自動產生的描述">
            <a:extLst>
              <a:ext uri="{FF2B5EF4-FFF2-40B4-BE49-F238E27FC236}">
                <a16:creationId xmlns:a16="http://schemas.microsoft.com/office/drawing/2014/main" xmlns="" id="{FF9EDB89-10B4-A55F-74D4-4E55BBF923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0" r="9151"/>
          <a:stretch/>
        </p:blipFill>
        <p:spPr>
          <a:xfrm>
            <a:off x="1512453" y="1058410"/>
            <a:ext cx="6223209" cy="3528000"/>
          </a:xfrm>
          <a:prstGeom prst="rect">
            <a:avLst/>
          </a:prstGeom>
        </p:spPr>
      </p:pic>
      <p:cxnSp>
        <p:nvCxnSpPr>
          <p:cNvPr id="7" name="肘形接點 6"/>
          <p:cNvCxnSpPr/>
          <p:nvPr/>
        </p:nvCxnSpPr>
        <p:spPr>
          <a:xfrm rot="10800000" flipV="1">
            <a:off x="4211963" y="2379642"/>
            <a:ext cx="3362203" cy="696163"/>
          </a:xfrm>
          <a:prstGeom prst="bentConnector3">
            <a:avLst>
              <a:gd name="adj1" fmla="val 54915"/>
            </a:avLst>
          </a:prstGeom>
          <a:ln w="381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5652120" y="1923678"/>
            <a:ext cx="2160240" cy="467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觀察顏色變化</a:t>
            </a:r>
            <a:endParaRPr lang="en-US" altLang="zh-TW" sz="24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9824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實驗魔術秀</a:t>
            </a:r>
            <a:r>
              <a:rPr lang="en-US" altLang="zh-TW" dirty="0" smtClean="0"/>
              <a:t>—</a:t>
            </a:r>
            <a:r>
              <a:rPr lang="zh-TW" altLang="en-US" dirty="0" smtClean="0"/>
              <a:t>二氧化硫檢測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0"/>
          </p:nvPr>
        </p:nvSpPr>
        <p:spPr>
          <a:xfrm>
            <a:off x="395536" y="1058410"/>
            <a:ext cx="8457043" cy="3529564"/>
          </a:xfrm>
        </p:spPr>
        <p:txBody>
          <a:bodyPr/>
          <a:lstStyle/>
          <a:p>
            <a:pPr lvl="0"/>
            <a:endParaRPr lang="en-US" altLang="zh-TW" dirty="0" smtClean="0"/>
          </a:p>
        </p:txBody>
      </p:sp>
      <p:pic>
        <p:nvPicPr>
          <p:cNvPr id="10" name="圖片 9" descr="一張含有 人員, 服裝, 人的臉孔, 女孩 的圖片&#10;&#10;自動產生的描述">
            <a:extLst>
              <a:ext uri="{FF2B5EF4-FFF2-40B4-BE49-F238E27FC236}">
                <a16:creationId xmlns:a16="http://schemas.microsoft.com/office/drawing/2014/main" xmlns="" id="{0037413E-4341-B42C-1B23-6505F251CB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0" r="9151"/>
          <a:stretch/>
        </p:blipFill>
        <p:spPr>
          <a:xfrm>
            <a:off x="1512453" y="1058410"/>
            <a:ext cx="6223208" cy="35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25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實驗動手做</a:t>
            </a:r>
            <a:r>
              <a:rPr lang="en-US" altLang="zh-TW" dirty="0" smtClean="0"/>
              <a:t>—</a:t>
            </a:r>
            <a:r>
              <a:rPr lang="zh-TW" altLang="en-US" dirty="0" smtClean="0"/>
              <a:t>到底留不硫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zh-TW" altLang="en-US" dirty="0" smtClean="0"/>
              <a:t>實驗器材：</a:t>
            </a:r>
            <a:endParaRPr lang="en-US" altLang="zh-TW" dirty="0" smtClean="0"/>
          </a:p>
          <a:p>
            <a:pPr lvl="1">
              <a:lnSpc>
                <a:spcPct val="120000"/>
              </a:lnSpc>
            </a:pPr>
            <a:r>
              <a:rPr lang="zh-TW" altLang="en-US" dirty="0" smtClean="0"/>
              <a:t>二氧化硫</a:t>
            </a:r>
            <a:r>
              <a:rPr lang="zh-TW" altLang="en-US" dirty="0"/>
              <a:t>快速檢驗</a:t>
            </a:r>
            <a:r>
              <a:rPr lang="zh-TW" altLang="en-US" dirty="0" smtClean="0"/>
              <a:t>試劑</a:t>
            </a:r>
            <a:r>
              <a:rPr lang="en-US" altLang="zh-TW" dirty="0" smtClean="0"/>
              <a:t>	</a:t>
            </a:r>
            <a:r>
              <a:rPr lang="zh-TW" altLang="en-US" dirty="0"/>
              <a:t>	</a:t>
            </a:r>
            <a:r>
              <a:rPr lang="en-US" altLang="zh-TW" dirty="0"/>
              <a:t>1</a:t>
            </a:r>
            <a:r>
              <a:rPr lang="zh-TW" altLang="en-US" dirty="0" smtClean="0"/>
              <a:t>瓶</a:t>
            </a:r>
            <a:endParaRPr lang="en-US" altLang="zh-TW" dirty="0" smtClean="0"/>
          </a:p>
          <a:p>
            <a:pPr lvl="1">
              <a:lnSpc>
                <a:spcPct val="120000"/>
              </a:lnSpc>
            </a:pPr>
            <a:r>
              <a:rPr lang="zh-TW" altLang="en-US" dirty="0" smtClean="0"/>
              <a:t>待</a:t>
            </a:r>
            <a:r>
              <a:rPr lang="zh-TW" altLang="en-US" dirty="0"/>
              <a:t>測物				</a:t>
            </a:r>
            <a:r>
              <a:rPr lang="zh-TW" altLang="en-US" dirty="0" smtClean="0"/>
              <a:t>些許</a:t>
            </a:r>
            <a:endParaRPr lang="en-US" altLang="zh-TW" dirty="0" smtClean="0"/>
          </a:p>
          <a:p>
            <a:pPr lvl="1">
              <a:lnSpc>
                <a:spcPct val="120000"/>
              </a:lnSpc>
            </a:pPr>
            <a:r>
              <a:rPr lang="zh-TW" altLang="en-US" dirty="0" smtClean="0"/>
              <a:t>白</a:t>
            </a:r>
            <a:r>
              <a:rPr lang="zh-TW" altLang="en-US" dirty="0"/>
              <a:t>色紙盤				</a:t>
            </a:r>
            <a:r>
              <a:rPr lang="en-US" altLang="zh-TW" dirty="0"/>
              <a:t>1</a:t>
            </a:r>
            <a:r>
              <a:rPr lang="zh-TW" altLang="en-US" dirty="0"/>
              <a:t>個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1740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實驗動手做</a:t>
            </a:r>
            <a:r>
              <a:rPr lang="en-US" altLang="zh-TW" dirty="0" smtClean="0"/>
              <a:t>—</a:t>
            </a:r>
            <a:r>
              <a:rPr lang="zh-TW" altLang="en-US" dirty="0" smtClean="0"/>
              <a:t>到底留不硫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zh-TW" altLang="en-US" dirty="0"/>
              <a:t>實驗步驟</a:t>
            </a:r>
            <a:r>
              <a:rPr lang="zh-TW" altLang="en-US" dirty="0" smtClean="0"/>
              <a:t>：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取出</a:t>
            </a:r>
            <a:r>
              <a:rPr lang="zh-TW" altLang="en-US" dirty="0"/>
              <a:t>待測物，如金針花、果乾、免洗筷等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lvl="1">
              <a:lnSpc>
                <a:spcPct val="120000"/>
              </a:lnSpc>
            </a:pPr>
            <a:r>
              <a:rPr lang="zh-TW" altLang="en-US" dirty="0" smtClean="0"/>
              <a:t>在</a:t>
            </a:r>
            <a:r>
              <a:rPr lang="zh-TW" altLang="en-US" dirty="0"/>
              <a:t>待測物上滴</a:t>
            </a:r>
            <a:r>
              <a:rPr lang="zh-TW" altLang="en-US" dirty="0" smtClean="0"/>
              <a:t>加 </a:t>
            </a:r>
            <a:r>
              <a:rPr lang="en-US" altLang="zh-TW" dirty="0" smtClean="0"/>
              <a:t>3~4</a:t>
            </a:r>
            <a:r>
              <a:rPr lang="zh-TW" altLang="en-US" dirty="0" smtClean="0"/>
              <a:t> 滴</a:t>
            </a:r>
            <a:r>
              <a:rPr lang="zh-TW" altLang="en-US" dirty="0"/>
              <a:t>二氧化硫快速檢驗試劑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lvl="1">
              <a:lnSpc>
                <a:spcPct val="120000"/>
              </a:lnSpc>
            </a:pPr>
            <a:r>
              <a:rPr lang="zh-TW" altLang="en-US" dirty="0" smtClean="0"/>
              <a:t>靜</a:t>
            </a:r>
            <a:r>
              <a:rPr lang="zh-TW" altLang="en-US" dirty="0"/>
              <a:t>置約</a:t>
            </a:r>
            <a:r>
              <a:rPr lang="en-US" altLang="zh-TW" dirty="0"/>
              <a:t>10</a:t>
            </a:r>
            <a:r>
              <a:rPr lang="zh-TW" altLang="en-US" dirty="0"/>
              <a:t>分鐘，觀察顏色變化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8358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實驗動手做</a:t>
            </a:r>
            <a:r>
              <a:rPr lang="en-US" altLang="zh-TW" dirty="0"/>
              <a:t>—</a:t>
            </a:r>
            <a:r>
              <a:rPr lang="zh-TW" altLang="en-US" dirty="0"/>
              <a:t>到底留不硫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dirty="0" smtClean="0"/>
              <a:t>結果</a:t>
            </a:r>
            <a:r>
              <a:rPr lang="zh-TW" altLang="en-US" dirty="0"/>
              <a:t>判</a:t>
            </a:r>
            <a:r>
              <a:rPr lang="zh-TW" altLang="en-US" dirty="0" smtClean="0"/>
              <a:t>讀：</a:t>
            </a:r>
            <a:endParaRPr lang="zh-TW" altLang="en-US" dirty="0"/>
          </a:p>
        </p:txBody>
      </p:sp>
      <p:grpSp>
        <p:nvGrpSpPr>
          <p:cNvPr id="7" name="群組 6"/>
          <p:cNvGrpSpPr/>
          <p:nvPr/>
        </p:nvGrpSpPr>
        <p:grpSpPr>
          <a:xfrm>
            <a:off x="4932040" y="2283966"/>
            <a:ext cx="3600400" cy="2232000"/>
            <a:chOff x="4932040" y="1707654"/>
            <a:chExt cx="3600400" cy="2232000"/>
          </a:xfrm>
        </p:grpSpPr>
        <p:sp>
          <p:nvSpPr>
            <p:cNvPr id="10" name="圓角矩形 9"/>
            <p:cNvSpPr/>
            <p:nvPr/>
          </p:nvSpPr>
          <p:spPr>
            <a:xfrm>
              <a:off x="4932040" y="1707654"/>
              <a:ext cx="3600400" cy="2232000"/>
            </a:xfrm>
            <a:prstGeom prst="roundRect">
              <a:avLst>
                <a:gd name="adj" fmla="val 9037"/>
              </a:avLst>
            </a:prstGeom>
            <a:solidFill>
              <a:srgbClr val="89A8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1" name="圓角矩形 10"/>
            <p:cNvSpPr/>
            <p:nvPr/>
          </p:nvSpPr>
          <p:spPr>
            <a:xfrm>
              <a:off x="5292240" y="1815718"/>
              <a:ext cx="2880000" cy="468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800" b="1" dirty="0" smtClean="0">
                  <a:solidFill>
                    <a:srgbClr val="89A826"/>
                  </a:solidFill>
                  <a:latin typeface="微軟正黑體" pitchFamily="34" charset="-120"/>
                  <a:ea typeface="微軟正黑體" pitchFamily="34" charset="-120"/>
                </a:rPr>
                <a:t>陽性</a:t>
              </a:r>
              <a:endParaRPr lang="zh-TW" altLang="en-US" sz="2800" b="1" dirty="0">
                <a:solidFill>
                  <a:srgbClr val="89A826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5260885" y="2336269"/>
              <a:ext cx="3024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/>
              <a:r>
                <a:rPr lang="zh-TW" altLang="en-US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若檢體中的二氧化硫含量 </a:t>
              </a:r>
              <a:r>
                <a:rPr lang="en-US" altLang="zh-TW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&gt;</a:t>
              </a:r>
              <a:r>
                <a:rPr lang="zh-TW" altLang="en-US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30</a:t>
              </a:r>
              <a:r>
                <a:rPr lang="zh-TW" altLang="en-US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ppm</a:t>
              </a:r>
              <a:r>
                <a:rPr lang="zh-TW" altLang="en-US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，試劑會由</a:t>
              </a:r>
              <a:r>
                <a:rPr lang="zh-TW" altLang="en-US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淺粉紅色褪色為透明</a:t>
              </a:r>
              <a:r>
                <a:rPr lang="zh-TW" altLang="en-US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無色</a:t>
              </a:r>
              <a:r>
                <a:rPr lang="zh-TW" altLang="en-US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。</a:t>
              </a:r>
              <a:endParaRPr lang="en-US" altLang="zh-TW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755576" y="2283966"/>
            <a:ext cx="3600400" cy="2419875"/>
            <a:chOff x="755576" y="1707654"/>
            <a:chExt cx="3600400" cy="2419875"/>
          </a:xfrm>
        </p:grpSpPr>
        <p:sp>
          <p:nvSpPr>
            <p:cNvPr id="8" name="圓角矩形 7"/>
            <p:cNvSpPr/>
            <p:nvPr/>
          </p:nvSpPr>
          <p:spPr>
            <a:xfrm>
              <a:off x="755576" y="1707654"/>
              <a:ext cx="3600400" cy="2232000"/>
            </a:xfrm>
            <a:prstGeom prst="roundRect">
              <a:avLst>
                <a:gd name="adj" fmla="val 9037"/>
              </a:avLst>
            </a:prstGeom>
            <a:solidFill>
              <a:srgbClr val="89A8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9" name="圓角矩形 8"/>
            <p:cNvSpPr/>
            <p:nvPr/>
          </p:nvSpPr>
          <p:spPr>
            <a:xfrm>
              <a:off x="1115776" y="1815718"/>
              <a:ext cx="2880000" cy="468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800" b="1" dirty="0" smtClean="0">
                  <a:solidFill>
                    <a:srgbClr val="89A826"/>
                  </a:solidFill>
                  <a:latin typeface="微軟正黑體" pitchFamily="34" charset="-120"/>
                  <a:ea typeface="微軟正黑體" pitchFamily="34" charset="-120"/>
                </a:rPr>
                <a:t>陰性</a:t>
              </a:r>
              <a:endParaRPr lang="zh-TW" altLang="en-US" sz="2800" b="1" dirty="0">
                <a:solidFill>
                  <a:srgbClr val="89A826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1043776" y="2336269"/>
              <a:ext cx="3024000" cy="1791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zh-TW" altLang="en-US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試劑</a:t>
              </a:r>
              <a:r>
                <a:rPr lang="zh-TW" altLang="en-US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維持於</a:t>
              </a:r>
              <a:r>
                <a:rPr lang="zh-TW" altLang="en-US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原有的</a:t>
              </a:r>
              <a:r>
                <a:rPr lang="zh-TW" altLang="en-US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淺粉紅色，</a:t>
              </a:r>
              <a:r>
                <a:rPr lang="zh-TW" altLang="en-US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無發生顏色</a:t>
              </a:r>
              <a:r>
                <a:rPr lang="zh-TW" altLang="en-US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變化。</a:t>
              </a:r>
            </a:p>
            <a:p>
              <a:pPr eaLnBrk="0" hangingPunct="0"/>
              <a:endParaRPr lang="en-US" altLang="zh-TW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6" name="文字方塊 15"/>
          <p:cNvSpPr txBox="1"/>
          <p:nvPr/>
        </p:nvSpPr>
        <p:spPr>
          <a:xfrm>
            <a:off x="3676876" y="1164689"/>
            <a:ext cx="4927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zh-TW" altLang="en-US" sz="2400" b="1" dirty="0" smtClean="0">
                <a:solidFill>
                  <a:srgbClr val="89A826"/>
                </a:solidFill>
                <a:latin typeface="微軟正黑體" pitchFamily="34" charset="-120"/>
                <a:ea typeface="微軟正黑體" pitchFamily="34" charset="-120"/>
              </a:rPr>
              <a:t>褪色</a:t>
            </a:r>
            <a:r>
              <a:rPr lang="zh-TW" altLang="en-US" sz="2400" b="1" dirty="0">
                <a:solidFill>
                  <a:srgbClr val="89A826"/>
                </a:solidFill>
                <a:latin typeface="微軟正黑體" pitchFamily="34" charset="-120"/>
                <a:ea typeface="微軟正黑體" pitchFamily="34" charset="-120"/>
              </a:rPr>
              <a:t>反應愈明顯</a:t>
            </a:r>
            <a:r>
              <a:rPr lang="zh-TW" altLang="en-US" sz="2400" b="1" dirty="0" smtClean="0">
                <a:solidFill>
                  <a:srgbClr val="89A826"/>
                </a:solidFill>
                <a:latin typeface="微軟正黑體" pitchFamily="34" charset="-120"/>
                <a:ea typeface="微軟正黑體" pitchFamily="34" charset="-120"/>
              </a:rPr>
              <a:t>，</a:t>
            </a:r>
            <a:endParaRPr lang="en-US" altLang="zh-TW" sz="2400" b="1" dirty="0" smtClean="0">
              <a:solidFill>
                <a:srgbClr val="89A826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0" hangingPunct="0"/>
            <a:r>
              <a:rPr lang="zh-TW" altLang="en-US" sz="2400" b="1" dirty="0" smtClean="0">
                <a:solidFill>
                  <a:srgbClr val="89A826"/>
                </a:solidFill>
                <a:latin typeface="微軟正黑體" pitchFamily="34" charset="-120"/>
                <a:ea typeface="微軟正黑體" pitchFamily="34" charset="-120"/>
              </a:rPr>
              <a:t>表示待</a:t>
            </a:r>
            <a:r>
              <a:rPr lang="zh-TW" altLang="en-US" sz="2400" b="1" dirty="0">
                <a:solidFill>
                  <a:srgbClr val="89A826"/>
                </a:solidFill>
                <a:latin typeface="微軟正黑體" pitchFamily="34" charset="-120"/>
                <a:ea typeface="微軟正黑體" pitchFamily="34" charset="-120"/>
              </a:rPr>
              <a:t>測物之二氧化硫濃度愈</a:t>
            </a:r>
            <a:r>
              <a:rPr lang="zh-TW" altLang="en-US" sz="2400" b="1" dirty="0" smtClean="0">
                <a:solidFill>
                  <a:srgbClr val="89A826"/>
                </a:solidFill>
                <a:latin typeface="微軟正黑體" pitchFamily="34" charset="-120"/>
                <a:ea typeface="微軟正黑體" pitchFamily="34" charset="-120"/>
              </a:rPr>
              <a:t>高！</a:t>
            </a:r>
            <a:endParaRPr lang="en-US" altLang="zh-TW" sz="2400" b="1" dirty="0" smtClean="0">
              <a:solidFill>
                <a:srgbClr val="89A826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弧形 13"/>
          <p:cNvSpPr/>
          <p:nvPr/>
        </p:nvSpPr>
        <p:spPr>
          <a:xfrm rot="1874108">
            <a:off x="7811284" y="1698433"/>
            <a:ext cx="726333" cy="738522"/>
          </a:xfrm>
          <a:prstGeom prst="arc">
            <a:avLst/>
          </a:prstGeom>
          <a:ln w="19050" cap="rnd">
            <a:solidFill>
              <a:srgbClr val="89A826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504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實驗動手做</a:t>
            </a:r>
            <a:r>
              <a:rPr lang="en-US" altLang="zh-TW" dirty="0"/>
              <a:t>—</a:t>
            </a:r>
            <a:r>
              <a:rPr lang="zh-TW" altLang="en-US" dirty="0"/>
              <a:t>到底留不硫</a:t>
            </a:r>
          </a:p>
        </p:txBody>
      </p:sp>
      <p:pic>
        <p:nvPicPr>
          <p:cNvPr id="4" name="圖片 3" descr="一張含有 人員, 點心, 甜點, 室內 的圖片&#10;&#10;自動產生的描述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" t="4360" r="13231" b="9322"/>
          <a:stretch/>
        </p:blipFill>
        <p:spPr bwMode="auto">
          <a:xfrm>
            <a:off x="3078836" y="1385621"/>
            <a:ext cx="2986329" cy="298632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dirty="0" smtClean="0"/>
              <a:t>結果</a:t>
            </a:r>
            <a:r>
              <a:rPr lang="zh-TW" altLang="en-US" dirty="0"/>
              <a:t>判</a:t>
            </a:r>
            <a:r>
              <a:rPr lang="zh-TW" altLang="en-US" dirty="0" smtClean="0"/>
              <a:t>讀：</a:t>
            </a:r>
            <a:endParaRPr lang="zh-TW" altLang="en-US" dirty="0"/>
          </a:p>
        </p:txBody>
      </p:sp>
      <p:cxnSp>
        <p:nvCxnSpPr>
          <p:cNvPr id="15" name="肘形接點 14"/>
          <p:cNvCxnSpPr/>
          <p:nvPr/>
        </p:nvCxnSpPr>
        <p:spPr>
          <a:xfrm rot="10800000" flipV="1">
            <a:off x="4616538" y="2744568"/>
            <a:ext cx="3591029" cy="791510"/>
          </a:xfrm>
          <a:prstGeom prst="bentConnector3">
            <a:avLst>
              <a:gd name="adj1" fmla="val 56136"/>
            </a:avLst>
          </a:prstGeom>
          <a:ln w="38100" cap="rnd">
            <a:solidFill>
              <a:srgbClr val="89A82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/>
          <p:cNvSpPr txBox="1"/>
          <p:nvPr/>
        </p:nvSpPr>
        <p:spPr>
          <a:xfrm>
            <a:off x="6156176" y="2320300"/>
            <a:ext cx="2160240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zh-TW" altLang="en-US" sz="2400" b="1" dirty="0" smtClean="0">
                <a:solidFill>
                  <a:srgbClr val="89A826"/>
                </a:solidFill>
                <a:latin typeface="微軟正黑體" pitchFamily="34" charset="-120"/>
                <a:ea typeface="微軟正黑體" pitchFamily="34" charset="-120"/>
              </a:rPr>
              <a:t>陽性</a:t>
            </a:r>
            <a:endParaRPr lang="en-US" altLang="zh-TW" sz="2400" b="1" dirty="0" smtClean="0">
              <a:solidFill>
                <a:srgbClr val="89A826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0" hangingPunct="0">
              <a:lnSpc>
                <a:spcPct val="110000"/>
              </a:lnSpc>
            </a:pPr>
            <a:r>
              <a:rPr lang="zh-TW" altLang="en-US" sz="2400" dirty="0">
                <a:solidFill>
                  <a:srgbClr val="89A826"/>
                </a:solidFill>
                <a:latin typeface="微軟正黑體" pitchFamily="34" charset="-120"/>
                <a:ea typeface="微軟正黑體" pitchFamily="34" charset="-120"/>
              </a:rPr>
              <a:t>由淺粉紅色褪色為透明無色</a:t>
            </a:r>
            <a:endParaRPr lang="en-US" altLang="zh-TW" sz="2400" dirty="0" smtClean="0">
              <a:solidFill>
                <a:srgbClr val="89A826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1" name="肘形接點 20"/>
          <p:cNvCxnSpPr/>
          <p:nvPr/>
        </p:nvCxnSpPr>
        <p:spPr>
          <a:xfrm rot="10800000" flipH="1" flipV="1">
            <a:off x="981891" y="2744567"/>
            <a:ext cx="2772000" cy="791510"/>
          </a:xfrm>
          <a:prstGeom prst="bentConnector3">
            <a:avLst>
              <a:gd name="adj1" fmla="val 72591"/>
            </a:avLst>
          </a:prstGeom>
          <a:ln w="38100" cap="rnd">
            <a:solidFill>
              <a:srgbClr val="89A82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字方塊 21"/>
          <p:cNvSpPr txBox="1"/>
          <p:nvPr/>
        </p:nvSpPr>
        <p:spPr>
          <a:xfrm>
            <a:off x="1043608" y="2320300"/>
            <a:ext cx="2160240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zh-TW" altLang="en-US" sz="2400" b="1" dirty="0" smtClean="0">
                <a:solidFill>
                  <a:srgbClr val="89A826"/>
                </a:solidFill>
                <a:latin typeface="微軟正黑體" pitchFamily="34" charset="-120"/>
                <a:ea typeface="微軟正黑體" pitchFamily="34" charset="-120"/>
              </a:rPr>
              <a:t>陰性</a:t>
            </a:r>
            <a:endParaRPr lang="en-US" altLang="zh-TW" sz="2400" b="1" dirty="0" smtClean="0">
              <a:solidFill>
                <a:srgbClr val="89A826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0" hangingPunct="0">
              <a:lnSpc>
                <a:spcPct val="110000"/>
              </a:lnSpc>
            </a:pPr>
            <a:r>
              <a:rPr lang="zh-TW" altLang="en-US" sz="2400" dirty="0">
                <a:solidFill>
                  <a:srgbClr val="89A826"/>
                </a:solidFill>
                <a:latin typeface="微軟正黑體" pitchFamily="34" charset="-120"/>
                <a:ea typeface="微軟正黑體" pitchFamily="34" charset="-120"/>
              </a:rPr>
              <a:t>維持於</a:t>
            </a:r>
            <a:r>
              <a:rPr lang="zh-TW" altLang="en-US" sz="2400" dirty="0" smtClean="0">
                <a:solidFill>
                  <a:srgbClr val="89A826"/>
                </a:solidFill>
                <a:latin typeface="微軟正黑體" pitchFamily="34" charset="-120"/>
                <a:ea typeface="微軟正黑體" pitchFamily="34" charset="-120"/>
              </a:rPr>
              <a:t>原有</a:t>
            </a:r>
            <a:endParaRPr lang="en-US" altLang="zh-TW" sz="2400" dirty="0" smtClean="0">
              <a:solidFill>
                <a:srgbClr val="89A826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0" hangingPunct="0">
              <a:lnSpc>
                <a:spcPct val="110000"/>
              </a:lnSpc>
            </a:pPr>
            <a:r>
              <a:rPr lang="zh-TW" altLang="en-US" sz="2400" dirty="0" smtClean="0">
                <a:solidFill>
                  <a:srgbClr val="89A826"/>
                </a:solidFill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lang="zh-TW" altLang="en-US" sz="2400" dirty="0">
                <a:solidFill>
                  <a:srgbClr val="89A826"/>
                </a:solidFill>
                <a:latin typeface="微軟正黑體" pitchFamily="34" charset="-120"/>
                <a:ea typeface="微軟正黑體" pitchFamily="34" charset="-120"/>
              </a:rPr>
              <a:t>淺</a:t>
            </a:r>
            <a:r>
              <a:rPr lang="zh-TW" altLang="en-US" sz="2400" dirty="0" smtClean="0">
                <a:solidFill>
                  <a:srgbClr val="89A826"/>
                </a:solidFill>
                <a:latin typeface="微軟正黑體" pitchFamily="34" charset="-120"/>
                <a:ea typeface="微軟正黑體" pitchFamily="34" charset="-120"/>
              </a:rPr>
              <a:t>粉紅色</a:t>
            </a:r>
            <a:endParaRPr lang="en-US" altLang="zh-TW" sz="2400" dirty="0" smtClean="0">
              <a:solidFill>
                <a:srgbClr val="89A826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5979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如何解決二氧化硫殘留？</a:t>
            </a:r>
          </a:p>
        </p:txBody>
      </p:sp>
      <p:grpSp>
        <p:nvGrpSpPr>
          <p:cNvPr id="6" name="群組 5"/>
          <p:cNvGrpSpPr/>
          <p:nvPr/>
        </p:nvGrpSpPr>
        <p:grpSpPr>
          <a:xfrm>
            <a:off x="1020618" y="1995686"/>
            <a:ext cx="1676759" cy="611133"/>
            <a:chOff x="1020618" y="1995686"/>
            <a:chExt cx="1676759" cy="611133"/>
          </a:xfrm>
        </p:grpSpPr>
        <p:cxnSp>
          <p:nvCxnSpPr>
            <p:cNvPr id="7" name="肘形接點 6"/>
            <p:cNvCxnSpPr/>
            <p:nvPr/>
          </p:nvCxnSpPr>
          <p:spPr>
            <a:xfrm rot="10800000">
              <a:off x="1329377" y="2559545"/>
              <a:ext cx="1368000" cy="0"/>
            </a:xfrm>
            <a:prstGeom prst="bentConnector3">
              <a:avLst/>
            </a:prstGeom>
            <a:ln w="19050" cap="rnd">
              <a:solidFill>
                <a:srgbClr val="FEA740"/>
              </a:solidFill>
              <a:head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群組 24"/>
            <p:cNvGrpSpPr/>
            <p:nvPr/>
          </p:nvGrpSpPr>
          <p:grpSpPr>
            <a:xfrm>
              <a:off x="1020618" y="1995686"/>
              <a:ext cx="576000" cy="576000"/>
              <a:chOff x="825046" y="2149650"/>
              <a:chExt cx="576000" cy="576000"/>
            </a:xfrm>
          </p:grpSpPr>
          <p:sp>
            <p:nvSpPr>
              <p:cNvPr id="23" name="橢圓 22"/>
              <p:cNvSpPr/>
              <p:nvPr/>
            </p:nvSpPr>
            <p:spPr>
              <a:xfrm>
                <a:off x="825046" y="2149650"/>
                <a:ext cx="576000" cy="576000"/>
              </a:xfrm>
              <a:prstGeom prst="ellipse">
                <a:avLst/>
              </a:prstGeom>
              <a:solidFill>
                <a:srgbClr val="FEA7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b="1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24" name="文字方塊 23"/>
              <p:cNvSpPr txBox="1"/>
              <p:nvPr/>
            </p:nvSpPr>
            <p:spPr>
              <a:xfrm>
                <a:off x="837971" y="2206818"/>
                <a:ext cx="5501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TW" sz="24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01</a:t>
                </a:r>
                <a:endParaRPr lang="zh-TW" altLang="en-US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35" name="文字方塊 34"/>
            <p:cNvSpPr txBox="1"/>
            <p:nvPr/>
          </p:nvSpPr>
          <p:spPr>
            <a:xfrm>
              <a:off x="1619672" y="2145154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solidFill>
                    <a:srgbClr val="FEA740"/>
                  </a:solidFill>
                  <a:latin typeface="微軟正黑體" pitchFamily="34" charset="-120"/>
                  <a:ea typeface="微軟正黑體" pitchFamily="34" charset="-120"/>
                </a:rPr>
                <a:t>清洗</a:t>
              </a:r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1020618" y="3219822"/>
            <a:ext cx="2576759" cy="596351"/>
            <a:chOff x="1020618" y="3219822"/>
            <a:chExt cx="2576759" cy="596351"/>
          </a:xfrm>
        </p:grpSpPr>
        <p:cxnSp>
          <p:nvCxnSpPr>
            <p:cNvPr id="9" name="肘形接點 8"/>
            <p:cNvCxnSpPr/>
            <p:nvPr/>
          </p:nvCxnSpPr>
          <p:spPr>
            <a:xfrm rot="10800000" flipV="1">
              <a:off x="1329377" y="3786491"/>
              <a:ext cx="2268000" cy="0"/>
            </a:xfrm>
            <a:prstGeom prst="bentConnector3">
              <a:avLst>
                <a:gd name="adj1" fmla="val -131"/>
              </a:avLst>
            </a:prstGeom>
            <a:ln w="19050" cap="rnd">
              <a:solidFill>
                <a:srgbClr val="89A826"/>
              </a:solidFill>
              <a:head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群組 25"/>
            <p:cNvGrpSpPr/>
            <p:nvPr/>
          </p:nvGrpSpPr>
          <p:grpSpPr>
            <a:xfrm>
              <a:off x="1020618" y="3219822"/>
              <a:ext cx="576000" cy="576000"/>
              <a:chOff x="825046" y="2149650"/>
              <a:chExt cx="576000" cy="576000"/>
            </a:xfrm>
          </p:grpSpPr>
          <p:sp>
            <p:nvSpPr>
              <p:cNvPr id="27" name="橢圓 26"/>
              <p:cNvSpPr/>
              <p:nvPr/>
            </p:nvSpPr>
            <p:spPr>
              <a:xfrm>
                <a:off x="825046" y="2149650"/>
                <a:ext cx="576000" cy="576000"/>
              </a:xfrm>
              <a:prstGeom prst="ellipse">
                <a:avLst/>
              </a:prstGeom>
              <a:solidFill>
                <a:srgbClr val="89A8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b="1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28" name="文字方塊 27"/>
              <p:cNvSpPr txBox="1"/>
              <p:nvPr/>
            </p:nvSpPr>
            <p:spPr>
              <a:xfrm>
                <a:off x="837971" y="2206818"/>
                <a:ext cx="5501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TW" sz="24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02</a:t>
                </a:r>
                <a:endParaRPr lang="zh-TW" altLang="en-US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36" name="文字方塊 35"/>
            <p:cNvSpPr txBox="1"/>
            <p:nvPr/>
          </p:nvSpPr>
          <p:spPr>
            <a:xfrm>
              <a:off x="1619672" y="3354508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rgbClr val="89A826"/>
                  </a:solidFill>
                  <a:latin typeface="微軟正黑體" pitchFamily="34" charset="-120"/>
                  <a:ea typeface="微軟正黑體" pitchFamily="34" charset="-120"/>
                </a:rPr>
                <a:t>浸泡</a:t>
              </a:r>
              <a:endParaRPr lang="zh-TW" altLang="en-US" sz="2400" b="1" dirty="0">
                <a:solidFill>
                  <a:srgbClr val="89A826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5904400" y="1995686"/>
            <a:ext cx="2523212" cy="611133"/>
            <a:chOff x="5904400" y="1995686"/>
            <a:chExt cx="2523212" cy="611133"/>
          </a:xfrm>
        </p:grpSpPr>
        <p:cxnSp>
          <p:nvCxnSpPr>
            <p:cNvPr id="10" name="肘形接點 9"/>
            <p:cNvCxnSpPr/>
            <p:nvPr/>
          </p:nvCxnSpPr>
          <p:spPr>
            <a:xfrm flipV="1">
              <a:off x="5904400" y="2559546"/>
              <a:ext cx="2232000" cy="0"/>
            </a:xfrm>
            <a:prstGeom prst="bentConnector3">
              <a:avLst>
                <a:gd name="adj1" fmla="val 19"/>
              </a:avLst>
            </a:prstGeom>
            <a:ln w="19050" cap="rnd">
              <a:solidFill>
                <a:srgbClr val="4A7C19"/>
              </a:solidFill>
              <a:head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群組 28"/>
            <p:cNvGrpSpPr/>
            <p:nvPr/>
          </p:nvGrpSpPr>
          <p:grpSpPr>
            <a:xfrm>
              <a:off x="7851612" y="1995686"/>
              <a:ext cx="576000" cy="576000"/>
              <a:chOff x="825046" y="2149650"/>
              <a:chExt cx="576000" cy="576000"/>
            </a:xfrm>
          </p:grpSpPr>
          <p:sp>
            <p:nvSpPr>
              <p:cNvPr id="30" name="橢圓 29"/>
              <p:cNvSpPr/>
              <p:nvPr/>
            </p:nvSpPr>
            <p:spPr>
              <a:xfrm>
                <a:off x="825046" y="2149650"/>
                <a:ext cx="576000" cy="576000"/>
              </a:xfrm>
              <a:prstGeom prst="ellipse">
                <a:avLst/>
              </a:prstGeom>
              <a:solidFill>
                <a:srgbClr val="4A7C1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b="1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31" name="文字方塊 30"/>
              <p:cNvSpPr txBox="1"/>
              <p:nvPr/>
            </p:nvSpPr>
            <p:spPr>
              <a:xfrm>
                <a:off x="837971" y="2206818"/>
                <a:ext cx="5501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TW" sz="24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03</a:t>
                </a:r>
                <a:endParaRPr lang="zh-TW" altLang="en-US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37" name="文字方塊 36"/>
            <p:cNvSpPr txBox="1"/>
            <p:nvPr/>
          </p:nvSpPr>
          <p:spPr>
            <a:xfrm>
              <a:off x="7020272" y="2145154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rgbClr val="4A7C19"/>
                  </a:solidFill>
                  <a:latin typeface="微軟正黑體" pitchFamily="34" charset="-120"/>
                  <a:ea typeface="微軟正黑體" pitchFamily="34" charset="-120"/>
                </a:rPr>
                <a:t>烹飪</a:t>
              </a:r>
              <a:endParaRPr lang="zh-TW" altLang="en-US" sz="2400" b="1" dirty="0">
                <a:solidFill>
                  <a:srgbClr val="4A7C19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5616400" y="3219822"/>
            <a:ext cx="2811212" cy="596351"/>
            <a:chOff x="5616400" y="3219822"/>
            <a:chExt cx="2811212" cy="596351"/>
          </a:xfrm>
        </p:grpSpPr>
        <p:cxnSp>
          <p:nvCxnSpPr>
            <p:cNvPr id="13" name="肘形接點 12"/>
            <p:cNvCxnSpPr/>
            <p:nvPr/>
          </p:nvCxnSpPr>
          <p:spPr>
            <a:xfrm>
              <a:off x="5616400" y="3786492"/>
              <a:ext cx="2520000" cy="0"/>
            </a:xfrm>
            <a:prstGeom prst="bentConnector3">
              <a:avLst>
                <a:gd name="adj1" fmla="val 476"/>
              </a:avLst>
            </a:prstGeom>
            <a:ln w="19050" cap="rnd">
              <a:solidFill>
                <a:srgbClr val="FF5D50"/>
              </a:solidFill>
              <a:head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群組 31"/>
            <p:cNvGrpSpPr/>
            <p:nvPr/>
          </p:nvGrpSpPr>
          <p:grpSpPr>
            <a:xfrm>
              <a:off x="7851612" y="3219822"/>
              <a:ext cx="576000" cy="576000"/>
              <a:chOff x="825046" y="2149650"/>
              <a:chExt cx="576000" cy="576000"/>
            </a:xfrm>
          </p:grpSpPr>
          <p:sp>
            <p:nvSpPr>
              <p:cNvPr id="33" name="橢圓 32"/>
              <p:cNvSpPr/>
              <p:nvPr/>
            </p:nvSpPr>
            <p:spPr>
              <a:xfrm>
                <a:off x="825046" y="2149650"/>
                <a:ext cx="576000" cy="576000"/>
              </a:xfrm>
              <a:prstGeom prst="ellipse">
                <a:avLst/>
              </a:prstGeom>
              <a:solidFill>
                <a:srgbClr val="FF5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b="1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34" name="文字方塊 33"/>
              <p:cNvSpPr txBox="1"/>
              <p:nvPr/>
            </p:nvSpPr>
            <p:spPr>
              <a:xfrm>
                <a:off x="837971" y="2206818"/>
                <a:ext cx="5501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TW" sz="24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04</a:t>
                </a:r>
                <a:endParaRPr lang="zh-TW" altLang="en-US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38" name="文字方塊 37"/>
            <p:cNvSpPr txBox="1"/>
            <p:nvPr/>
          </p:nvSpPr>
          <p:spPr>
            <a:xfrm>
              <a:off x="7020272" y="3354508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rgbClr val="FF5D50"/>
                  </a:solidFill>
                  <a:latin typeface="微軟正黑體" pitchFamily="34" charset="-120"/>
                  <a:ea typeface="微軟正黑體" pitchFamily="34" charset="-120"/>
                </a:rPr>
                <a:t>選購</a:t>
              </a:r>
              <a:endParaRPr lang="zh-TW" altLang="en-US" sz="2400" b="1" dirty="0">
                <a:solidFill>
                  <a:srgbClr val="FF5D5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pic>
        <p:nvPicPr>
          <p:cNvPr id="6147" name="Picture 3" descr="C:\Users\april\Desktop\72315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059582"/>
            <a:ext cx="3064155" cy="325261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32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如何解決二氧化硫殘留？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467544" y="1057813"/>
            <a:ext cx="1512025" cy="615553"/>
            <a:chOff x="755576" y="1057813"/>
            <a:chExt cx="1512025" cy="615553"/>
          </a:xfrm>
        </p:grpSpPr>
        <p:grpSp>
          <p:nvGrpSpPr>
            <p:cNvPr id="5" name="群組 4"/>
            <p:cNvGrpSpPr/>
            <p:nvPr/>
          </p:nvGrpSpPr>
          <p:grpSpPr>
            <a:xfrm>
              <a:off x="755576" y="1131590"/>
              <a:ext cx="1512025" cy="468000"/>
              <a:chOff x="755576" y="1131590"/>
              <a:chExt cx="1512025" cy="468000"/>
            </a:xfrm>
          </p:grpSpPr>
          <p:cxnSp>
            <p:nvCxnSpPr>
              <p:cNvPr id="7" name="肘形接點 6"/>
              <p:cNvCxnSpPr/>
              <p:nvPr/>
            </p:nvCxnSpPr>
            <p:spPr>
              <a:xfrm rot="10800000">
                <a:off x="971601" y="1590611"/>
                <a:ext cx="1296000" cy="0"/>
              </a:xfrm>
              <a:prstGeom prst="bentConnector3">
                <a:avLst/>
              </a:prstGeom>
              <a:ln w="19050" cap="rnd">
                <a:solidFill>
                  <a:srgbClr val="FEA740"/>
                </a:solidFill>
                <a:head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" name="群組 7"/>
              <p:cNvGrpSpPr/>
              <p:nvPr/>
            </p:nvGrpSpPr>
            <p:grpSpPr>
              <a:xfrm>
                <a:off x="755576" y="1131590"/>
                <a:ext cx="489236" cy="468000"/>
                <a:chOff x="969046" y="2344344"/>
                <a:chExt cx="489236" cy="468000"/>
              </a:xfrm>
            </p:grpSpPr>
            <p:sp>
              <p:nvSpPr>
                <p:cNvPr id="9" name="橢圓 8"/>
                <p:cNvSpPr/>
                <p:nvPr/>
              </p:nvSpPr>
              <p:spPr>
                <a:xfrm>
                  <a:off x="979664" y="2344344"/>
                  <a:ext cx="468000" cy="468000"/>
                </a:xfrm>
                <a:prstGeom prst="ellipse">
                  <a:avLst/>
                </a:prstGeom>
                <a:solidFill>
                  <a:srgbClr val="FEA7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0" name="文字方塊 9"/>
                <p:cNvSpPr txBox="1"/>
                <p:nvPr/>
              </p:nvSpPr>
              <p:spPr>
                <a:xfrm>
                  <a:off x="969046" y="2378289"/>
                  <a:ext cx="48923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zh-TW" sz="2000" b="1" dirty="0" smtClean="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rPr>
                    <a:t>01</a:t>
                  </a:r>
                  <a:endParaRPr lang="zh-TW" altLang="en-US" sz="2000" b="1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</p:grpSp>
        <p:sp>
          <p:nvSpPr>
            <p:cNvPr id="6" name="矩形 5"/>
            <p:cNvSpPr/>
            <p:nvPr/>
          </p:nvSpPr>
          <p:spPr>
            <a:xfrm>
              <a:off x="1199138" y="1057813"/>
              <a:ext cx="1056700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3400" b="1" dirty="0" smtClean="0">
                  <a:solidFill>
                    <a:srgbClr val="FEA740"/>
                  </a:solidFill>
                  <a:latin typeface="微軟正黑體" pitchFamily="34" charset="-120"/>
                  <a:ea typeface="微軟正黑體" pitchFamily="34" charset="-120"/>
                </a:rPr>
                <a:t>清洗</a:t>
              </a:r>
              <a:endParaRPr lang="en-US" altLang="zh-TW" sz="3400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3" name="文字版面配置區 2"/>
          <p:cNvSpPr txBox="1">
            <a:spLocks/>
          </p:cNvSpPr>
          <p:nvPr/>
        </p:nvSpPr>
        <p:spPr>
          <a:xfrm>
            <a:off x="3019341" y="1707654"/>
            <a:ext cx="5657115" cy="28083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rgbClr val="3A482E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900000" indent="-3960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rgbClr val="3A482E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491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rgbClr val="3A482E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3A482E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rgbClr val="3A482E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TW" altLang="en-US" sz="2800" dirty="0"/>
              <a:t>使用水</a:t>
            </a:r>
            <a:r>
              <a:rPr lang="zh-TW" altLang="en-US" sz="2800" dirty="0" smtClean="0"/>
              <a:t>將</a:t>
            </a:r>
            <a:r>
              <a:rPr lang="zh-TW" altLang="en-US" sz="2800" dirty="0"/>
              <a:t>食品徹底</a:t>
            </a:r>
            <a:r>
              <a:rPr lang="zh-TW" altLang="en-US" sz="2800" dirty="0" smtClean="0"/>
              <a:t>清洗，</a:t>
            </a:r>
            <a:r>
              <a:rPr lang="zh-TW" altLang="en-US" sz="2800" dirty="0"/>
              <a:t>以去除表面的二氧化硫</a:t>
            </a:r>
            <a:r>
              <a:rPr lang="zh-TW" altLang="en-US" sz="2800" dirty="0" smtClean="0"/>
              <a:t>殘留</a:t>
            </a:r>
            <a:endParaRPr lang="en-US" altLang="zh-TW" sz="2800" dirty="0" smtClean="0"/>
          </a:p>
          <a:p>
            <a:pPr marL="720000" indent="-360000">
              <a:lnSpc>
                <a:spcPct val="120000"/>
              </a:lnSpc>
              <a:buNone/>
            </a:pPr>
            <a:r>
              <a:rPr lang="zh-TW" altLang="zh-TW" sz="2800" dirty="0" smtClean="0"/>
              <a:t>→</a:t>
            </a:r>
            <a:r>
              <a:rPr lang="zh-TW" altLang="en-US" sz="2800" dirty="0" smtClean="0"/>
              <a:t>在</a:t>
            </a:r>
            <a:r>
              <a:rPr lang="zh-TW" altLang="en-US" sz="2800" b="1" dirty="0">
                <a:solidFill>
                  <a:srgbClr val="FEA740"/>
                </a:solidFill>
              </a:rPr>
              <a:t>水果和蔬菜等</a:t>
            </a:r>
            <a:r>
              <a:rPr lang="zh-TW" altLang="en-US" sz="2800" b="1" dirty="0" smtClean="0">
                <a:solidFill>
                  <a:srgbClr val="FEA740"/>
                </a:solidFill>
              </a:rPr>
              <a:t>食品特別有效</a:t>
            </a:r>
            <a:endParaRPr lang="zh-TW" altLang="en-US" sz="2800" dirty="0"/>
          </a:p>
        </p:txBody>
      </p:sp>
      <p:pic>
        <p:nvPicPr>
          <p:cNvPr id="7171" name="Picture 3" descr="C:\Users\april\Downloads\wash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41" y="167945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89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如何解決二氧化硫殘留？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467544" y="1057813"/>
            <a:ext cx="1512025" cy="615553"/>
            <a:chOff x="755576" y="1057813"/>
            <a:chExt cx="1512025" cy="615553"/>
          </a:xfrm>
        </p:grpSpPr>
        <p:grpSp>
          <p:nvGrpSpPr>
            <p:cNvPr id="5" name="群組 4"/>
            <p:cNvGrpSpPr/>
            <p:nvPr/>
          </p:nvGrpSpPr>
          <p:grpSpPr>
            <a:xfrm>
              <a:off x="755576" y="1131590"/>
              <a:ext cx="1512025" cy="468000"/>
              <a:chOff x="755576" y="1131590"/>
              <a:chExt cx="1512025" cy="468000"/>
            </a:xfrm>
          </p:grpSpPr>
          <p:cxnSp>
            <p:nvCxnSpPr>
              <p:cNvPr id="7" name="肘形接點 6"/>
              <p:cNvCxnSpPr/>
              <p:nvPr/>
            </p:nvCxnSpPr>
            <p:spPr>
              <a:xfrm rot="10800000">
                <a:off x="971601" y="1590611"/>
                <a:ext cx="1296000" cy="0"/>
              </a:xfrm>
              <a:prstGeom prst="bentConnector3">
                <a:avLst/>
              </a:prstGeom>
              <a:ln w="19050" cap="rnd">
                <a:solidFill>
                  <a:srgbClr val="89A826"/>
                </a:solidFill>
                <a:head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" name="群組 7"/>
              <p:cNvGrpSpPr/>
              <p:nvPr/>
            </p:nvGrpSpPr>
            <p:grpSpPr>
              <a:xfrm>
                <a:off x="755576" y="1131590"/>
                <a:ext cx="489236" cy="468000"/>
                <a:chOff x="969046" y="2344344"/>
                <a:chExt cx="489236" cy="468000"/>
              </a:xfrm>
            </p:grpSpPr>
            <p:sp>
              <p:nvSpPr>
                <p:cNvPr id="9" name="橢圓 8"/>
                <p:cNvSpPr/>
                <p:nvPr/>
              </p:nvSpPr>
              <p:spPr>
                <a:xfrm>
                  <a:off x="979664" y="2344344"/>
                  <a:ext cx="468000" cy="468000"/>
                </a:xfrm>
                <a:prstGeom prst="ellipse">
                  <a:avLst/>
                </a:prstGeom>
                <a:solidFill>
                  <a:srgbClr val="89A8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0" name="文字方塊 9"/>
                <p:cNvSpPr txBox="1"/>
                <p:nvPr/>
              </p:nvSpPr>
              <p:spPr>
                <a:xfrm>
                  <a:off x="969046" y="2378289"/>
                  <a:ext cx="48923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zh-TW" sz="2000" b="1" dirty="0" smtClean="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rPr>
                    <a:t>02</a:t>
                  </a:r>
                  <a:endParaRPr lang="zh-TW" altLang="en-US" sz="2000" b="1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</p:grpSp>
        <p:sp>
          <p:nvSpPr>
            <p:cNvPr id="6" name="矩形 5"/>
            <p:cNvSpPr/>
            <p:nvPr/>
          </p:nvSpPr>
          <p:spPr>
            <a:xfrm>
              <a:off x="1199138" y="1057813"/>
              <a:ext cx="1056700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3400" b="1" dirty="0" smtClean="0">
                  <a:solidFill>
                    <a:srgbClr val="89A826"/>
                  </a:solidFill>
                  <a:latin typeface="微軟正黑體" pitchFamily="34" charset="-120"/>
                  <a:ea typeface="微軟正黑體" pitchFamily="34" charset="-120"/>
                </a:rPr>
                <a:t>浸泡</a:t>
              </a:r>
              <a:endParaRPr lang="en-US" altLang="zh-TW" sz="3400" dirty="0">
                <a:solidFill>
                  <a:srgbClr val="89A826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3" name="文字版面配置區 2"/>
          <p:cNvSpPr txBox="1">
            <a:spLocks/>
          </p:cNvSpPr>
          <p:nvPr/>
        </p:nvSpPr>
        <p:spPr>
          <a:xfrm>
            <a:off x="3019341" y="1707654"/>
            <a:ext cx="5657115" cy="28083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rgbClr val="3A482E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900000" indent="-3960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rgbClr val="3A482E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491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rgbClr val="3A482E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3A482E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rgbClr val="3A482E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TW" altLang="en-US" sz="2800" dirty="0" smtClean="0"/>
              <a:t>將含有</a:t>
            </a:r>
            <a:r>
              <a:rPr lang="zh-TW" altLang="en-US" sz="2800" dirty="0"/>
              <a:t>二氧化硫的食品在溫水中浸泡一段</a:t>
            </a:r>
            <a:r>
              <a:rPr lang="zh-TW" altLang="en-US" sz="2800" dirty="0" smtClean="0"/>
              <a:t>時間，再</a:t>
            </a:r>
            <a:r>
              <a:rPr lang="zh-TW" altLang="en-US" sz="2800" dirty="0"/>
              <a:t>用清水沖洗</a:t>
            </a:r>
            <a:r>
              <a:rPr lang="zh-TW" altLang="en-US" sz="2800" dirty="0" smtClean="0"/>
              <a:t>，有助於</a:t>
            </a:r>
            <a:r>
              <a:rPr lang="zh-TW" altLang="en-US" sz="2800" dirty="0"/>
              <a:t>部分去除</a:t>
            </a:r>
            <a:r>
              <a:rPr lang="zh-TW" altLang="en-US" sz="2800" dirty="0" smtClean="0"/>
              <a:t>二氧化硫</a:t>
            </a:r>
            <a:endParaRPr lang="en-US" altLang="zh-TW" sz="2800" dirty="0" smtClean="0"/>
          </a:p>
          <a:p>
            <a:pPr marL="720000" indent="-360000">
              <a:lnSpc>
                <a:spcPct val="120000"/>
              </a:lnSpc>
              <a:buNone/>
            </a:pPr>
            <a:r>
              <a:rPr lang="zh-TW" altLang="zh-TW" sz="2800" dirty="0" smtClean="0"/>
              <a:t>→</a:t>
            </a:r>
            <a:r>
              <a:rPr lang="zh-TW" altLang="en-US" sz="2800" dirty="0" smtClean="0"/>
              <a:t>在</a:t>
            </a:r>
            <a:r>
              <a:rPr lang="zh-TW" altLang="en-US" sz="2800" b="1" dirty="0">
                <a:solidFill>
                  <a:srgbClr val="FEA740"/>
                </a:solidFill>
              </a:rPr>
              <a:t>水果和蔬菜等</a:t>
            </a:r>
            <a:r>
              <a:rPr lang="zh-TW" altLang="en-US" sz="2800" b="1" dirty="0" smtClean="0">
                <a:solidFill>
                  <a:srgbClr val="FEA740"/>
                </a:solidFill>
              </a:rPr>
              <a:t>食品特別有效</a:t>
            </a:r>
            <a:endParaRPr lang="zh-TW" altLang="en-US" sz="2800" dirty="0"/>
          </a:p>
        </p:txBody>
      </p:sp>
      <p:pic>
        <p:nvPicPr>
          <p:cNvPr id="8194" name="Picture 2" descr="C:\Users\april\Downloads\was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49" y="1935192"/>
            <a:ext cx="2004710" cy="200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85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如何解決二氧化硫殘留？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467544" y="1057813"/>
            <a:ext cx="1512025" cy="615553"/>
            <a:chOff x="755576" y="1057813"/>
            <a:chExt cx="1512025" cy="615553"/>
          </a:xfrm>
        </p:grpSpPr>
        <p:grpSp>
          <p:nvGrpSpPr>
            <p:cNvPr id="5" name="群組 4"/>
            <p:cNvGrpSpPr/>
            <p:nvPr/>
          </p:nvGrpSpPr>
          <p:grpSpPr>
            <a:xfrm>
              <a:off x="755576" y="1131590"/>
              <a:ext cx="1512025" cy="468000"/>
              <a:chOff x="755576" y="1131590"/>
              <a:chExt cx="1512025" cy="468000"/>
            </a:xfrm>
          </p:grpSpPr>
          <p:cxnSp>
            <p:nvCxnSpPr>
              <p:cNvPr id="7" name="肘形接點 6"/>
              <p:cNvCxnSpPr/>
              <p:nvPr/>
            </p:nvCxnSpPr>
            <p:spPr>
              <a:xfrm rot="10800000">
                <a:off x="971601" y="1590611"/>
                <a:ext cx="1296000" cy="0"/>
              </a:xfrm>
              <a:prstGeom prst="bentConnector3">
                <a:avLst/>
              </a:prstGeom>
              <a:ln w="19050" cap="rnd">
                <a:solidFill>
                  <a:srgbClr val="4A7C19"/>
                </a:solidFill>
                <a:head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" name="群組 7"/>
              <p:cNvGrpSpPr/>
              <p:nvPr/>
            </p:nvGrpSpPr>
            <p:grpSpPr>
              <a:xfrm>
                <a:off x="755576" y="1131590"/>
                <a:ext cx="489236" cy="468000"/>
                <a:chOff x="969046" y="2344344"/>
                <a:chExt cx="489236" cy="468000"/>
              </a:xfrm>
            </p:grpSpPr>
            <p:sp>
              <p:nvSpPr>
                <p:cNvPr id="9" name="橢圓 8"/>
                <p:cNvSpPr/>
                <p:nvPr/>
              </p:nvSpPr>
              <p:spPr>
                <a:xfrm>
                  <a:off x="979664" y="2344344"/>
                  <a:ext cx="468000" cy="468000"/>
                </a:xfrm>
                <a:prstGeom prst="ellipse">
                  <a:avLst/>
                </a:prstGeom>
                <a:solidFill>
                  <a:srgbClr val="4A7C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0" name="文字方塊 9"/>
                <p:cNvSpPr txBox="1"/>
                <p:nvPr/>
              </p:nvSpPr>
              <p:spPr>
                <a:xfrm>
                  <a:off x="969046" y="2378289"/>
                  <a:ext cx="48923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zh-TW" sz="2000" b="1" dirty="0" smtClean="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rPr>
                    <a:t>03</a:t>
                  </a:r>
                  <a:endParaRPr lang="zh-TW" altLang="en-US" sz="2000" b="1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</p:grpSp>
        <p:sp>
          <p:nvSpPr>
            <p:cNvPr id="6" name="矩形 5"/>
            <p:cNvSpPr/>
            <p:nvPr/>
          </p:nvSpPr>
          <p:spPr>
            <a:xfrm>
              <a:off x="1199138" y="1057813"/>
              <a:ext cx="1056700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3400" b="1" dirty="0" smtClean="0">
                  <a:solidFill>
                    <a:srgbClr val="4A7C19"/>
                  </a:solidFill>
                  <a:latin typeface="微軟正黑體" pitchFamily="34" charset="-120"/>
                  <a:ea typeface="微軟正黑體" pitchFamily="34" charset="-120"/>
                </a:rPr>
                <a:t>烹飪</a:t>
              </a:r>
              <a:endParaRPr lang="en-US" altLang="zh-TW" sz="3400" dirty="0">
                <a:solidFill>
                  <a:srgbClr val="4A7C19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3" name="文字版面配置區 2"/>
          <p:cNvSpPr txBox="1">
            <a:spLocks/>
          </p:cNvSpPr>
          <p:nvPr/>
        </p:nvSpPr>
        <p:spPr>
          <a:xfrm>
            <a:off x="3019341" y="1707654"/>
            <a:ext cx="5657115" cy="28083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rgbClr val="3A482E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900000" indent="-3960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rgbClr val="3A482E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491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rgbClr val="3A482E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3A482E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rgbClr val="3A482E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TW" altLang="en-US" sz="2800" dirty="0" smtClean="0"/>
              <a:t>烹飪</a:t>
            </a:r>
            <a:r>
              <a:rPr lang="zh-TW" altLang="en-US" sz="2800" dirty="0"/>
              <a:t>食物時，二氧化硫可能會被分解或揮發</a:t>
            </a:r>
            <a:r>
              <a:rPr lang="zh-TW" altLang="en-US" sz="2800" dirty="0" smtClean="0"/>
              <a:t>出來</a:t>
            </a:r>
            <a:endParaRPr lang="en-US" altLang="zh-TW" sz="2800" dirty="0" smtClean="0"/>
          </a:p>
          <a:p>
            <a:pPr marL="720000" indent="-360000">
              <a:lnSpc>
                <a:spcPct val="120000"/>
              </a:lnSpc>
              <a:buNone/>
            </a:pPr>
            <a:r>
              <a:rPr lang="zh-TW" altLang="zh-TW" sz="2800" dirty="0" smtClean="0"/>
              <a:t>→</a:t>
            </a:r>
            <a:r>
              <a:rPr lang="zh-TW" altLang="en-US" sz="2800" dirty="0" smtClean="0"/>
              <a:t>在</a:t>
            </a:r>
            <a:r>
              <a:rPr lang="zh-TW" altLang="en-US" sz="2800" dirty="0"/>
              <a:t>烹飪食品之前，可以考慮</a:t>
            </a:r>
            <a:r>
              <a:rPr lang="zh-TW" altLang="en-US" sz="2800" b="1" dirty="0">
                <a:solidFill>
                  <a:srgbClr val="4A7C19"/>
                </a:solidFill>
              </a:rPr>
              <a:t>削皮、切片或切塊</a:t>
            </a:r>
          </a:p>
        </p:txBody>
      </p:sp>
      <p:pic>
        <p:nvPicPr>
          <p:cNvPr id="9218" name="Picture 2" descr="C:\Users\april\Downloads\cho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9662"/>
            <a:ext cx="2047067" cy="204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51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常見的食品</a:t>
            </a:r>
            <a:r>
              <a:rPr lang="zh-TW" altLang="en-US" dirty="0" smtClean="0"/>
              <a:t>漂白劑</a:t>
            </a:r>
            <a:r>
              <a:rPr lang="en-US" altLang="zh-TW" dirty="0" smtClean="0"/>
              <a:t>—</a:t>
            </a:r>
            <a:r>
              <a:rPr lang="zh-TW" altLang="en-US" dirty="0" smtClean="0"/>
              <a:t>二氧化硫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zh-TW" altLang="en-US" dirty="0"/>
              <a:t>二氧化硫（</a:t>
            </a:r>
            <a:r>
              <a:rPr lang="en-US" altLang="zh-TW" dirty="0"/>
              <a:t>SO</a:t>
            </a:r>
            <a:r>
              <a:rPr lang="en-US" altLang="zh-TW" baseline="-25000" dirty="0"/>
              <a:t>2</a:t>
            </a:r>
            <a:r>
              <a:rPr lang="zh-TW" altLang="en-US" dirty="0" smtClean="0"/>
              <a:t>）</a:t>
            </a:r>
            <a:endParaRPr lang="en-US" altLang="zh-TW" dirty="0" smtClean="0"/>
          </a:p>
          <a:p>
            <a:pPr lvl="1">
              <a:lnSpc>
                <a:spcPct val="120000"/>
              </a:lnSpc>
            </a:pPr>
            <a:r>
              <a:rPr lang="zh-TW" altLang="en-US" dirty="0" smtClean="0"/>
              <a:t>一種</a:t>
            </a:r>
            <a:r>
              <a:rPr lang="zh-TW" altLang="en-US" dirty="0"/>
              <a:t>廣泛用於食品加工的化學</a:t>
            </a:r>
            <a:r>
              <a:rPr lang="zh-TW" altLang="en-US" dirty="0" smtClean="0"/>
              <a:t>物質。</a:t>
            </a:r>
            <a:endParaRPr lang="en-US" altLang="zh-TW" dirty="0" smtClean="0"/>
          </a:p>
          <a:p>
            <a:pPr lvl="1">
              <a:lnSpc>
                <a:spcPct val="120000"/>
              </a:lnSpc>
            </a:pPr>
            <a:r>
              <a:rPr lang="zh-TW" altLang="en-US" dirty="0" smtClean="0"/>
              <a:t>其在</a:t>
            </a:r>
            <a:r>
              <a:rPr lang="zh-TW" altLang="en-US" dirty="0"/>
              <a:t>漂白過程中的主要作用是</a:t>
            </a:r>
            <a:r>
              <a:rPr lang="zh-TW" altLang="en-US" b="1" dirty="0">
                <a:solidFill>
                  <a:srgbClr val="FF5D50"/>
                </a:solidFill>
              </a:rPr>
              <a:t>抑制氧化</a:t>
            </a:r>
            <a:r>
              <a:rPr lang="zh-TW" altLang="en-US" dirty="0"/>
              <a:t>和</a:t>
            </a:r>
            <a:r>
              <a:rPr lang="zh-TW" altLang="en-US" b="1" dirty="0">
                <a:solidFill>
                  <a:srgbClr val="FF5D50"/>
                </a:solidFill>
              </a:rPr>
              <a:t>保持食品的色澤、維生素含量和風味</a:t>
            </a:r>
            <a:r>
              <a:rPr lang="zh-TW" altLang="en-US" dirty="0"/>
              <a:t>。</a:t>
            </a: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2062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如何解決二氧化硫殘留？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467544" y="1057813"/>
            <a:ext cx="1512025" cy="615553"/>
            <a:chOff x="755576" y="1057813"/>
            <a:chExt cx="1512025" cy="615553"/>
          </a:xfrm>
        </p:grpSpPr>
        <p:grpSp>
          <p:nvGrpSpPr>
            <p:cNvPr id="5" name="群組 4"/>
            <p:cNvGrpSpPr/>
            <p:nvPr/>
          </p:nvGrpSpPr>
          <p:grpSpPr>
            <a:xfrm>
              <a:off x="755576" y="1131590"/>
              <a:ext cx="1512025" cy="468000"/>
              <a:chOff x="755576" y="1131590"/>
              <a:chExt cx="1512025" cy="468000"/>
            </a:xfrm>
          </p:grpSpPr>
          <p:cxnSp>
            <p:nvCxnSpPr>
              <p:cNvPr id="7" name="肘形接點 6"/>
              <p:cNvCxnSpPr/>
              <p:nvPr/>
            </p:nvCxnSpPr>
            <p:spPr>
              <a:xfrm rot="10800000">
                <a:off x="971601" y="1590611"/>
                <a:ext cx="1296000" cy="0"/>
              </a:xfrm>
              <a:prstGeom prst="bentConnector3">
                <a:avLst/>
              </a:prstGeom>
              <a:ln w="19050" cap="rnd">
                <a:solidFill>
                  <a:srgbClr val="FF5D50"/>
                </a:solidFill>
                <a:head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" name="群組 7"/>
              <p:cNvGrpSpPr/>
              <p:nvPr/>
            </p:nvGrpSpPr>
            <p:grpSpPr>
              <a:xfrm>
                <a:off x="755576" y="1131590"/>
                <a:ext cx="489236" cy="468000"/>
                <a:chOff x="969046" y="2344344"/>
                <a:chExt cx="489236" cy="468000"/>
              </a:xfrm>
            </p:grpSpPr>
            <p:sp>
              <p:nvSpPr>
                <p:cNvPr id="9" name="橢圓 8"/>
                <p:cNvSpPr/>
                <p:nvPr/>
              </p:nvSpPr>
              <p:spPr>
                <a:xfrm>
                  <a:off x="979664" y="2344344"/>
                  <a:ext cx="468000" cy="468000"/>
                </a:xfrm>
                <a:prstGeom prst="ellipse">
                  <a:avLst/>
                </a:prstGeom>
                <a:solidFill>
                  <a:srgbClr val="FF5D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0" name="文字方塊 9"/>
                <p:cNvSpPr txBox="1"/>
                <p:nvPr/>
              </p:nvSpPr>
              <p:spPr>
                <a:xfrm>
                  <a:off x="969046" y="2378289"/>
                  <a:ext cx="48923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zh-TW" sz="2000" b="1" dirty="0" smtClean="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rPr>
                    <a:t>04</a:t>
                  </a:r>
                  <a:endParaRPr lang="zh-TW" altLang="en-US" sz="2000" b="1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</p:grpSp>
        <p:sp>
          <p:nvSpPr>
            <p:cNvPr id="6" name="矩形 5"/>
            <p:cNvSpPr/>
            <p:nvPr/>
          </p:nvSpPr>
          <p:spPr>
            <a:xfrm>
              <a:off x="1199138" y="1057813"/>
              <a:ext cx="1056700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3400" b="1" dirty="0">
                  <a:solidFill>
                    <a:srgbClr val="FF5D50"/>
                  </a:solidFill>
                  <a:latin typeface="微軟正黑體" pitchFamily="34" charset="-120"/>
                  <a:ea typeface="微軟正黑體" pitchFamily="34" charset="-120"/>
                </a:rPr>
                <a:t>選購</a:t>
              </a:r>
              <a:endParaRPr lang="en-US" altLang="zh-TW" sz="3400" dirty="0">
                <a:solidFill>
                  <a:srgbClr val="FF5D5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3" name="文字版面配置區 2"/>
          <p:cNvSpPr txBox="1">
            <a:spLocks/>
          </p:cNvSpPr>
          <p:nvPr/>
        </p:nvSpPr>
        <p:spPr>
          <a:xfrm>
            <a:off x="3019341" y="1707654"/>
            <a:ext cx="5657115" cy="28083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rgbClr val="3A482E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900000" indent="-3960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rgbClr val="3A482E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491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rgbClr val="3A482E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3A482E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rgbClr val="3A482E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TW" altLang="en-US" sz="2800" dirty="0" smtClean="0"/>
              <a:t>在</a:t>
            </a:r>
            <a:r>
              <a:rPr lang="zh-TW" altLang="en-US" sz="2800" dirty="0"/>
              <a:t>購買食品時，嘗試選擇無二氧化硫添加劑的</a:t>
            </a:r>
            <a:r>
              <a:rPr lang="zh-TW" altLang="en-US" sz="2800" dirty="0" smtClean="0"/>
              <a:t>產品</a:t>
            </a:r>
            <a:endParaRPr lang="en-US" altLang="zh-TW" sz="2800" dirty="0"/>
          </a:p>
          <a:p>
            <a:pPr marL="720000" indent="-360000">
              <a:lnSpc>
                <a:spcPct val="120000"/>
              </a:lnSpc>
              <a:buNone/>
            </a:pPr>
            <a:r>
              <a:rPr lang="zh-TW" altLang="zh-TW" sz="2800" dirty="0" smtClean="0"/>
              <a:t>→</a:t>
            </a:r>
            <a:r>
              <a:rPr lang="zh-TW" altLang="en-US" sz="2800" dirty="0" smtClean="0"/>
              <a:t>許多</a:t>
            </a:r>
            <a:r>
              <a:rPr lang="zh-TW" altLang="en-US" sz="2800" dirty="0"/>
              <a:t>食品標籤會標明是否含有二氧化硫，</a:t>
            </a:r>
            <a:r>
              <a:rPr lang="zh-TW" altLang="en-US" sz="2800" b="1" dirty="0">
                <a:solidFill>
                  <a:srgbClr val="FF5D50"/>
                </a:solidFill>
              </a:rPr>
              <a:t>請仔細</a:t>
            </a:r>
            <a:r>
              <a:rPr lang="zh-TW" altLang="en-US" sz="2800" b="1" dirty="0" smtClean="0">
                <a:solidFill>
                  <a:srgbClr val="FF5D50"/>
                </a:solidFill>
              </a:rPr>
              <a:t>閱讀</a:t>
            </a:r>
            <a:endParaRPr lang="zh-TW" altLang="en-US" sz="2800" b="1" dirty="0">
              <a:solidFill>
                <a:srgbClr val="FF5D50"/>
              </a:solidFill>
            </a:endParaRPr>
          </a:p>
        </p:txBody>
      </p:sp>
      <p:pic>
        <p:nvPicPr>
          <p:cNvPr id="10242" name="Picture 2" descr="C:\Users\april\Downloads\labe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62" y="1842819"/>
            <a:ext cx="2084710" cy="208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05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延伸問題與討論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dirty="0" smtClean="0"/>
              <a:t>下列</a:t>
            </a:r>
            <a:r>
              <a:rPr lang="zh-TW" altLang="en-US" dirty="0"/>
              <a:t>哪一</a:t>
            </a:r>
            <a:r>
              <a:rPr lang="zh-TW" altLang="en-US" dirty="0" smtClean="0"/>
              <a:t>項對二氧化硫的敘述</a:t>
            </a:r>
            <a:r>
              <a:rPr lang="zh-TW" altLang="en-US" b="1" u="dbl" dirty="0" smtClean="0"/>
              <a:t>有誤</a:t>
            </a:r>
            <a:r>
              <a:rPr lang="zh-TW" altLang="en-US" dirty="0" smtClean="0"/>
              <a:t>？</a:t>
            </a:r>
            <a:endParaRPr lang="en-US" altLang="zh-TW" dirty="0" smtClean="0"/>
          </a:p>
          <a:p>
            <a:pPr marL="446400" indent="0">
              <a:buNone/>
            </a:pPr>
            <a:r>
              <a:rPr lang="en-US" altLang="zh-TW" dirty="0" smtClean="0"/>
              <a:t>(A)</a:t>
            </a:r>
            <a:r>
              <a:rPr lang="zh-TW" altLang="en-US" dirty="0" smtClean="0"/>
              <a:t>為</a:t>
            </a:r>
            <a:r>
              <a:rPr lang="zh-TW" altLang="en-US" dirty="0"/>
              <a:t>白色</a:t>
            </a:r>
            <a:r>
              <a:rPr lang="zh-TW" altLang="en-US" dirty="0" smtClean="0"/>
              <a:t>氣體</a:t>
            </a:r>
            <a:endParaRPr lang="en-US" altLang="zh-TW" dirty="0" smtClean="0"/>
          </a:p>
          <a:p>
            <a:pPr marL="446400" indent="0">
              <a:buNone/>
            </a:pPr>
            <a:r>
              <a:rPr lang="en-US" altLang="zh-TW" dirty="0" smtClean="0"/>
              <a:t>(B)</a:t>
            </a:r>
            <a:r>
              <a:rPr lang="zh-TW" altLang="en-US" dirty="0" smtClean="0"/>
              <a:t>具刺激臭味</a:t>
            </a:r>
            <a:endParaRPr lang="en-US" altLang="zh-TW" dirty="0" smtClean="0"/>
          </a:p>
          <a:p>
            <a:pPr marL="446400" indent="0">
              <a:buNone/>
            </a:pPr>
            <a:r>
              <a:rPr lang="en-US" altLang="zh-TW" dirty="0" smtClean="0"/>
              <a:t>(C)</a:t>
            </a:r>
            <a:r>
              <a:rPr lang="zh-TW" altLang="en-US" dirty="0" smtClean="0"/>
              <a:t>可作為漂白劑</a:t>
            </a:r>
            <a:endParaRPr lang="en-US" altLang="zh-TW" dirty="0" smtClean="0"/>
          </a:p>
          <a:p>
            <a:pPr marL="446400" indent="0">
              <a:buNone/>
            </a:pPr>
            <a:r>
              <a:rPr lang="en-US" altLang="zh-TW" dirty="0" smtClean="0"/>
              <a:t>(D)</a:t>
            </a:r>
            <a:r>
              <a:rPr lang="zh-TW" altLang="en-US" dirty="0" smtClean="0"/>
              <a:t>可作為防腐劑。</a:t>
            </a:r>
            <a:endParaRPr lang="en-US" altLang="zh-TW" dirty="0" smtClean="0"/>
          </a:p>
          <a:p>
            <a:pPr marL="446400" indent="0" algn="r">
              <a:buNone/>
            </a:pPr>
            <a:r>
              <a:rPr lang="en-US" altLang="zh-TW" sz="2000" dirty="0" smtClean="0"/>
              <a:t>【</a:t>
            </a:r>
            <a:r>
              <a:rPr lang="en-US" altLang="zh-TW" sz="2000" dirty="0"/>
              <a:t>104</a:t>
            </a:r>
            <a:r>
              <a:rPr lang="zh-TW" altLang="en-US" sz="2000" dirty="0"/>
              <a:t>年環保－清潔隊－環保常識測驗題庫</a:t>
            </a:r>
            <a:r>
              <a:rPr lang="en-US" altLang="zh-TW" sz="2000" dirty="0" smtClean="0"/>
              <a:t>】</a:t>
            </a:r>
            <a:endParaRPr lang="en-US" altLang="zh-TW" sz="2000" dirty="0"/>
          </a:p>
        </p:txBody>
      </p:sp>
    </p:spTree>
    <p:extLst>
      <p:ext uri="{BB962C8B-B14F-4D97-AF65-F5344CB8AC3E}">
        <p14:creationId xmlns:p14="http://schemas.microsoft.com/office/powerpoint/2010/main" val="151646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延伸問題與討論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FF5D50"/>
                </a:solidFill>
              </a:rPr>
              <a:t>答案：</a:t>
            </a:r>
            <a:r>
              <a:rPr lang="en-US" altLang="zh-TW" dirty="0">
                <a:solidFill>
                  <a:srgbClr val="FF5D50"/>
                </a:solidFill>
              </a:rPr>
              <a:t>(A</a:t>
            </a:r>
            <a:r>
              <a:rPr lang="en-US" altLang="zh-TW" dirty="0" smtClean="0">
                <a:solidFill>
                  <a:srgbClr val="FF5D50"/>
                </a:solidFill>
              </a:rPr>
              <a:t>)</a:t>
            </a:r>
          </a:p>
          <a:p>
            <a:r>
              <a:rPr lang="zh-TW" altLang="en-US" dirty="0" smtClean="0">
                <a:solidFill>
                  <a:srgbClr val="FF5D50"/>
                </a:solidFill>
              </a:rPr>
              <a:t>解析：</a:t>
            </a:r>
            <a:endParaRPr lang="en-US" altLang="zh-TW" dirty="0" smtClean="0">
              <a:solidFill>
                <a:srgbClr val="FF5D50"/>
              </a:solidFill>
            </a:endParaRPr>
          </a:p>
          <a:p>
            <a:pPr marL="345600" indent="0">
              <a:buNone/>
            </a:pPr>
            <a:r>
              <a:rPr lang="zh-TW" altLang="en-US" dirty="0">
                <a:solidFill>
                  <a:srgbClr val="FF5D50"/>
                </a:solidFill>
              </a:rPr>
              <a:t>二氧化硫</a:t>
            </a:r>
            <a:r>
              <a:rPr lang="zh-TW" altLang="en-US" dirty="0" smtClean="0">
                <a:solidFill>
                  <a:srgbClr val="FF5D50"/>
                </a:solidFill>
              </a:rPr>
              <a:t>為無色</a:t>
            </a:r>
            <a:r>
              <a:rPr lang="zh-TW" altLang="en-US" dirty="0">
                <a:solidFill>
                  <a:srgbClr val="FF5D50"/>
                </a:solidFill>
              </a:rPr>
              <a:t>氣體</a:t>
            </a:r>
            <a:r>
              <a:rPr lang="zh-TW" altLang="en-US" dirty="0" smtClean="0">
                <a:solidFill>
                  <a:srgbClr val="FF5D50"/>
                </a:solidFill>
              </a:rPr>
              <a:t>，帶有</a:t>
            </a:r>
            <a:r>
              <a:rPr lang="zh-TW" altLang="en-US" dirty="0">
                <a:solidFill>
                  <a:srgbClr val="FF5D50"/>
                </a:solidFill>
              </a:rPr>
              <a:t>強烈</a:t>
            </a:r>
            <a:r>
              <a:rPr lang="zh-TW" altLang="en-US" dirty="0" smtClean="0">
                <a:solidFill>
                  <a:srgbClr val="FF5D50"/>
                </a:solidFill>
              </a:rPr>
              <a:t>刺激性的氣味</a:t>
            </a:r>
            <a:r>
              <a:rPr lang="zh-TW" altLang="en-US" dirty="0">
                <a:solidFill>
                  <a:srgbClr val="FF5D50"/>
                </a:solidFill>
              </a:rPr>
              <a:t>。</a:t>
            </a:r>
          </a:p>
          <a:p>
            <a:pPr marL="0" indent="0">
              <a:buNone/>
            </a:pPr>
            <a:endParaRPr lang="zh-TW" altLang="en-US" dirty="0">
              <a:solidFill>
                <a:srgbClr val="FEA7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33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延伸問題與討論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/>
            <a:r>
              <a:rPr lang="zh-TW" altLang="zh-TW" dirty="0"/>
              <a:t>下列何者</a:t>
            </a:r>
            <a:r>
              <a:rPr lang="zh-TW" altLang="zh-TW" b="1" u="dbl" dirty="0"/>
              <a:t>不</a:t>
            </a:r>
            <a:r>
              <a:rPr lang="zh-TW" altLang="zh-TW" dirty="0"/>
              <a:t>屬於防止酵素性褐</a:t>
            </a:r>
            <a:r>
              <a:rPr lang="zh-TW" altLang="zh-TW" dirty="0" smtClean="0"/>
              <a:t>變的</a:t>
            </a:r>
            <a:r>
              <a:rPr lang="zh-TW" altLang="zh-TW" dirty="0"/>
              <a:t>方法？</a:t>
            </a:r>
          </a:p>
          <a:p>
            <a:pPr marL="432000" indent="0">
              <a:buNone/>
            </a:pPr>
            <a:r>
              <a:rPr lang="en-US" altLang="zh-TW" dirty="0"/>
              <a:t>(A)</a:t>
            </a:r>
            <a:r>
              <a:rPr lang="zh-TW" altLang="zh-TW" dirty="0"/>
              <a:t>浸泡食鹽水</a:t>
            </a:r>
            <a:r>
              <a:rPr lang="zh-TW" altLang="zh-TW" dirty="0" smtClean="0"/>
              <a:t>中</a:t>
            </a:r>
            <a:endParaRPr lang="en-US" altLang="zh-TW" dirty="0"/>
          </a:p>
          <a:p>
            <a:pPr marL="432000" indent="0">
              <a:buNone/>
            </a:pPr>
            <a:r>
              <a:rPr lang="en-US" altLang="zh-TW" dirty="0" smtClean="0"/>
              <a:t>(</a:t>
            </a:r>
            <a:r>
              <a:rPr lang="en-US" altLang="zh-TW" dirty="0"/>
              <a:t>B)</a:t>
            </a:r>
            <a:r>
              <a:rPr lang="zh-TW" altLang="zh-TW" dirty="0"/>
              <a:t>降低</a:t>
            </a:r>
            <a:r>
              <a:rPr lang="en-US" altLang="zh-TW" dirty="0"/>
              <a:t> pH </a:t>
            </a:r>
            <a:r>
              <a:rPr lang="zh-TW" altLang="zh-TW" dirty="0" smtClean="0"/>
              <a:t>值</a:t>
            </a:r>
            <a:endParaRPr lang="en-US" altLang="zh-TW" dirty="0" smtClean="0"/>
          </a:p>
          <a:p>
            <a:pPr marL="432000" indent="0">
              <a:buNone/>
            </a:pPr>
            <a:r>
              <a:rPr lang="en-US" altLang="zh-TW" dirty="0" smtClean="0"/>
              <a:t>(</a:t>
            </a:r>
            <a:r>
              <a:rPr lang="en-US" altLang="zh-TW" dirty="0"/>
              <a:t>C)</a:t>
            </a:r>
            <a:r>
              <a:rPr lang="zh-TW" altLang="zh-TW" dirty="0"/>
              <a:t>以二氧化硫</a:t>
            </a:r>
            <a:r>
              <a:rPr lang="zh-TW" altLang="zh-TW" dirty="0" smtClean="0"/>
              <a:t>處理</a:t>
            </a:r>
            <a:endParaRPr lang="en-US" altLang="zh-TW" dirty="0"/>
          </a:p>
          <a:p>
            <a:pPr marL="432000" indent="0">
              <a:buNone/>
            </a:pPr>
            <a:r>
              <a:rPr lang="en-US" altLang="zh-TW" dirty="0" smtClean="0"/>
              <a:t>(</a:t>
            </a:r>
            <a:r>
              <a:rPr lang="en-US" altLang="zh-TW" dirty="0"/>
              <a:t>D)</a:t>
            </a:r>
            <a:r>
              <a:rPr lang="zh-TW" altLang="zh-TW" dirty="0"/>
              <a:t>以非還原糖取代還原糖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pPr marL="446400" lvl="0" indent="0" algn="r">
              <a:buNone/>
            </a:pPr>
            <a:r>
              <a:rPr lang="en-US" altLang="zh-TW" sz="2000" dirty="0"/>
              <a:t>【100</a:t>
            </a:r>
            <a:r>
              <a:rPr lang="zh-TW" altLang="en-US" sz="2000" dirty="0"/>
              <a:t>年度統測</a:t>
            </a:r>
            <a:r>
              <a:rPr lang="en-US" altLang="zh-TW" sz="2000" dirty="0"/>
              <a:t>—</a:t>
            </a:r>
            <a:r>
              <a:rPr lang="zh-TW" altLang="en-US" sz="2000" dirty="0"/>
              <a:t>食品化學與分析、食品化學與分析實習</a:t>
            </a:r>
            <a:r>
              <a:rPr lang="en-US" altLang="zh-TW" sz="2000" dirty="0" smtClean="0"/>
              <a:t>】</a:t>
            </a:r>
            <a:endParaRPr lang="en-US" altLang="zh-TW" sz="2000" dirty="0"/>
          </a:p>
        </p:txBody>
      </p:sp>
      <p:sp>
        <p:nvSpPr>
          <p:cNvPr id="4" name="矩形 3"/>
          <p:cNvSpPr/>
          <p:nvPr/>
        </p:nvSpPr>
        <p:spPr>
          <a:xfrm>
            <a:off x="4553950" y="1923678"/>
            <a:ext cx="41225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 dirty="0">
                <a:solidFill>
                  <a:srgbClr val="FEA740"/>
                </a:solidFill>
                <a:latin typeface="微軟正黑體" pitchFamily="34" charset="-120"/>
                <a:ea typeface="微軟正黑體" pitchFamily="34" charset="-120"/>
              </a:rPr>
              <a:t>切開</a:t>
            </a:r>
            <a:r>
              <a:rPr lang="zh-TW" altLang="en-US" sz="2000" b="1" dirty="0" smtClean="0">
                <a:solidFill>
                  <a:srgbClr val="FEA740"/>
                </a:solidFill>
                <a:latin typeface="微軟正黑體" pitchFamily="34" charset="-120"/>
                <a:ea typeface="微軟正黑體" pitchFamily="34" charset="-120"/>
              </a:rPr>
              <a:t>蔬果會增加褐</a:t>
            </a:r>
            <a:r>
              <a:rPr lang="zh-TW" altLang="en-US" sz="2000" b="1" dirty="0">
                <a:solidFill>
                  <a:srgbClr val="FEA740"/>
                </a:solidFill>
                <a:latin typeface="微軟正黑體" pitchFamily="34" charset="-120"/>
                <a:ea typeface="微軟正黑體" pitchFamily="34" charset="-120"/>
              </a:rPr>
              <a:t>變</a:t>
            </a:r>
            <a:r>
              <a:rPr lang="zh-TW" altLang="en-US" sz="2000" b="1" dirty="0" smtClean="0">
                <a:solidFill>
                  <a:srgbClr val="FEA740"/>
                </a:solidFill>
                <a:latin typeface="微軟正黑體" pitchFamily="34" charset="-120"/>
                <a:ea typeface="微軟正黑體" pitchFamily="34" charset="-120"/>
              </a:rPr>
              <a:t>酵素的活性，</a:t>
            </a:r>
            <a:r>
              <a:rPr lang="zh-TW" altLang="en-US" sz="2000" b="1" dirty="0">
                <a:solidFill>
                  <a:srgbClr val="FEA740"/>
                </a:solidFill>
                <a:latin typeface="微軟正黑體" pitchFamily="34" charset="-120"/>
                <a:ea typeface="微軟正黑體" pitchFamily="34" charset="-120"/>
              </a:rPr>
              <a:t>使蔬果內的物質與氧氣發生</a:t>
            </a:r>
            <a:r>
              <a:rPr lang="zh-TW" altLang="en-US" sz="2000" b="1" dirty="0" smtClean="0">
                <a:solidFill>
                  <a:srgbClr val="FEA740"/>
                </a:solidFill>
                <a:latin typeface="微軟正黑體" pitchFamily="34" charset="-120"/>
                <a:ea typeface="微軟正黑體" pitchFamily="34" charset="-120"/>
              </a:rPr>
              <a:t>反應而發生</a:t>
            </a:r>
            <a:r>
              <a:rPr lang="zh-TW" altLang="en-US" sz="2000" b="1" dirty="0">
                <a:solidFill>
                  <a:srgbClr val="FEA740"/>
                </a:solidFill>
                <a:latin typeface="微軟正黑體" pitchFamily="34" charset="-120"/>
                <a:ea typeface="微軟正黑體" pitchFamily="34" charset="-120"/>
              </a:rPr>
              <a:t>褐</a:t>
            </a:r>
            <a:r>
              <a:rPr lang="zh-TW" altLang="en-US" sz="2000" b="1" dirty="0" smtClean="0">
                <a:solidFill>
                  <a:srgbClr val="FEA740"/>
                </a:solidFill>
                <a:latin typeface="微軟正黑體" pitchFamily="34" charset="-120"/>
                <a:ea typeface="微軟正黑體" pitchFamily="34" charset="-120"/>
              </a:rPr>
              <a:t>變，例如：切好的蘋果放置一陣子後會變成咖啡色</a:t>
            </a:r>
            <a:endParaRPr lang="zh-TW" altLang="en-US" sz="2000" b="1" dirty="0">
              <a:solidFill>
                <a:srgbClr val="FEA74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弧形 4"/>
          <p:cNvSpPr/>
          <p:nvPr/>
        </p:nvSpPr>
        <p:spPr>
          <a:xfrm rot="13483317">
            <a:off x="4510688" y="1511401"/>
            <a:ext cx="726333" cy="738522"/>
          </a:xfrm>
          <a:prstGeom prst="arc">
            <a:avLst/>
          </a:prstGeom>
          <a:ln w="19050" cap="rnd">
            <a:solidFill>
              <a:srgbClr val="FEA740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EA740"/>
              </a:solidFill>
            </a:endParaRPr>
          </a:p>
        </p:txBody>
      </p:sp>
      <p:cxnSp>
        <p:nvCxnSpPr>
          <p:cNvPr id="7" name="直線接點 6"/>
          <p:cNvCxnSpPr/>
          <p:nvPr/>
        </p:nvCxnSpPr>
        <p:spPr>
          <a:xfrm>
            <a:off x="4716016" y="1611326"/>
            <a:ext cx="2160000" cy="0"/>
          </a:xfrm>
          <a:prstGeom prst="line">
            <a:avLst/>
          </a:prstGeom>
          <a:ln w="38100" cap="rnd">
            <a:solidFill>
              <a:srgbClr val="FEA74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260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延伸問題與討論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zh-TW" dirty="0" smtClean="0">
                <a:solidFill>
                  <a:srgbClr val="FF5D50"/>
                </a:solidFill>
              </a:rPr>
              <a:t>答</a:t>
            </a:r>
            <a:r>
              <a:rPr lang="zh-TW" altLang="en-US" dirty="0" smtClean="0">
                <a:solidFill>
                  <a:srgbClr val="FF5D50"/>
                </a:solidFill>
              </a:rPr>
              <a:t>案</a:t>
            </a:r>
            <a:r>
              <a:rPr lang="zh-TW" altLang="zh-TW" dirty="0" smtClean="0">
                <a:solidFill>
                  <a:srgbClr val="FF5D50"/>
                </a:solidFill>
              </a:rPr>
              <a:t>：</a:t>
            </a:r>
            <a:r>
              <a:rPr lang="en-US" altLang="zh-TW" dirty="0">
                <a:solidFill>
                  <a:srgbClr val="FF5D50"/>
                </a:solidFill>
              </a:rPr>
              <a:t>(D)</a:t>
            </a:r>
            <a:endParaRPr lang="zh-TW" altLang="zh-TW" dirty="0">
              <a:solidFill>
                <a:srgbClr val="FF5D50"/>
              </a:solidFill>
            </a:endParaRPr>
          </a:p>
          <a:p>
            <a:r>
              <a:rPr lang="zh-TW" altLang="zh-TW" dirty="0" smtClean="0">
                <a:solidFill>
                  <a:srgbClr val="FF5D50"/>
                </a:solidFill>
              </a:rPr>
              <a:t>解</a:t>
            </a:r>
            <a:r>
              <a:rPr lang="zh-TW" altLang="en-US" dirty="0">
                <a:solidFill>
                  <a:srgbClr val="FF5D50"/>
                </a:solidFill>
              </a:rPr>
              <a:t>析</a:t>
            </a:r>
            <a:r>
              <a:rPr lang="zh-TW" altLang="zh-TW" dirty="0" smtClean="0">
                <a:solidFill>
                  <a:srgbClr val="FF5D50"/>
                </a:solidFill>
              </a:rPr>
              <a:t>：</a:t>
            </a:r>
            <a:endParaRPr lang="zh-TW" altLang="zh-TW" dirty="0">
              <a:solidFill>
                <a:srgbClr val="FF5D50"/>
              </a:solidFill>
            </a:endParaRPr>
          </a:p>
          <a:p>
            <a:pPr marL="345600" indent="0">
              <a:spcBef>
                <a:spcPts val="0"/>
              </a:spcBef>
              <a:buNone/>
            </a:pPr>
            <a:r>
              <a:rPr lang="zh-TW" altLang="zh-TW" dirty="0">
                <a:solidFill>
                  <a:srgbClr val="FF5D50"/>
                </a:solidFill>
              </a:rPr>
              <a:t>食品</a:t>
            </a:r>
            <a:r>
              <a:rPr lang="zh-TW" altLang="zh-TW" dirty="0" smtClean="0">
                <a:solidFill>
                  <a:srgbClr val="FF5D50"/>
                </a:solidFill>
              </a:rPr>
              <a:t>漂白劑</a:t>
            </a:r>
            <a:r>
              <a:rPr lang="zh-TW" altLang="zh-TW" dirty="0">
                <a:solidFill>
                  <a:srgbClr val="FF5D50"/>
                </a:solidFill>
              </a:rPr>
              <a:t>是用於提高食品外觀、色澤和質感的化學</a:t>
            </a:r>
            <a:r>
              <a:rPr lang="zh-TW" altLang="zh-TW" dirty="0" smtClean="0">
                <a:solidFill>
                  <a:srgbClr val="FF5D50"/>
                </a:solidFill>
              </a:rPr>
              <a:t>物質</a:t>
            </a:r>
            <a:r>
              <a:rPr lang="zh-TW" altLang="en-US" dirty="0" smtClean="0">
                <a:solidFill>
                  <a:srgbClr val="FF5D50"/>
                </a:solidFill>
              </a:rPr>
              <a:t>，</a:t>
            </a:r>
            <a:r>
              <a:rPr lang="en-US" altLang="zh-TW" dirty="0" smtClean="0">
                <a:solidFill>
                  <a:srgbClr val="FF5D50"/>
                </a:solidFill>
              </a:rPr>
              <a:t>(A)(B)(C)</a:t>
            </a:r>
            <a:r>
              <a:rPr lang="zh-TW" altLang="en-US" dirty="0" smtClean="0">
                <a:solidFill>
                  <a:srgbClr val="FF5D50"/>
                </a:solidFill>
              </a:rPr>
              <a:t>皆為防止</a:t>
            </a:r>
            <a:r>
              <a:rPr lang="zh-TW" altLang="en-US" dirty="0">
                <a:solidFill>
                  <a:srgbClr val="FF5D50"/>
                </a:solidFill>
              </a:rPr>
              <a:t>酵素性褐</a:t>
            </a:r>
            <a:r>
              <a:rPr lang="zh-TW" altLang="en-US" dirty="0" smtClean="0">
                <a:solidFill>
                  <a:srgbClr val="FF5D50"/>
                </a:solidFill>
              </a:rPr>
              <a:t>變的方法</a:t>
            </a:r>
            <a:r>
              <a:rPr lang="zh-TW" altLang="zh-TW" dirty="0" smtClean="0">
                <a:solidFill>
                  <a:srgbClr val="FF5D50"/>
                </a:solidFill>
              </a:rPr>
              <a:t>。</a:t>
            </a:r>
            <a:endParaRPr lang="zh-TW" altLang="en-US" dirty="0">
              <a:solidFill>
                <a:srgbClr val="FF5D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58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延伸問題與討論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zh-TW" dirty="0" smtClean="0">
                <a:solidFill>
                  <a:srgbClr val="FF5D50"/>
                </a:solidFill>
              </a:rPr>
              <a:t>答</a:t>
            </a:r>
            <a:r>
              <a:rPr lang="zh-TW" altLang="en-US" dirty="0" smtClean="0">
                <a:solidFill>
                  <a:srgbClr val="FF5D50"/>
                </a:solidFill>
              </a:rPr>
              <a:t>案</a:t>
            </a:r>
            <a:r>
              <a:rPr lang="zh-TW" altLang="zh-TW" dirty="0" smtClean="0">
                <a:solidFill>
                  <a:srgbClr val="FF5D50"/>
                </a:solidFill>
              </a:rPr>
              <a:t>：</a:t>
            </a:r>
            <a:r>
              <a:rPr lang="en-US" altLang="zh-TW" dirty="0">
                <a:solidFill>
                  <a:srgbClr val="FF5D50"/>
                </a:solidFill>
              </a:rPr>
              <a:t>(D)</a:t>
            </a:r>
            <a:endParaRPr lang="zh-TW" altLang="zh-TW" dirty="0">
              <a:solidFill>
                <a:srgbClr val="FF5D50"/>
              </a:solidFill>
            </a:endParaRPr>
          </a:p>
          <a:p>
            <a:r>
              <a:rPr lang="zh-TW" altLang="zh-TW" dirty="0" smtClean="0">
                <a:solidFill>
                  <a:srgbClr val="FF5D50"/>
                </a:solidFill>
              </a:rPr>
              <a:t>解</a:t>
            </a:r>
            <a:r>
              <a:rPr lang="zh-TW" altLang="en-US" dirty="0">
                <a:solidFill>
                  <a:srgbClr val="FF5D50"/>
                </a:solidFill>
              </a:rPr>
              <a:t>析</a:t>
            </a:r>
            <a:r>
              <a:rPr lang="zh-TW" altLang="zh-TW" dirty="0" smtClean="0">
                <a:solidFill>
                  <a:srgbClr val="FF5D50"/>
                </a:solidFill>
              </a:rPr>
              <a:t>：</a:t>
            </a:r>
            <a:endParaRPr lang="zh-TW" altLang="zh-TW" dirty="0">
              <a:solidFill>
                <a:srgbClr val="FF5D50"/>
              </a:solidFill>
            </a:endParaRPr>
          </a:p>
          <a:p>
            <a:pPr marL="345600" indent="0">
              <a:spcBef>
                <a:spcPts val="0"/>
              </a:spcBef>
              <a:buNone/>
            </a:pPr>
            <a:r>
              <a:rPr lang="en-US" altLang="zh-TW" dirty="0" smtClean="0">
                <a:solidFill>
                  <a:srgbClr val="FF5D50"/>
                </a:solidFill>
              </a:rPr>
              <a:t>(D)</a:t>
            </a:r>
            <a:r>
              <a:rPr lang="zh-TW" altLang="en-US" dirty="0" smtClean="0">
                <a:solidFill>
                  <a:srgbClr val="FF5D50"/>
                </a:solidFill>
              </a:rPr>
              <a:t>則是</a:t>
            </a:r>
            <a:r>
              <a:rPr lang="zh-TW" altLang="zh-TW" dirty="0" smtClean="0">
                <a:solidFill>
                  <a:srgbClr val="FF5D50"/>
                </a:solidFill>
              </a:rPr>
              <a:t>可</a:t>
            </a:r>
            <a:r>
              <a:rPr lang="zh-TW" altLang="zh-TW" dirty="0">
                <a:solidFill>
                  <a:srgbClr val="FF5D50"/>
                </a:solidFill>
              </a:rPr>
              <a:t>防止梅納反應</a:t>
            </a:r>
            <a:r>
              <a:rPr lang="zh-TW" altLang="zh-TW" dirty="0" smtClean="0">
                <a:solidFill>
                  <a:srgbClr val="FF5D50"/>
                </a:solidFill>
              </a:rPr>
              <a:t>，梅</a:t>
            </a:r>
            <a:r>
              <a:rPr lang="zh-TW" altLang="zh-TW" dirty="0">
                <a:solidFill>
                  <a:srgbClr val="FF5D50"/>
                </a:solidFill>
              </a:rPr>
              <a:t>納</a:t>
            </a:r>
            <a:r>
              <a:rPr lang="zh-TW" altLang="zh-TW" dirty="0" smtClean="0">
                <a:solidFill>
                  <a:srgbClr val="FF5D50"/>
                </a:solidFill>
              </a:rPr>
              <a:t>反應是</a:t>
            </a:r>
            <a:r>
              <a:rPr lang="zh-TW" altLang="zh-TW" dirty="0">
                <a:solidFill>
                  <a:srgbClr val="FF5D50"/>
                </a:solidFill>
              </a:rPr>
              <a:t>食物中的還原糖（碳水化合物）與胺基酸</a:t>
            </a:r>
            <a:r>
              <a:rPr lang="en-US" altLang="zh-TW" dirty="0">
                <a:solidFill>
                  <a:srgbClr val="FF5D50"/>
                </a:solidFill>
              </a:rPr>
              <a:t>/</a:t>
            </a:r>
            <a:r>
              <a:rPr lang="zh-TW" altLang="zh-TW" dirty="0">
                <a:solidFill>
                  <a:srgbClr val="FF5D50"/>
                </a:solidFill>
              </a:rPr>
              <a:t>蛋白質</a:t>
            </a:r>
            <a:r>
              <a:rPr lang="zh-TW" altLang="zh-TW" dirty="0" smtClean="0">
                <a:solidFill>
                  <a:srgbClr val="FF5D50"/>
                </a:solidFill>
              </a:rPr>
              <a:t>在加熱</a:t>
            </a:r>
            <a:r>
              <a:rPr lang="zh-TW" altLang="zh-TW" dirty="0">
                <a:solidFill>
                  <a:srgbClr val="FF5D50"/>
                </a:solidFill>
              </a:rPr>
              <a:t>時發生的一系列複雜反應</a:t>
            </a:r>
            <a:r>
              <a:rPr lang="zh-TW" altLang="zh-TW" dirty="0" smtClean="0">
                <a:solidFill>
                  <a:srgbClr val="FF5D50"/>
                </a:solidFill>
              </a:rPr>
              <a:t>，</a:t>
            </a:r>
            <a:r>
              <a:rPr lang="zh-TW" altLang="en-US" dirty="0" smtClean="0">
                <a:solidFill>
                  <a:srgbClr val="FF5D50"/>
                </a:solidFill>
              </a:rPr>
              <a:t>最終</a:t>
            </a:r>
            <a:r>
              <a:rPr lang="zh-TW" altLang="zh-TW" dirty="0" smtClean="0">
                <a:solidFill>
                  <a:srgbClr val="FF5D50"/>
                </a:solidFill>
              </a:rPr>
              <a:t>生成棕黑</a:t>
            </a:r>
            <a:r>
              <a:rPr lang="zh-TW" altLang="zh-TW" dirty="0">
                <a:solidFill>
                  <a:srgbClr val="FF5D50"/>
                </a:solidFill>
              </a:rPr>
              <a:t>色的大分子物質</a:t>
            </a:r>
            <a:r>
              <a:rPr lang="zh-TW" altLang="zh-TW" dirty="0" smtClean="0">
                <a:solidFill>
                  <a:srgbClr val="FF5D50"/>
                </a:solidFill>
              </a:rPr>
              <a:t>。</a:t>
            </a:r>
            <a:endParaRPr lang="zh-TW" altLang="en-US" dirty="0">
              <a:solidFill>
                <a:srgbClr val="FF5D5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779912" y="1491630"/>
            <a:ext cx="41225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 dirty="0" smtClean="0">
                <a:solidFill>
                  <a:srgbClr val="FF5D50"/>
                </a:solidFill>
                <a:latin typeface="微軟正黑體" pitchFamily="34" charset="-120"/>
                <a:ea typeface="微軟正黑體" pitchFamily="34" charset="-120"/>
              </a:rPr>
              <a:t>屬於非酵素性褐變</a:t>
            </a:r>
            <a:endParaRPr lang="zh-TW" altLang="en-US" sz="2000" b="1" dirty="0">
              <a:solidFill>
                <a:srgbClr val="FF5D5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弧形 4"/>
          <p:cNvSpPr/>
          <p:nvPr/>
        </p:nvSpPr>
        <p:spPr>
          <a:xfrm rot="8639341" flipV="1">
            <a:off x="3679913" y="1711982"/>
            <a:ext cx="726333" cy="738522"/>
          </a:xfrm>
          <a:prstGeom prst="arc">
            <a:avLst/>
          </a:prstGeom>
          <a:ln w="19050" cap="rnd">
            <a:solidFill>
              <a:srgbClr val="FF5D50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EA740"/>
              </a:solidFill>
            </a:endParaRPr>
          </a:p>
        </p:txBody>
      </p:sp>
      <p:cxnSp>
        <p:nvCxnSpPr>
          <p:cNvPr id="6" name="直線接點 5"/>
          <p:cNvCxnSpPr/>
          <p:nvPr/>
        </p:nvCxnSpPr>
        <p:spPr>
          <a:xfrm>
            <a:off x="3616138" y="2715766"/>
            <a:ext cx="1692000" cy="0"/>
          </a:xfrm>
          <a:prstGeom prst="line">
            <a:avLst/>
          </a:prstGeom>
          <a:ln w="38100" cap="rnd">
            <a:solidFill>
              <a:srgbClr val="FF5D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3689854" y="4299942"/>
            <a:ext cx="41225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 dirty="0" smtClean="0">
                <a:solidFill>
                  <a:srgbClr val="FF5D50"/>
                </a:solidFill>
                <a:latin typeface="微軟正黑體" pitchFamily="34" charset="-120"/>
                <a:ea typeface="微軟正黑體" pitchFamily="34" charset="-120"/>
              </a:rPr>
              <a:t>例如燒烤的肉類變褐色</a:t>
            </a:r>
            <a:endParaRPr lang="zh-TW" altLang="en-US" sz="2000" b="1" dirty="0">
              <a:solidFill>
                <a:srgbClr val="FF5D5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弧形 8"/>
          <p:cNvSpPr/>
          <p:nvPr/>
        </p:nvSpPr>
        <p:spPr>
          <a:xfrm rot="8859634">
            <a:off x="3129025" y="3820804"/>
            <a:ext cx="726333" cy="738522"/>
          </a:xfrm>
          <a:prstGeom prst="arc">
            <a:avLst/>
          </a:prstGeom>
          <a:ln w="19050" cap="rnd">
            <a:solidFill>
              <a:srgbClr val="FF5D50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EA740"/>
              </a:solidFill>
            </a:endParaRPr>
          </a:p>
        </p:txBody>
      </p:sp>
      <p:cxnSp>
        <p:nvCxnSpPr>
          <p:cNvPr id="10" name="直線接點 9"/>
          <p:cNvCxnSpPr/>
          <p:nvPr/>
        </p:nvCxnSpPr>
        <p:spPr>
          <a:xfrm>
            <a:off x="2627784" y="4299942"/>
            <a:ext cx="1188000" cy="0"/>
          </a:xfrm>
          <a:prstGeom prst="line">
            <a:avLst/>
          </a:prstGeom>
          <a:ln w="38100" cap="rnd">
            <a:solidFill>
              <a:srgbClr val="FF5D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199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8" grpId="0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延伸問題與討論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zh-TW" dirty="0"/>
              <a:t>請舉例生活中常見的食品漂白添加劑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zh-TW" altLang="en-US" dirty="0">
                <a:solidFill>
                  <a:srgbClr val="FF5D50"/>
                </a:solidFill>
              </a:rPr>
              <a:t>答案</a:t>
            </a:r>
            <a:r>
              <a:rPr lang="zh-TW" altLang="en-US" dirty="0" smtClean="0">
                <a:solidFill>
                  <a:srgbClr val="FF5D50"/>
                </a:solidFill>
              </a:rPr>
              <a:t>：</a:t>
            </a:r>
            <a:endParaRPr lang="en-US" altLang="zh-TW" dirty="0" smtClean="0">
              <a:solidFill>
                <a:srgbClr val="FF5D50"/>
              </a:solidFill>
            </a:endParaRPr>
          </a:p>
          <a:p>
            <a:pPr marL="345600" indent="0">
              <a:spcBef>
                <a:spcPts val="0"/>
              </a:spcBef>
              <a:buNone/>
            </a:pPr>
            <a:r>
              <a:rPr lang="zh-TW" altLang="en-US" dirty="0" smtClean="0">
                <a:solidFill>
                  <a:srgbClr val="FF5D50"/>
                </a:solidFill>
              </a:rPr>
              <a:t>漂白劑</a:t>
            </a:r>
            <a:r>
              <a:rPr lang="zh-TW" altLang="en-US" dirty="0">
                <a:solidFill>
                  <a:srgbClr val="FF5D50"/>
                </a:solidFill>
              </a:rPr>
              <a:t>（亞硫酸鈉）、過氧化氫、氯氧、二氧化硫。</a:t>
            </a:r>
            <a:endParaRPr lang="en-US" altLang="zh-TW" dirty="0" smtClean="0">
              <a:solidFill>
                <a:srgbClr val="FF5D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58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常見的食品</a:t>
            </a:r>
            <a:r>
              <a:rPr lang="zh-TW" altLang="en-US" dirty="0" smtClean="0"/>
              <a:t>漂白劑</a:t>
            </a:r>
            <a:r>
              <a:rPr lang="en-US" altLang="zh-TW" dirty="0" smtClean="0"/>
              <a:t>—</a:t>
            </a:r>
            <a:r>
              <a:rPr lang="zh-TW" altLang="en-US" dirty="0" smtClean="0"/>
              <a:t>二氧化硫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zh-TW" altLang="en-US" dirty="0"/>
              <a:t>二氧化硫（</a:t>
            </a:r>
            <a:r>
              <a:rPr lang="en-US" altLang="zh-TW" dirty="0"/>
              <a:t>SO</a:t>
            </a:r>
            <a:r>
              <a:rPr lang="en-US" altLang="zh-TW" baseline="-25000" dirty="0"/>
              <a:t>2</a:t>
            </a:r>
            <a:r>
              <a:rPr lang="zh-TW" altLang="en-US" dirty="0"/>
              <a:t>）的主要作用：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117" b="85799" l="12300" r="66550">
                        <a14:foregroundMark x1="44850" y1="45356" x2="55150" y2="69006"/>
                        <a14:foregroundMark x1="39300" y1="58909" x2="40900" y2="60205"/>
                        <a14:foregroundMark x1="39450" y1="56803" x2="40600" y2="52538"/>
                        <a14:foregroundMark x1="29600" y1="57775" x2="36050" y2="63337"/>
                        <a14:foregroundMark x1="34900" y1="61339" x2="30950" y2="58261"/>
                        <a14:backgroundMark x1="36650" y1="60853" x2="52800" y2="794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09" t="39006" r="32115" b="12858"/>
          <a:stretch/>
        </p:blipFill>
        <p:spPr bwMode="auto">
          <a:xfrm flipH="1">
            <a:off x="3059832" y="1859998"/>
            <a:ext cx="2978437" cy="2241426"/>
          </a:xfrm>
          <a:prstGeom prst="roundRect">
            <a:avLst>
              <a:gd name="adj" fmla="val 391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群組 43"/>
          <p:cNvGrpSpPr/>
          <p:nvPr/>
        </p:nvGrpSpPr>
        <p:grpSpPr>
          <a:xfrm>
            <a:off x="735001" y="1918226"/>
            <a:ext cx="2291334" cy="611133"/>
            <a:chOff x="735001" y="1918226"/>
            <a:chExt cx="2291334" cy="611133"/>
          </a:xfrm>
        </p:grpSpPr>
        <p:cxnSp>
          <p:nvCxnSpPr>
            <p:cNvPr id="7" name="肘形接點 6"/>
            <p:cNvCxnSpPr/>
            <p:nvPr/>
          </p:nvCxnSpPr>
          <p:spPr>
            <a:xfrm rot="10800000">
              <a:off x="1010335" y="2482085"/>
              <a:ext cx="2016000" cy="0"/>
            </a:xfrm>
            <a:prstGeom prst="bentConnector3">
              <a:avLst/>
            </a:prstGeom>
            <a:ln w="19050" cap="rnd">
              <a:solidFill>
                <a:srgbClr val="FEA740"/>
              </a:solidFill>
              <a:head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群組 24"/>
            <p:cNvGrpSpPr/>
            <p:nvPr/>
          </p:nvGrpSpPr>
          <p:grpSpPr>
            <a:xfrm>
              <a:off x="735001" y="1918226"/>
              <a:ext cx="576000" cy="576000"/>
              <a:chOff x="825046" y="2149650"/>
              <a:chExt cx="576000" cy="576000"/>
            </a:xfrm>
          </p:grpSpPr>
          <p:sp>
            <p:nvSpPr>
              <p:cNvPr id="23" name="橢圓 22"/>
              <p:cNvSpPr/>
              <p:nvPr/>
            </p:nvSpPr>
            <p:spPr>
              <a:xfrm>
                <a:off x="825046" y="2149650"/>
                <a:ext cx="576000" cy="576000"/>
              </a:xfrm>
              <a:prstGeom prst="ellipse">
                <a:avLst/>
              </a:prstGeom>
              <a:solidFill>
                <a:srgbClr val="FEA7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b="1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24" name="文字方塊 23"/>
              <p:cNvSpPr txBox="1"/>
              <p:nvPr/>
            </p:nvSpPr>
            <p:spPr>
              <a:xfrm>
                <a:off x="837971" y="2206818"/>
                <a:ext cx="5501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TW" sz="24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01</a:t>
                </a:r>
                <a:endParaRPr lang="zh-TW" altLang="en-US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35" name="文字方塊 34"/>
            <p:cNvSpPr txBox="1"/>
            <p:nvPr/>
          </p:nvSpPr>
          <p:spPr>
            <a:xfrm>
              <a:off x="1259632" y="2067694"/>
              <a:ext cx="17235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rgbClr val="FEA740"/>
                  </a:solidFill>
                  <a:latin typeface="微軟正黑體" pitchFamily="34" charset="-120"/>
                  <a:ea typeface="微軟正黑體" pitchFamily="34" charset="-120"/>
                </a:rPr>
                <a:t>抗氧化作用</a:t>
              </a:r>
              <a:endParaRPr lang="zh-TW" altLang="en-US" sz="2400" b="1" dirty="0">
                <a:solidFill>
                  <a:srgbClr val="FEA74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45" name="群組 44"/>
          <p:cNvGrpSpPr/>
          <p:nvPr/>
        </p:nvGrpSpPr>
        <p:grpSpPr>
          <a:xfrm>
            <a:off x="735001" y="3363902"/>
            <a:ext cx="3119334" cy="605617"/>
            <a:chOff x="735001" y="3363902"/>
            <a:chExt cx="3119334" cy="605617"/>
          </a:xfrm>
        </p:grpSpPr>
        <p:cxnSp>
          <p:nvCxnSpPr>
            <p:cNvPr id="9" name="肘形接點 8"/>
            <p:cNvCxnSpPr/>
            <p:nvPr/>
          </p:nvCxnSpPr>
          <p:spPr>
            <a:xfrm rot="10800000" flipV="1">
              <a:off x="1010335" y="3600931"/>
              <a:ext cx="2844000" cy="324000"/>
            </a:xfrm>
            <a:prstGeom prst="bentConnector3">
              <a:avLst>
                <a:gd name="adj1" fmla="val -131"/>
              </a:avLst>
            </a:prstGeom>
            <a:ln w="19050" cap="rnd">
              <a:solidFill>
                <a:srgbClr val="89A826"/>
              </a:solidFill>
              <a:head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群組 25"/>
            <p:cNvGrpSpPr/>
            <p:nvPr/>
          </p:nvGrpSpPr>
          <p:grpSpPr>
            <a:xfrm>
              <a:off x="735001" y="3363902"/>
              <a:ext cx="576000" cy="576000"/>
              <a:chOff x="825046" y="2149650"/>
              <a:chExt cx="576000" cy="576000"/>
            </a:xfrm>
          </p:grpSpPr>
          <p:sp>
            <p:nvSpPr>
              <p:cNvPr id="27" name="橢圓 26"/>
              <p:cNvSpPr/>
              <p:nvPr/>
            </p:nvSpPr>
            <p:spPr>
              <a:xfrm>
                <a:off x="825046" y="2149650"/>
                <a:ext cx="576000" cy="576000"/>
              </a:xfrm>
              <a:prstGeom prst="ellipse">
                <a:avLst/>
              </a:prstGeom>
              <a:solidFill>
                <a:srgbClr val="89A8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b="1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28" name="文字方塊 27"/>
              <p:cNvSpPr txBox="1"/>
              <p:nvPr/>
            </p:nvSpPr>
            <p:spPr>
              <a:xfrm>
                <a:off x="837971" y="2206818"/>
                <a:ext cx="5501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TW" sz="24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02</a:t>
                </a:r>
                <a:endParaRPr lang="zh-TW" altLang="en-US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36" name="文字方塊 35"/>
            <p:cNvSpPr txBox="1"/>
            <p:nvPr/>
          </p:nvSpPr>
          <p:spPr>
            <a:xfrm>
              <a:off x="1331640" y="3507854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rgbClr val="89A826"/>
                  </a:solidFill>
                  <a:latin typeface="微軟正黑體" pitchFamily="34" charset="-120"/>
                  <a:ea typeface="微軟正黑體" pitchFamily="34" charset="-120"/>
                </a:rPr>
                <a:t>抑制酵素活性</a:t>
              </a:r>
              <a:endParaRPr lang="zh-TW" altLang="en-US" sz="2400" b="1" dirty="0">
                <a:solidFill>
                  <a:srgbClr val="89A826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46" name="群組 45"/>
          <p:cNvGrpSpPr/>
          <p:nvPr/>
        </p:nvGrpSpPr>
        <p:grpSpPr>
          <a:xfrm>
            <a:off x="5004400" y="1751063"/>
            <a:ext cx="3423212" cy="820687"/>
            <a:chOff x="5004400" y="1751063"/>
            <a:chExt cx="3423212" cy="820687"/>
          </a:xfrm>
        </p:grpSpPr>
        <p:cxnSp>
          <p:nvCxnSpPr>
            <p:cNvPr id="10" name="肘形接點 9"/>
            <p:cNvCxnSpPr/>
            <p:nvPr/>
          </p:nvCxnSpPr>
          <p:spPr>
            <a:xfrm flipV="1">
              <a:off x="5004400" y="2319750"/>
              <a:ext cx="3132000" cy="252000"/>
            </a:xfrm>
            <a:prstGeom prst="bentConnector3">
              <a:avLst>
                <a:gd name="adj1" fmla="val 19"/>
              </a:avLst>
            </a:prstGeom>
            <a:ln w="19050" cap="rnd">
              <a:solidFill>
                <a:srgbClr val="4A7C19"/>
              </a:solidFill>
              <a:head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群組 28"/>
            <p:cNvGrpSpPr/>
            <p:nvPr/>
          </p:nvGrpSpPr>
          <p:grpSpPr>
            <a:xfrm>
              <a:off x="7851612" y="1751063"/>
              <a:ext cx="576000" cy="576000"/>
              <a:chOff x="825046" y="2149650"/>
              <a:chExt cx="576000" cy="576000"/>
            </a:xfrm>
          </p:grpSpPr>
          <p:sp>
            <p:nvSpPr>
              <p:cNvPr id="30" name="橢圓 29"/>
              <p:cNvSpPr/>
              <p:nvPr/>
            </p:nvSpPr>
            <p:spPr>
              <a:xfrm>
                <a:off x="825046" y="2149650"/>
                <a:ext cx="576000" cy="576000"/>
              </a:xfrm>
              <a:prstGeom prst="ellipse">
                <a:avLst/>
              </a:prstGeom>
              <a:solidFill>
                <a:srgbClr val="4A7C1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b="1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31" name="文字方塊 30"/>
              <p:cNvSpPr txBox="1"/>
              <p:nvPr/>
            </p:nvSpPr>
            <p:spPr>
              <a:xfrm>
                <a:off x="837971" y="2206818"/>
                <a:ext cx="5501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TW" sz="24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03</a:t>
                </a:r>
                <a:endParaRPr lang="zh-TW" altLang="en-US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37" name="文字方塊 36"/>
            <p:cNvSpPr txBox="1"/>
            <p:nvPr/>
          </p:nvSpPr>
          <p:spPr>
            <a:xfrm>
              <a:off x="5540676" y="1893186"/>
              <a:ext cx="23391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rgbClr val="4A7C19"/>
                  </a:solidFill>
                  <a:latin typeface="微軟正黑體" pitchFamily="34" charset="-120"/>
                  <a:ea typeface="微軟正黑體" pitchFamily="34" charset="-120"/>
                </a:rPr>
                <a:t>降低微生物生長</a:t>
              </a:r>
              <a:endParaRPr lang="zh-TW" altLang="en-US" sz="2400" b="1" dirty="0">
                <a:solidFill>
                  <a:srgbClr val="4A7C19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47" name="群組 46"/>
          <p:cNvGrpSpPr/>
          <p:nvPr/>
        </p:nvGrpSpPr>
        <p:grpSpPr>
          <a:xfrm>
            <a:off x="5004400" y="3733208"/>
            <a:ext cx="3423212" cy="596351"/>
            <a:chOff x="5004400" y="3733208"/>
            <a:chExt cx="3423212" cy="596351"/>
          </a:xfrm>
        </p:grpSpPr>
        <p:cxnSp>
          <p:nvCxnSpPr>
            <p:cNvPr id="13" name="肘形接點 12"/>
            <p:cNvCxnSpPr/>
            <p:nvPr/>
          </p:nvCxnSpPr>
          <p:spPr>
            <a:xfrm>
              <a:off x="5004400" y="4299878"/>
              <a:ext cx="3132000" cy="0"/>
            </a:xfrm>
            <a:prstGeom prst="bentConnector3">
              <a:avLst>
                <a:gd name="adj1" fmla="val 476"/>
              </a:avLst>
            </a:prstGeom>
            <a:ln w="19050" cap="rnd">
              <a:solidFill>
                <a:srgbClr val="FF5D50"/>
              </a:solidFill>
              <a:head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群組 31"/>
            <p:cNvGrpSpPr/>
            <p:nvPr/>
          </p:nvGrpSpPr>
          <p:grpSpPr>
            <a:xfrm>
              <a:off x="7851612" y="3733208"/>
              <a:ext cx="576000" cy="576000"/>
              <a:chOff x="825046" y="2149650"/>
              <a:chExt cx="576000" cy="576000"/>
            </a:xfrm>
          </p:grpSpPr>
          <p:sp>
            <p:nvSpPr>
              <p:cNvPr id="33" name="橢圓 32"/>
              <p:cNvSpPr/>
              <p:nvPr/>
            </p:nvSpPr>
            <p:spPr>
              <a:xfrm>
                <a:off x="825046" y="2149650"/>
                <a:ext cx="576000" cy="576000"/>
              </a:xfrm>
              <a:prstGeom prst="ellipse">
                <a:avLst/>
              </a:prstGeom>
              <a:solidFill>
                <a:srgbClr val="FF5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b="1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34" name="文字方塊 33"/>
              <p:cNvSpPr txBox="1"/>
              <p:nvPr/>
            </p:nvSpPr>
            <p:spPr>
              <a:xfrm>
                <a:off x="837971" y="2206818"/>
                <a:ext cx="5501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TW" sz="24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04</a:t>
                </a:r>
                <a:endParaRPr lang="zh-TW" altLang="en-US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38" name="文字方塊 37"/>
            <p:cNvSpPr txBox="1"/>
            <p:nvPr/>
          </p:nvSpPr>
          <p:spPr>
            <a:xfrm>
              <a:off x="5540676" y="3867894"/>
              <a:ext cx="23391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rgbClr val="FF5D50"/>
                  </a:solidFill>
                  <a:latin typeface="微軟正黑體" pitchFamily="34" charset="-120"/>
                  <a:ea typeface="微軟正黑體" pitchFamily="34" charset="-120"/>
                </a:rPr>
                <a:t>維持</a:t>
              </a:r>
              <a:r>
                <a:rPr lang="zh-TW" altLang="en-US" sz="2400" b="1" dirty="0">
                  <a:solidFill>
                    <a:srgbClr val="FF5D50"/>
                  </a:solidFill>
                  <a:latin typeface="微軟正黑體" pitchFamily="34" charset="-120"/>
                  <a:ea typeface="微軟正黑體" pitchFamily="34" charset="-120"/>
                </a:rPr>
                <a:t>維生素含量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508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常見的食品漂白劑</a:t>
            </a:r>
            <a:r>
              <a:rPr lang="en-US" altLang="zh-TW" dirty="0"/>
              <a:t>—</a:t>
            </a:r>
            <a:r>
              <a:rPr lang="zh-TW" altLang="en-US" dirty="0"/>
              <a:t>二氧化硫</a:t>
            </a:r>
          </a:p>
        </p:txBody>
      </p:sp>
      <p:pic>
        <p:nvPicPr>
          <p:cNvPr id="1026" name="Picture 2" descr="C:\Users\april\Downloads\flask (2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94" y="2087215"/>
            <a:ext cx="1924695" cy="192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字版面配置區 2"/>
          <p:cNvSpPr txBox="1">
            <a:spLocks/>
          </p:cNvSpPr>
          <p:nvPr/>
        </p:nvSpPr>
        <p:spPr>
          <a:xfrm>
            <a:off x="3019341" y="1707654"/>
            <a:ext cx="5657115" cy="28083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rgbClr val="3A482E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900000" indent="-3960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rgbClr val="3A482E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491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rgbClr val="3A482E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3A482E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rgbClr val="3A482E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TW" altLang="zh-TW" sz="2800" dirty="0"/>
              <a:t>二氧化硫是一種</a:t>
            </a:r>
            <a:r>
              <a:rPr lang="zh-TW" altLang="zh-TW" sz="2800" b="1" dirty="0">
                <a:solidFill>
                  <a:srgbClr val="FEA740"/>
                </a:solidFill>
              </a:rPr>
              <a:t>強效的抗</a:t>
            </a:r>
            <a:r>
              <a:rPr lang="zh-TW" altLang="zh-TW" sz="2800" b="1" dirty="0" smtClean="0">
                <a:solidFill>
                  <a:srgbClr val="FEA740"/>
                </a:solidFill>
              </a:rPr>
              <a:t>氧化劑</a:t>
            </a:r>
            <a:endParaRPr lang="en-US" altLang="zh-TW" sz="2800" b="1" dirty="0">
              <a:solidFill>
                <a:srgbClr val="FEA740"/>
              </a:solidFill>
            </a:endParaRPr>
          </a:p>
          <a:p>
            <a:pPr marL="720000" indent="-360000">
              <a:lnSpc>
                <a:spcPct val="120000"/>
              </a:lnSpc>
              <a:buNone/>
            </a:pPr>
            <a:r>
              <a:rPr lang="zh-TW" altLang="zh-TW" sz="2800" dirty="0" smtClean="0"/>
              <a:t>→可以</a:t>
            </a:r>
            <a:r>
              <a:rPr lang="zh-TW" altLang="zh-TW" sz="2800" dirty="0"/>
              <a:t>中和食品中的</a:t>
            </a:r>
            <a:r>
              <a:rPr lang="zh-TW" altLang="zh-TW" sz="2800" dirty="0" smtClean="0"/>
              <a:t>氧化</a:t>
            </a:r>
            <a:r>
              <a:rPr lang="zh-TW" altLang="zh-TW" sz="2800" dirty="0"/>
              <a:t>反應，防止食品因</a:t>
            </a:r>
            <a:r>
              <a:rPr lang="zh-TW" altLang="zh-TW" sz="2800" dirty="0" smtClean="0"/>
              <a:t>暴露空氣</a:t>
            </a:r>
            <a:r>
              <a:rPr lang="zh-TW" altLang="zh-TW" sz="2800" dirty="0"/>
              <a:t>中而</a:t>
            </a:r>
            <a:r>
              <a:rPr lang="zh-TW" altLang="zh-TW" sz="2800" dirty="0" smtClean="0"/>
              <a:t>變</a:t>
            </a:r>
            <a:r>
              <a:rPr lang="zh-TW" altLang="en-US" sz="2800" dirty="0" smtClean="0"/>
              <a:t>質</a:t>
            </a:r>
            <a:endParaRPr lang="en-US" altLang="zh-TW" sz="2800" dirty="0" smtClean="0"/>
          </a:p>
          <a:p>
            <a:pPr marL="720000" indent="-360000">
              <a:lnSpc>
                <a:spcPct val="120000"/>
              </a:lnSpc>
              <a:buNone/>
            </a:pPr>
            <a:r>
              <a:rPr lang="zh-TW" altLang="zh-TW" sz="2800" dirty="0" smtClean="0"/>
              <a:t>→</a:t>
            </a:r>
            <a:r>
              <a:rPr lang="zh-TW" altLang="en-US" sz="2800" dirty="0" smtClean="0"/>
              <a:t>對</a:t>
            </a:r>
            <a:r>
              <a:rPr lang="zh-TW" altLang="en-US" sz="2800" b="1" dirty="0">
                <a:solidFill>
                  <a:srgbClr val="FEA740"/>
                </a:solidFill>
              </a:rPr>
              <a:t>保持食品的新鮮度</a:t>
            </a:r>
            <a:r>
              <a:rPr lang="zh-TW" altLang="en-US" sz="2800" dirty="0"/>
              <a:t>和品質至關</a:t>
            </a:r>
            <a:r>
              <a:rPr lang="zh-TW" altLang="en-US" sz="2800" dirty="0" smtClean="0"/>
              <a:t>重要</a:t>
            </a:r>
            <a:endParaRPr lang="zh-TW" altLang="en-US" sz="2800" dirty="0"/>
          </a:p>
        </p:txBody>
      </p:sp>
      <p:grpSp>
        <p:nvGrpSpPr>
          <p:cNvPr id="18" name="群組 17"/>
          <p:cNvGrpSpPr/>
          <p:nvPr/>
        </p:nvGrpSpPr>
        <p:grpSpPr>
          <a:xfrm>
            <a:off x="467544" y="1057813"/>
            <a:ext cx="2808312" cy="615553"/>
            <a:chOff x="755576" y="1057813"/>
            <a:chExt cx="2808312" cy="615553"/>
          </a:xfrm>
        </p:grpSpPr>
        <p:grpSp>
          <p:nvGrpSpPr>
            <p:cNvPr id="10" name="群組 9"/>
            <p:cNvGrpSpPr/>
            <p:nvPr/>
          </p:nvGrpSpPr>
          <p:grpSpPr>
            <a:xfrm>
              <a:off x="755576" y="1131590"/>
              <a:ext cx="2804853" cy="468000"/>
              <a:chOff x="755576" y="1131590"/>
              <a:chExt cx="2804853" cy="468000"/>
            </a:xfrm>
          </p:grpSpPr>
          <p:cxnSp>
            <p:nvCxnSpPr>
              <p:cNvPr id="4" name="肘形接點 3"/>
              <p:cNvCxnSpPr/>
              <p:nvPr/>
            </p:nvCxnSpPr>
            <p:spPr>
              <a:xfrm rot="10800000">
                <a:off x="1004429" y="1590611"/>
                <a:ext cx="2556000" cy="0"/>
              </a:xfrm>
              <a:prstGeom prst="bentConnector3">
                <a:avLst/>
              </a:prstGeom>
              <a:ln w="19050" cap="rnd">
                <a:solidFill>
                  <a:srgbClr val="FEA740"/>
                </a:solidFill>
                <a:head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" name="群組 4"/>
              <p:cNvGrpSpPr/>
              <p:nvPr/>
            </p:nvGrpSpPr>
            <p:grpSpPr>
              <a:xfrm>
                <a:off x="755576" y="1131590"/>
                <a:ext cx="489236" cy="468000"/>
                <a:chOff x="969046" y="2344344"/>
                <a:chExt cx="489236" cy="468000"/>
              </a:xfrm>
            </p:grpSpPr>
            <p:sp>
              <p:nvSpPr>
                <p:cNvPr id="6" name="橢圓 5"/>
                <p:cNvSpPr/>
                <p:nvPr/>
              </p:nvSpPr>
              <p:spPr>
                <a:xfrm>
                  <a:off x="979664" y="2344344"/>
                  <a:ext cx="468000" cy="468000"/>
                </a:xfrm>
                <a:prstGeom prst="ellipse">
                  <a:avLst/>
                </a:prstGeom>
                <a:solidFill>
                  <a:srgbClr val="FEA7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" name="文字方塊 6"/>
                <p:cNvSpPr txBox="1"/>
                <p:nvPr/>
              </p:nvSpPr>
              <p:spPr>
                <a:xfrm>
                  <a:off x="969046" y="2378289"/>
                  <a:ext cx="48923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zh-TW" sz="2000" b="1" dirty="0" smtClean="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rPr>
                    <a:t>01</a:t>
                  </a:r>
                  <a:endParaRPr lang="zh-TW" altLang="en-US" sz="2000" b="1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</p:grpSp>
        <p:sp>
          <p:nvSpPr>
            <p:cNvPr id="16" name="矩形 15"/>
            <p:cNvSpPr/>
            <p:nvPr/>
          </p:nvSpPr>
          <p:spPr>
            <a:xfrm>
              <a:off x="1199138" y="1057813"/>
              <a:ext cx="2364750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3400" b="1" dirty="0" smtClean="0">
                  <a:solidFill>
                    <a:srgbClr val="FEA740"/>
                  </a:solidFill>
                  <a:latin typeface="微軟正黑體" pitchFamily="34" charset="-120"/>
                  <a:ea typeface="微軟正黑體" pitchFamily="34" charset="-120"/>
                </a:rPr>
                <a:t>抗</a:t>
              </a:r>
              <a:r>
                <a:rPr lang="zh-TW" altLang="en-US" sz="3400" b="1" dirty="0">
                  <a:solidFill>
                    <a:srgbClr val="FEA740"/>
                  </a:solidFill>
                  <a:latin typeface="微軟正黑體" pitchFamily="34" charset="-120"/>
                  <a:ea typeface="微軟正黑體" pitchFamily="34" charset="-120"/>
                </a:rPr>
                <a:t>氧化作用</a:t>
              </a:r>
              <a:endParaRPr lang="en-US" altLang="zh-TW" sz="3400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711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常見的食品漂白劑</a:t>
            </a:r>
            <a:r>
              <a:rPr lang="en-US" altLang="zh-TW" dirty="0"/>
              <a:t>—</a:t>
            </a:r>
            <a:r>
              <a:rPr lang="zh-TW" altLang="en-US" dirty="0"/>
              <a:t>二氧化硫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467544" y="1057813"/>
            <a:ext cx="3267972" cy="615553"/>
            <a:chOff x="755576" y="1057813"/>
            <a:chExt cx="3267972" cy="615553"/>
          </a:xfrm>
        </p:grpSpPr>
        <p:grpSp>
          <p:nvGrpSpPr>
            <p:cNvPr id="5" name="群組 4"/>
            <p:cNvGrpSpPr/>
            <p:nvPr/>
          </p:nvGrpSpPr>
          <p:grpSpPr>
            <a:xfrm>
              <a:off x="755576" y="1131590"/>
              <a:ext cx="3267972" cy="468000"/>
              <a:chOff x="755576" y="1131590"/>
              <a:chExt cx="3267972" cy="468000"/>
            </a:xfrm>
          </p:grpSpPr>
          <p:cxnSp>
            <p:nvCxnSpPr>
              <p:cNvPr id="7" name="肘形接點 6"/>
              <p:cNvCxnSpPr/>
              <p:nvPr/>
            </p:nvCxnSpPr>
            <p:spPr>
              <a:xfrm rot="10800000">
                <a:off x="1035548" y="1590611"/>
                <a:ext cx="2988000" cy="0"/>
              </a:xfrm>
              <a:prstGeom prst="bentConnector3">
                <a:avLst/>
              </a:prstGeom>
              <a:ln w="19050" cap="rnd">
                <a:solidFill>
                  <a:srgbClr val="89A826"/>
                </a:solidFill>
                <a:head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" name="群組 7"/>
              <p:cNvGrpSpPr/>
              <p:nvPr/>
            </p:nvGrpSpPr>
            <p:grpSpPr>
              <a:xfrm>
                <a:off x="755576" y="1131590"/>
                <a:ext cx="489236" cy="468000"/>
                <a:chOff x="969046" y="2344344"/>
                <a:chExt cx="489236" cy="468000"/>
              </a:xfrm>
            </p:grpSpPr>
            <p:sp>
              <p:nvSpPr>
                <p:cNvPr id="9" name="橢圓 8"/>
                <p:cNvSpPr/>
                <p:nvPr/>
              </p:nvSpPr>
              <p:spPr>
                <a:xfrm>
                  <a:off x="979664" y="2344344"/>
                  <a:ext cx="468000" cy="468000"/>
                </a:xfrm>
                <a:prstGeom prst="ellipse">
                  <a:avLst/>
                </a:prstGeom>
                <a:solidFill>
                  <a:srgbClr val="89A8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0" name="文字方塊 9"/>
                <p:cNvSpPr txBox="1"/>
                <p:nvPr/>
              </p:nvSpPr>
              <p:spPr>
                <a:xfrm>
                  <a:off x="969046" y="2378289"/>
                  <a:ext cx="48923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zh-TW" sz="2000" b="1" dirty="0" smtClean="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rPr>
                    <a:t>02</a:t>
                  </a:r>
                  <a:endParaRPr lang="zh-TW" altLang="en-US" sz="2000" b="1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</p:grpSp>
        <p:sp>
          <p:nvSpPr>
            <p:cNvPr id="6" name="矩形 5"/>
            <p:cNvSpPr/>
            <p:nvPr/>
          </p:nvSpPr>
          <p:spPr>
            <a:xfrm>
              <a:off x="1199138" y="1057813"/>
              <a:ext cx="2800767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3400" b="1" dirty="0" smtClean="0">
                  <a:solidFill>
                    <a:srgbClr val="89A826"/>
                  </a:solidFill>
                  <a:latin typeface="微軟正黑體" pitchFamily="34" charset="-120"/>
                  <a:ea typeface="微軟正黑體" pitchFamily="34" charset="-120"/>
                </a:rPr>
                <a:t>抑制酵素活性</a:t>
              </a:r>
              <a:endParaRPr lang="en-US" altLang="zh-TW" sz="3400" dirty="0">
                <a:solidFill>
                  <a:srgbClr val="89A826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pic>
        <p:nvPicPr>
          <p:cNvPr id="2051" name="Picture 3" descr="C:\Users\april\Downloads\enzyme (1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13840"/>
            <a:ext cx="2098070" cy="209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文字版面配置區 2"/>
          <p:cNvSpPr txBox="1">
            <a:spLocks/>
          </p:cNvSpPr>
          <p:nvPr/>
        </p:nvSpPr>
        <p:spPr>
          <a:xfrm>
            <a:off x="3019341" y="1707654"/>
            <a:ext cx="5657115" cy="28083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rgbClr val="3A482E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900000" indent="-3960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rgbClr val="3A482E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491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rgbClr val="3A482E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3A482E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rgbClr val="3A482E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TW" altLang="zh-TW" sz="2800" dirty="0" smtClean="0"/>
              <a:t>二氧化硫可</a:t>
            </a:r>
            <a:r>
              <a:rPr lang="zh-TW" altLang="zh-TW" sz="2800" b="1" dirty="0" smtClean="0">
                <a:solidFill>
                  <a:srgbClr val="89A826"/>
                </a:solidFill>
              </a:rPr>
              <a:t>抑制食品</a:t>
            </a:r>
            <a:r>
              <a:rPr lang="zh-TW" altLang="en-US" sz="2800" b="1" dirty="0" smtClean="0">
                <a:solidFill>
                  <a:srgbClr val="89A826"/>
                </a:solidFill>
              </a:rPr>
              <a:t>的</a:t>
            </a:r>
            <a:r>
              <a:rPr lang="zh-TW" altLang="zh-TW" sz="2800" b="1" dirty="0" smtClean="0">
                <a:solidFill>
                  <a:srgbClr val="89A826"/>
                </a:solidFill>
              </a:rPr>
              <a:t>酵素活性</a:t>
            </a:r>
            <a:endParaRPr lang="en-US" altLang="zh-TW" sz="2800" b="1" dirty="0">
              <a:solidFill>
                <a:srgbClr val="89A826"/>
              </a:solidFill>
            </a:endParaRPr>
          </a:p>
          <a:p>
            <a:pPr marL="720000" indent="-360000">
              <a:lnSpc>
                <a:spcPct val="120000"/>
              </a:lnSpc>
              <a:buNone/>
            </a:pPr>
            <a:r>
              <a:rPr lang="zh-TW" altLang="zh-TW" sz="2800" dirty="0" smtClean="0"/>
              <a:t>→特別</a:t>
            </a:r>
            <a:r>
              <a:rPr lang="zh-TW" altLang="zh-TW" sz="2800" dirty="0"/>
              <a:t>是那些會導致食品變色或變質的酵素</a:t>
            </a:r>
            <a:endParaRPr lang="en-US" altLang="zh-TW" sz="2800" dirty="0" smtClean="0"/>
          </a:p>
          <a:p>
            <a:pPr marL="720000" indent="-360000">
              <a:lnSpc>
                <a:spcPct val="120000"/>
              </a:lnSpc>
              <a:buNone/>
            </a:pPr>
            <a:r>
              <a:rPr lang="zh-TW" altLang="zh-TW" sz="2800" dirty="0" smtClean="0"/>
              <a:t>→有助於</a:t>
            </a:r>
            <a:r>
              <a:rPr lang="zh-TW" altLang="zh-TW" sz="2800" b="1" dirty="0">
                <a:solidFill>
                  <a:srgbClr val="89A826"/>
                </a:solidFill>
              </a:rPr>
              <a:t>保持食品的色澤</a:t>
            </a:r>
            <a:r>
              <a:rPr lang="zh-TW" altLang="zh-TW" sz="2800" dirty="0"/>
              <a:t>和質地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04202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常見的食品漂白劑</a:t>
            </a:r>
            <a:r>
              <a:rPr lang="en-US" altLang="zh-TW" dirty="0"/>
              <a:t>—</a:t>
            </a:r>
            <a:r>
              <a:rPr lang="zh-TW" altLang="en-US" dirty="0"/>
              <a:t>二氧化硫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467544" y="1057813"/>
            <a:ext cx="3680346" cy="615553"/>
            <a:chOff x="755576" y="1057813"/>
            <a:chExt cx="3680346" cy="615553"/>
          </a:xfrm>
        </p:grpSpPr>
        <p:grpSp>
          <p:nvGrpSpPr>
            <p:cNvPr id="5" name="群組 4"/>
            <p:cNvGrpSpPr/>
            <p:nvPr/>
          </p:nvGrpSpPr>
          <p:grpSpPr>
            <a:xfrm>
              <a:off x="755576" y="1131590"/>
              <a:ext cx="3672024" cy="468000"/>
              <a:chOff x="755576" y="1131590"/>
              <a:chExt cx="3672024" cy="468000"/>
            </a:xfrm>
          </p:grpSpPr>
          <p:cxnSp>
            <p:nvCxnSpPr>
              <p:cNvPr id="7" name="肘形接點 6"/>
              <p:cNvCxnSpPr/>
              <p:nvPr/>
            </p:nvCxnSpPr>
            <p:spPr>
              <a:xfrm rot="10800000">
                <a:off x="971600" y="1590611"/>
                <a:ext cx="3456000" cy="0"/>
              </a:xfrm>
              <a:prstGeom prst="bentConnector3">
                <a:avLst/>
              </a:prstGeom>
              <a:ln w="19050" cap="rnd">
                <a:solidFill>
                  <a:srgbClr val="4A7C19"/>
                </a:solidFill>
                <a:head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" name="群組 7"/>
              <p:cNvGrpSpPr/>
              <p:nvPr/>
            </p:nvGrpSpPr>
            <p:grpSpPr>
              <a:xfrm>
                <a:off x="755576" y="1131590"/>
                <a:ext cx="489236" cy="468000"/>
                <a:chOff x="969046" y="2344344"/>
                <a:chExt cx="489236" cy="468000"/>
              </a:xfrm>
            </p:grpSpPr>
            <p:sp>
              <p:nvSpPr>
                <p:cNvPr id="9" name="橢圓 8"/>
                <p:cNvSpPr/>
                <p:nvPr/>
              </p:nvSpPr>
              <p:spPr>
                <a:xfrm>
                  <a:off x="979664" y="2344344"/>
                  <a:ext cx="468000" cy="468000"/>
                </a:xfrm>
                <a:prstGeom prst="ellipse">
                  <a:avLst/>
                </a:prstGeom>
                <a:solidFill>
                  <a:srgbClr val="4A7C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0" name="文字方塊 9"/>
                <p:cNvSpPr txBox="1"/>
                <p:nvPr/>
              </p:nvSpPr>
              <p:spPr>
                <a:xfrm>
                  <a:off x="969046" y="2378289"/>
                  <a:ext cx="48923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zh-TW" sz="2000" b="1" dirty="0" smtClean="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rPr>
                    <a:t>03</a:t>
                  </a:r>
                  <a:endParaRPr lang="zh-TW" altLang="en-US" sz="2000" b="1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</p:grpSp>
        <p:sp>
          <p:nvSpPr>
            <p:cNvPr id="6" name="矩形 5"/>
            <p:cNvSpPr/>
            <p:nvPr/>
          </p:nvSpPr>
          <p:spPr>
            <a:xfrm>
              <a:off x="1199138" y="1057813"/>
              <a:ext cx="3236784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3400" b="1" dirty="0" smtClean="0">
                  <a:solidFill>
                    <a:srgbClr val="4A7C19"/>
                  </a:solidFill>
                  <a:latin typeface="微軟正黑體" pitchFamily="34" charset="-120"/>
                  <a:ea typeface="微軟正黑體" pitchFamily="34" charset="-120"/>
                </a:rPr>
                <a:t>降低微生物生長</a:t>
              </a:r>
              <a:endParaRPr lang="en-US" altLang="zh-TW" sz="3400" dirty="0">
                <a:solidFill>
                  <a:srgbClr val="4A7C19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23" name="文字版面配置區 2"/>
          <p:cNvSpPr txBox="1">
            <a:spLocks/>
          </p:cNvSpPr>
          <p:nvPr/>
        </p:nvSpPr>
        <p:spPr>
          <a:xfrm>
            <a:off x="3019341" y="1707654"/>
            <a:ext cx="5657115" cy="28083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rgbClr val="3A482E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900000" indent="-3960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rgbClr val="3A482E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491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rgbClr val="3A482E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3A482E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rgbClr val="3A482E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TW" altLang="zh-TW" sz="2800" dirty="0" smtClean="0"/>
              <a:t>二氧化硫</a:t>
            </a:r>
            <a:r>
              <a:rPr lang="zh-TW" altLang="zh-TW" sz="2800" dirty="0"/>
              <a:t>對某些</a:t>
            </a:r>
            <a:r>
              <a:rPr lang="zh-TW" altLang="zh-TW" sz="2800" dirty="0" smtClean="0"/>
              <a:t>微生物</a:t>
            </a:r>
            <a:r>
              <a:rPr lang="zh-TW" altLang="en-US" sz="2800" dirty="0" smtClean="0"/>
              <a:t>具</a:t>
            </a:r>
            <a:r>
              <a:rPr lang="zh-TW" altLang="zh-TW" sz="2800" dirty="0" smtClean="0"/>
              <a:t>有</a:t>
            </a:r>
            <a:r>
              <a:rPr lang="zh-TW" altLang="zh-TW" sz="2800" b="1" dirty="0">
                <a:solidFill>
                  <a:srgbClr val="4A7C19"/>
                </a:solidFill>
              </a:rPr>
              <a:t>殺菌作用</a:t>
            </a:r>
            <a:endParaRPr lang="en-US" altLang="zh-TW" sz="2800" b="1" dirty="0">
              <a:solidFill>
                <a:srgbClr val="4A7C19"/>
              </a:solidFill>
            </a:endParaRPr>
          </a:p>
          <a:p>
            <a:pPr marL="720000" indent="-360000">
              <a:lnSpc>
                <a:spcPct val="120000"/>
              </a:lnSpc>
              <a:buNone/>
            </a:pPr>
            <a:r>
              <a:rPr lang="zh-TW" altLang="zh-TW" sz="2800" dirty="0" smtClean="0"/>
              <a:t>→可</a:t>
            </a:r>
            <a:r>
              <a:rPr lang="zh-TW" altLang="en-US" sz="2800" dirty="0" smtClean="0"/>
              <a:t>有效</a:t>
            </a:r>
            <a:r>
              <a:rPr lang="zh-TW" altLang="zh-TW" sz="2800" dirty="0" smtClean="0"/>
              <a:t>延長</a:t>
            </a:r>
            <a:r>
              <a:rPr lang="zh-TW" altLang="zh-TW" sz="2800" dirty="0"/>
              <a:t>食品</a:t>
            </a:r>
            <a:r>
              <a:rPr lang="zh-TW" altLang="zh-TW" sz="2800" dirty="0" smtClean="0"/>
              <a:t>的</a:t>
            </a:r>
            <a:r>
              <a:rPr lang="zh-TW" altLang="en-US" sz="2800" dirty="0" smtClean="0"/>
              <a:t>賞味期限，</a:t>
            </a:r>
            <a:r>
              <a:rPr lang="zh-TW" altLang="zh-TW" sz="2800" dirty="0" smtClean="0"/>
              <a:t>並</a:t>
            </a:r>
            <a:r>
              <a:rPr lang="zh-TW" altLang="zh-TW" sz="2800" dirty="0"/>
              <a:t>減少</a:t>
            </a:r>
            <a:r>
              <a:rPr lang="zh-TW" altLang="zh-TW" sz="2800" dirty="0" smtClean="0"/>
              <a:t>食品的</a:t>
            </a:r>
            <a:r>
              <a:rPr lang="zh-TW" altLang="zh-TW" sz="2800" dirty="0"/>
              <a:t>微生物汙染</a:t>
            </a:r>
            <a:r>
              <a:rPr lang="zh-TW" altLang="zh-TW" sz="2800" dirty="0" smtClean="0"/>
              <a:t>風險</a:t>
            </a:r>
            <a:endParaRPr lang="zh-TW" altLang="en-US" sz="2800" dirty="0"/>
          </a:p>
        </p:txBody>
      </p:sp>
      <p:pic>
        <p:nvPicPr>
          <p:cNvPr id="3074" name="Picture 2" descr="C:\Users\april\Downloads\microorganis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06" y="1980418"/>
            <a:ext cx="2138287" cy="213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94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常見的食品漂白劑</a:t>
            </a:r>
            <a:r>
              <a:rPr lang="en-US" altLang="zh-TW" dirty="0"/>
              <a:t>—</a:t>
            </a:r>
            <a:r>
              <a:rPr lang="zh-TW" altLang="en-US" dirty="0"/>
              <a:t>二氧化硫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467544" y="1057813"/>
            <a:ext cx="3680346" cy="615553"/>
            <a:chOff x="755576" y="1057813"/>
            <a:chExt cx="3680346" cy="615553"/>
          </a:xfrm>
        </p:grpSpPr>
        <p:grpSp>
          <p:nvGrpSpPr>
            <p:cNvPr id="5" name="群組 4"/>
            <p:cNvGrpSpPr/>
            <p:nvPr/>
          </p:nvGrpSpPr>
          <p:grpSpPr>
            <a:xfrm>
              <a:off x="755576" y="1131590"/>
              <a:ext cx="3672024" cy="468000"/>
              <a:chOff x="755576" y="1131590"/>
              <a:chExt cx="3672024" cy="468000"/>
            </a:xfrm>
          </p:grpSpPr>
          <p:cxnSp>
            <p:nvCxnSpPr>
              <p:cNvPr id="7" name="肘形接點 6"/>
              <p:cNvCxnSpPr/>
              <p:nvPr/>
            </p:nvCxnSpPr>
            <p:spPr>
              <a:xfrm rot="10800000">
                <a:off x="971600" y="1590611"/>
                <a:ext cx="3456000" cy="0"/>
              </a:xfrm>
              <a:prstGeom prst="bentConnector3">
                <a:avLst/>
              </a:prstGeom>
              <a:ln w="19050" cap="rnd">
                <a:solidFill>
                  <a:srgbClr val="FF5D50"/>
                </a:solidFill>
                <a:head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" name="群組 7"/>
              <p:cNvGrpSpPr/>
              <p:nvPr/>
            </p:nvGrpSpPr>
            <p:grpSpPr>
              <a:xfrm>
                <a:off x="755576" y="1131590"/>
                <a:ext cx="489236" cy="468000"/>
                <a:chOff x="969046" y="2344344"/>
                <a:chExt cx="489236" cy="468000"/>
              </a:xfrm>
            </p:grpSpPr>
            <p:sp>
              <p:nvSpPr>
                <p:cNvPr id="9" name="橢圓 8"/>
                <p:cNvSpPr/>
                <p:nvPr/>
              </p:nvSpPr>
              <p:spPr>
                <a:xfrm>
                  <a:off x="979664" y="2344344"/>
                  <a:ext cx="468000" cy="468000"/>
                </a:xfrm>
                <a:prstGeom prst="ellipse">
                  <a:avLst/>
                </a:prstGeom>
                <a:solidFill>
                  <a:srgbClr val="FF5D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0" name="文字方塊 9"/>
                <p:cNvSpPr txBox="1"/>
                <p:nvPr/>
              </p:nvSpPr>
              <p:spPr>
                <a:xfrm>
                  <a:off x="969046" y="2378289"/>
                  <a:ext cx="48923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zh-TW" sz="2000" b="1" dirty="0" smtClean="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rPr>
                    <a:t>04</a:t>
                  </a:r>
                  <a:endParaRPr lang="zh-TW" altLang="en-US" sz="2000" b="1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</p:grpSp>
        <p:sp>
          <p:nvSpPr>
            <p:cNvPr id="6" name="矩形 5"/>
            <p:cNvSpPr/>
            <p:nvPr/>
          </p:nvSpPr>
          <p:spPr>
            <a:xfrm>
              <a:off x="1199138" y="1057813"/>
              <a:ext cx="3236784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3400" b="1" dirty="0">
                  <a:solidFill>
                    <a:srgbClr val="FF5D50"/>
                  </a:solidFill>
                  <a:latin typeface="微軟正黑體" pitchFamily="34" charset="-120"/>
                  <a:ea typeface="微軟正黑體" pitchFamily="34" charset="-120"/>
                </a:rPr>
                <a:t>維</a:t>
              </a:r>
              <a:r>
                <a:rPr lang="zh-TW" altLang="en-US" sz="3400" b="1" dirty="0" smtClean="0">
                  <a:solidFill>
                    <a:srgbClr val="FF5D50"/>
                  </a:solidFill>
                  <a:latin typeface="微軟正黑體" pitchFamily="34" charset="-120"/>
                  <a:ea typeface="微軟正黑體" pitchFamily="34" charset="-120"/>
                </a:rPr>
                <a:t>持</a:t>
              </a:r>
              <a:r>
                <a:rPr lang="zh-TW" altLang="en-US" sz="3400" b="1" dirty="0">
                  <a:solidFill>
                    <a:srgbClr val="FF5D50"/>
                  </a:solidFill>
                  <a:latin typeface="微軟正黑體" pitchFamily="34" charset="-120"/>
                  <a:ea typeface="微軟正黑體" pitchFamily="34" charset="-120"/>
                </a:rPr>
                <a:t>維生素</a:t>
              </a:r>
              <a:r>
                <a:rPr lang="zh-TW" altLang="en-US" sz="3400" b="1" dirty="0" smtClean="0">
                  <a:solidFill>
                    <a:srgbClr val="FF5D50"/>
                  </a:solidFill>
                  <a:latin typeface="微軟正黑體" pitchFamily="34" charset="-120"/>
                  <a:ea typeface="微軟正黑體" pitchFamily="34" charset="-120"/>
                </a:rPr>
                <a:t>含量</a:t>
              </a:r>
              <a:endParaRPr lang="zh-TW" altLang="en-US" sz="3400" b="1" dirty="0">
                <a:solidFill>
                  <a:srgbClr val="FF5D5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23" name="文字版面配置區 2"/>
          <p:cNvSpPr txBox="1">
            <a:spLocks/>
          </p:cNvSpPr>
          <p:nvPr/>
        </p:nvSpPr>
        <p:spPr>
          <a:xfrm>
            <a:off x="3019341" y="1707654"/>
            <a:ext cx="5657115" cy="28083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rgbClr val="3A482E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900000" indent="-3960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rgbClr val="3A482E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491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rgbClr val="3A482E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3A482E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rgbClr val="3A482E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TW" altLang="zh-TW" sz="2800" dirty="0" smtClean="0"/>
              <a:t>二氧化硫能減少</a:t>
            </a:r>
            <a:r>
              <a:rPr lang="zh-TW" altLang="zh-TW" sz="2800" dirty="0"/>
              <a:t>某些維生素（如維生素</a:t>
            </a:r>
            <a:r>
              <a:rPr lang="en-US" altLang="zh-TW" sz="2800" dirty="0"/>
              <a:t>C</a:t>
            </a:r>
            <a:r>
              <a:rPr lang="zh-TW" altLang="zh-TW" sz="2800" dirty="0" smtClean="0"/>
              <a:t>）</a:t>
            </a:r>
            <a:r>
              <a:rPr lang="zh-TW" altLang="zh-TW" sz="2800" dirty="0"/>
              <a:t>在食品加工過程中的損失</a:t>
            </a:r>
            <a:endParaRPr lang="en-US" altLang="zh-TW" sz="2800" b="1" dirty="0">
              <a:solidFill>
                <a:srgbClr val="4A7C19"/>
              </a:solidFill>
            </a:endParaRPr>
          </a:p>
          <a:p>
            <a:pPr marL="720000" indent="-360000">
              <a:lnSpc>
                <a:spcPct val="120000"/>
              </a:lnSpc>
              <a:buNone/>
            </a:pPr>
            <a:r>
              <a:rPr lang="zh-TW" altLang="zh-TW" sz="2800" dirty="0" smtClean="0"/>
              <a:t>→有助於</a:t>
            </a:r>
            <a:r>
              <a:rPr lang="zh-TW" altLang="en-US" sz="2800" b="1" dirty="0">
                <a:solidFill>
                  <a:srgbClr val="FF5D50"/>
                </a:solidFill>
              </a:rPr>
              <a:t>維</a:t>
            </a:r>
            <a:r>
              <a:rPr lang="zh-TW" altLang="zh-TW" sz="2800" b="1" dirty="0" smtClean="0">
                <a:solidFill>
                  <a:srgbClr val="FF5D50"/>
                </a:solidFill>
              </a:rPr>
              <a:t>持</a:t>
            </a:r>
            <a:r>
              <a:rPr lang="zh-TW" altLang="zh-TW" sz="2800" b="1" dirty="0">
                <a:solidFill>
                  <a:srgbClr val="FF5D50"/>
                </a:solidFill>
              </a:rPr>
              <a:t>食品的營養</a:t>
            </a:r>
            <a:r>
              <a:rPr lang="zh-TW" altLang="zh-TW" sz="2800" b="1" dirty="0" smtClean="0">
                <a:solidFill>
                  <a:srgbClr val="FF5D50"/>
                </a:solidFill>
              </a:rPr>
              <a:t>價值</a:t>
            </a:r>
            <a:endParaRPr lang="zh-TW" altLang="en-US" sz="2800" b="1" dirty="0">
              <a:solidFill>
                <a:srgbClr val="FF5D50"/>
              </a:solidFill>
            </a:endParaRPr>
          </a:p>
        </p:txBody>
      </p:sp>
      <p:pic>
        <p:nvPicPr>
          <p:cNvPr id="4098" name="Picture 2" descr="C:\Users\april\Downloads\vitamin-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06" y="1923678"/>
            <a:ext cx="2056776" cy="205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40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常見的食品漂白劑</a:t>
            </a:r>
            <a:r>
              <a:rPr lang="en-US" altLang="zh-TW" dirty="0"/>
              <a:t>—</a:t>
            </a:r>
            <a:r>
              <a:rPr lang="zh-TW" altLang="en-US" dirty="0"/>
              <a:t>二氧化硫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zh-TW" altLang="en-US" dirty="0"/>
              <a:t>二氧化硫（</a:t>
            </a:r>
            <a:r>
              <a:rPr lang="en-US" altLang="zh-TW" dirty="0"/>
              <a:t>SO</a:t>
            </a:r>
            <a:r>
              <a:rPr lang="en-US" altLang="zh-TW" baseline="-25000" dirty="0"/>
              <a:t>2</a:t>
            </a:r>
            <a:r>
              <a:rPr lang="zh-TW" altLang="en-US" dirty="0" smtClean="0"/>
              <a:t>）的疑慮與管理：</a:t>
            </a:r>
            <a:endParaRPr lang="en-US" altLang="zh-TW" dirty="0" smtClean="0"/>
          </a:p>
          <a:p>
            <a:pPr lvl="1">
              <a:lnSpc>
                <a:spcPct val="120000"/>
              </a:lnSpc>
            </a:pPr>
            <a:r>
              <a:rPr lang="zh-TW" altLang="zh-TW" dirty="0" smtClean="0"/>
              <a:t>儘管</a:t>
            </a:r>
            <a:r>
              <a:rPr lang="zh-TW" altLang="zh-TW" dirty="0"/>
              <a:t>二氧化硫在食品加工中有所好處，但它也可能對某些人造成</a:t>
            </a:r>
            <a:r>
              <a:rPr lang="zh-TW" altLang="zh-TW" b="1" dirty="0">
                <a:solidFill>
                  <a:srgbClr val="FF5D50"/>
                </a:solidFill>
              </a:rPr>
              <a:t>過敏反應</a:t>
            </a:r>
            <a:r>
              <a:rPr lang="zh-TW" altLang="zh-TW" dirty="0"/>
              <a:t>，因此部分國家有限制或禁止其使用。</a:t>
            </a: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8409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1175</TotalTime>
  <Words>1283</Words>
  <Application>Microsoft Office PowerPoint</Application>
  <PresentationFormat>如螢幕大小 (16:9)</PresentationFormat>
  <Paragraphs>183</Paragraphs>
  <Slides>36</Slides>
  <Notes>4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36</vt:i4>
      </vt:variant>
    </vt:vector>
  </HeadingPairs>
  <TitlesOfParts>
    <vt:vector size="37" baseType="lpstr">
      <vt:lpstr>Office 佈景主題</vt:lpstr>
      <vt:lpstr>主題式簡報：下午茶時光</vt:lpstr>
      <vt:lpstr>前言</vt:lpstr>
      <vt:lpstr>常見的食品漂白劑—二氧化硫</vt:lpstr>
      <vt:lpstr>常見的食品漂白劑—二氧化硫</vt:lpstr>
      <vt:lpstr>常見的食品漂白劑—二氧化硫</vt:lpstr>
      <vt:lpstr>常見的食品漂白劑—二氧化硫</vt:lpstr>
      <vt:lpstr>常見的食品漂白劑—二氧化硫</vt:lpstr>
      <vt:lpstr>常見的食品漂白劑—二氧化硫</vt:lpstr>
      <vt:lpstr>常見的食品漂白劑—二氧化硫</vt:lpstr>
      <vt:lpstr>常見的食品漂白劑—二氧化硫</vt:lpstr>
      <vt:lpstr>二氧化硫的法規（2018年）</vt:lpstr>
      <vt:lpstr>二氧化硫的法規（2018年）</vt:lpstr>
      <vt:lpstr>二氧化硫的法規（2018年）</vt:lpstr>
      <vt:lpstr>實驗魔術秀—二氧化硫檢測</vt:lpstr>
      <vt:lpstr>實驗魔術秀—二氧化硫檢測</vt:lpstr>
      <vt:lpstr>實驗魔術秀—二氧化硫檢測</vt:lpstr>
      <vt:lpstr>實驗魔術秀—二氧化硫檢測</vt:lpstr>
      <vt:lpstr>實驗魔術秀—二氧化硫檢測</vt:lpstr>
      <vt:lpstr>實驗魔術秀—二氧化硫檢測</vt:lpstr>
      <vt:lpstr>實驗魔術秀—二氧化硫檢測</vt:lpstr>
      <vt:lpstr>實驗魔術秀—二氧化硫檢測</vt:lpstr>
      <vt:lpstr>實驗動手做—到底留不硫</vt:lpstr>
      <vt:lpstr>實驗動手做—到底留不硫</vt:lpstr>
      <vt:lpstr>實驗動手做—到底留不硫</vt:lpstr>
      <vt:lpstr>實驗動手做—到底留不硫</vt:lpstr>
      <vt:lpstr>如何解決二氧化硫殘留？</vt:lpstr>
      <vt:lpstr>如何解決二氧化硫殘留？</vt:lpstr>
      <vt:lpstr>如何解決二氧化硫殘留？</vt:lpstr>
      <vt:lpstr>如何解決二氧化硫殘留？</vt:lpstr>
      <vt:lpstr>如何解決二氧化硫殘留？</vt:lpstr>
      <vt:lpstr>延伸問題與討論</vt:lpstr>
      <vt:lpstr>延伸問題與討論</vt:lpstr>
      <vt:lpstr>延伸問題與討論</vt:lpstr>
      <vt:lpstr>延伸問題與討論</vt:lpstr>
      <vt:lpstr>延伸問題與討論</vt:lpstr>
      <vt:lpstr>延伸問題與討論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意婷</dc:creator>
  <cp:lastModifiedBy>意婷</cp:lastModifiedBy>
  <cp:revision>81</cp:revision>
  <dcterms:created xsi:type="dcterms:W3CDTF">2024-02-22T03:39:07Z</dcterms:created>
  <dcterms:modified xsi:type="dcterms:W3CDTF">2024-03-15T09:43:37Z</dcterms:modified>
</cp:coreProperties>
</file>