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35"/>
  </p:notesMasterIdLst>
  <p:sldIdLst>
    <p:sldId id="289" r:id="rId4"/>
    <p:sldId id="272" r:id="rId5"/>
    <p:sldId id="263" r:id="rId6"/>
    <p:sldId id="273" r:id="rId7"/>
    <p:sldId id="262" r:id="rId8"/>
    <p:sldId id="257" r:id="rId9"/>
    <p:sldId id="256" r:id="rId10"/>
    <p:sldId id="258" r:id="rId11"/>
    <p:sldId id="259" r:id="rId12"/>
    <p:sldId id="264" r:id="rId13"/>
    <p:sldId id="265" r:id="rId14"/>
    <p:sldId id="266" r:id="rId15"/>
    <p:sldId id="260" r:id="rId16"/>
    <p:sldId id="261" r:id="rId17"/>
    <p:sldId id="267" r:id="rId18"/>
    <p:sldId id="268" r:id="rId19"/>
    <p:sldId id="269" r:id="rId20"/>
    <p:sldId id="270" r:id="rId21"/>
    <p:sldId id="271" r:id="rId22"/>
    <p:sldId id="290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291" r:id="rId31"/>
    <p:sldId id="292" r:id="rId32"/>
    <p:sldId id="294" r:id="rId33"/>
    <p:sldId id="295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FF66"/>
    <a:srgbClr val="FF0000"/>
    <a:srgbClr val="A5B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0913A-3B9B-4C59-810E-DE2DA8F49323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08EB8-A75F-4F7A-A873-1460557BEB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942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41209-7113-41AC-953A-01B37EF01532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0" y="3429000"/>
            <a:ext cx="6399213" cy="12192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CN" alt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800600"/>
            <a:ext cx="6399213" cy="838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zh-CN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9D13ACA-E68C-4A1C-B6E8-3F590B37BE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837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E86F8-71CE-4AF6-B3BE-6C9123D3B1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450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C4710-963B-4E51-A09E-06D2CBE4EC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221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84413" y="1905000"/>
            <a:ext cx="3122612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59425" y="1905000"/>
            <a:ext cx="31242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08D06-D55F-41AD-8E49-643AEBA75A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6835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15D64-67E3-4897-971D-B1607A624E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1187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4106E-6A3B-4CCE-83A3-16FD81A52BB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7942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E59EF-9607-4320-B11B-3CEDE96E27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916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FCE66-F94E-4CDF-8024-780A38ACA4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06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EAD1-790D-4D3D-B053-1FAB487FB4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227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A3250-534A-4220-BB32-E1D5D4E756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7379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85013" y="533400"/>
            <a:ext cx="1598612" cy="5592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84413" y="533400"/>
            <a:ext cx="4648200" cy="559276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2CCED-DA5C-45A2-AB81-9BEDB69C92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123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標題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日期版面配置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頁尾版面配置區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2" name="內容版面配置區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4" name="內容版面配置區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內容版面配置區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4413" y="533400"/>
            <a:ext cx="639921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4413" y="1905000"/>
            <a:ext cx="6399212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Verdana" pitchFamily="34" charset="0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ACBCB16D-DD5D-4291-88C5-C08C52DA88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657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2018/3/26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&#25136;&#26023;&#39131;&#24392;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76579" y="476672"/>
            <a:ext cx="5127669" cy="792088"/>
          </a:xfrm>
          <a:prstGeom prst="rect">
            <a:avLst/>
          </a:prstGeom>
          <a:solidFill>
            <a:srgbClr val="A5B592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697320" y="345430"/>
            <a:ext cx="2980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台海對決</a:t>
            </a:r>
            <a:endParaRPr lang="zh-TW" alt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76579" y="550421"/>
            <a:ext cx="20313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桌遊簡介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Users\hankc\My Cloud\人事作業夾\國防桌遊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724"/>
            <a:ext cx="9144000" cy="51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2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－碼頭移動說明</a:t>
            </a:r>
          </a:p>
        </p:txBody>
      </p:sp>
      <p:pic>
        <p:nvPicPr>
          <p:cNvPr id="2050" name="Picture 2" descr="C:\Users\Eric\My Cloud\☆文創所資料夾\2.兒童文化\1.桌遊\規則暫存圖\20171114_161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1" y="1124744"/>
            <a:ext cx="921702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 rot="11714983">
            <a:off x="3860971" y="4058117"/>
            <a:ext cx="1263561" cy="659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004048" y="4293096"/>
            <a:ext cx="259228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指定移動棋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5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ric\My Cloud\☆文創所資料夾\2.兒童文化\1.桌遊\規則暫存圖\20171114_161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1" y="1376659"/>
            <a:ext cx="9222411" cy="51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規則說明－碼頭移動說明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5591323" y="2894002"/>
            <a:ext cx="1263561" cy="659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853246" y="2907521"/>
            <a:ext cx="217676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碼頭整補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445853" y="4526688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47970" y="4003468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869367" y="3553852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004048" y="3030632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137960" y="3804474"/>
            <a:ext cx="1314359" cy="13433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5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規則說明－碼頭額外功能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00771" y="1568500"/>
            <a:ext cx="2592212" cy="1200329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視同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巡防艦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可砲轟岸上</a:t>
            </a:r>
            <a:endParaRPr lang="zh-TW" alt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132706" y="3588927"/>
            <a:ext cx="3460276" cy="2994263"/>
            <a:chOff x="35496" y="908720"/>
            <a:chExt cx="4036340" cy="3492745"/>
          </a:xfrm>
        </p:grpSpPr>
        <p:pic>
          <p:nvPicPr>
            <p:cNvPr id="4098" name="Picture 2" descr="C:\Users\Eric\My Cloud\☆文創所資料夾\2.兒童文化\1.桌遊\規則暫存圖\20171114_16230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496" y="908720"/>
              <a:ext cx="4036340" cy="3492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線接點 16"/>
            <p:cNvCxnSpPr/>
            <p:nvPr/>
          </p:nvCxnSpPr>
          <p:spPr>
            <a:xfrm flipH="1" flipV="1">
              <a:off x="2553730" y="3607334"/>
              <a:ext cx="468248" cy="737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橢圓 17"/>
            <p:cNvSpPr/>
            <p:nvPr/>
          </p:nvSpPr>
          <p:spPr>
            <a:xfrm>
              <a:off x="2577249" y="3212976"/>
              <a:ext cx="216024" cy="1800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2913966" y="3577780"/>
              <a:ext cx="216024" cy="1800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8" name="直線接點 27"/>
            <p:cNvCxnSpPr>
              <a:endCxn id="18" idx="4"/>
            </p:cNvCxnSpPr>
            <p:nvPr/>
          </p:nvCxnSpPr>
          <p:spPr>
            <a:xfrm flipV="1">
              <a:off x="2577249" y="3392996"/>
              <a:ext cx="108012" cy="21433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/>
          <p:cNvGrpSpPr/>
          <p:nvPr/>
        </p:nvGrpSpPr>
        <p:grpSpPr>
          <a:xfrm>
            <a:off x="395536" y="941368"/>
            <a:ext cx="5204343" cy="4041603"/>
            <a:chOff x="3939657" y="2843781"/>
            <a:chExt cx="5204343" cy="4041603"/>
          </a:xfrm>
        </p:grpSpPr>
        <p:pic>
          <p:nvPicPr>
            <p:cNvPr id="4099" name="Picture 3" descr="C:\Users\Eric\My Cloud\☆文創所資料夾\2.兒童文化\1.桌遊\規則暫存圖\20171114_16233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9657" y="2843781"/>
              <a:ext cx="5204343" cy="40416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5" name="矩形 14"/>
            <p:cNvSpPr/>
            <p:nvPr/>
          </p:nvSpPr>
          <p:spPr>
            <a:xfrm rot="20310769">
              <a:off x="6260508" y="4995679"/>
              <a:ext cx="951176" cy="89445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4" name="直線接點 33"/>
            <p:cNvCxnSpPr/>
            <p:nvPr/>
          </p:nvCxnSpPr>
          <p:spPr>
            <a:xfrm flipH="1" flipV="1">
              <a:off x="7617718" y="5012200"/>
              <a:ext cx="590882" cy="66211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 flipV="1">
              <a:off x="7617718" y="5012200"/>
              <a:ext cx="590882" cy="58913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向右箭號 6"/>
          <p:cNvSpPr/>
          <p:nvPr/>
        </p:nvSpPr>
        <p:spPr>
          <a:xfrm rot="13079514">
            <a:off x="4966332" y="4588531"/>
            <a:ext cx="1267095" cy="6552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hlinkClick r:id="rId4" action="ppaction://hlinkfile"/>
          </p:cNvPr>
          <p:cNvSpPr txBox="1"/>
          <p:nvPr/>
        </p:nvSpPr>
        <p:spPr>
          <a:xfrm>
            <a:off x="446359" y="4687158"/>
            <a:ext cx="3384377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碼頭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正前方２格灰色區之敵部隊棋無條件殲滅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25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規則說明－地物介紹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92288" y="2420888"/>
            <a:ext cx="50405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H="1" flipV="1">
            <a:off x="4283969" y="2924945"/>
            <a:ext cx="705766" cy="8836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419872" y="3808560"/>
            <a:ext cx="540060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招募站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：移動至此可出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徵兵卡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、暫停</a:t>
            </a:r>
            <a:r>
              <a:rPr lang="en-US" altLang="zh-TW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回合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進行徵兵，每顆部隊棋每局僅可徵兵乙次。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8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規則說明－地物介紹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37299" y="5373216"/>
            <a:ext cx="50405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stCxn id="5" idx="0"/>
          </p:cNvCxnSpPr>
          <p:nvPr/>
        </p:nvCxnSpPr>
        <p:spPr>
          <a:xfrm flipH="1" flipV="1">
            <a:off x="4139952" y="4149081"/>
            <a:ext cx="449375" cy="12241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123728" y="1912764"/>
            <a:ext cx="4968552" cy="2308324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兵營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回合後可由</a:t>
            </a:r>
            <a:r>
              <a:rPr lang="zh-TW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集中營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徵得</a:t>
            </a:r>
            <a:r>
              <a:rPr lang="zh-TW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部隊棋</a:t>
            </a:r>
            <a:r>
              <a:rPr lang="en-US" altLang="zh-TW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支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，但兵營上如有任何部隊棋未移開，則無法增加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80263" y="851520"/>
            <a:ext cx="6319377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每人每局最多擁有</a:t>
            </a: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顆部隊棋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78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規則說明－移動攻擊方式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C:\Users\Eric\My Cloud\☆文創所資料夾\2.兒童文化\1.桌遊\規則暫存圖\20171114_161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801"/>
            <a:ext cx="9138280" cy="51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右箭號 10"/>
          <p:cNvSpPr/>
          <p:nvPr/>
        </p:nvSpPr>
        <p:spPr>
          <a:xfrm rot="20088912">
            <a:off x="3937359" y="5114991"/>
            <a:ext cx="1263561" cy="659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475656" y="5373216"/>
            <a:ext cx="259228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指定移動棋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66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規則說明－移動攻擊方式（一）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6" name="Picture 2" descr="C:\Users\Eric\My Cloud\☆文創所資料夾\2.兒童文化\1.桌遊\規則暫存圖\20171114_16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80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4499992" y="4797152"/>
            <a:ext cx="432048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 flipV="1">
            <a:off x="4716016" y="3655293"/>
            <a:ext cx="216024" cy="1321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 flipV="1">
            <a:off x="4355976" y="3573016"/>
            <a:ext cx="648072" cy="617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4211960" y="3501008"/>
            <a:ext cx="216024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860032" y="4115176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32040" y="3409836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108215" y="3049796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規則說明－移動攻擊方式（二）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4499992" y="4797152"/>
            <a:ext cx="432048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 flipV="1">
            <a:off x="4716016" y="3655293"/>
            <a:ext cx="216024" cy="13218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 flipV="1">
            <a:off x="4283968" y="3593555"/>
            <a:ext cx="648072" cy="617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4211960" y="3501008"/>
            <a:ext cx="216024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Eric\My Cloud\☆文創所資料夾\2.兒童文化\1.桌遊\規則暫存圖\20171114_161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1638"/>
            <a:ext cx="9162628" cy="51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4499992" y="4869160"/>
            <a:ext cx="432048" cy="3600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 flipV="1">
            <a:off x="4716016" y="3789040"/>
            <a:ext cx="360040" cy="13218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/>
          <p:cNvSpPr/>
          <p:nvPr/>
        </p:nvSpPr>
        <p:spPr>
          <a:xfrm>
            <a:off x="5004048" y="3698168"/>
            <a:ext cx="216024" cy="1800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411760" y="6167045"/>
            <a:ext cx="110799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玩家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1115616" y="3543485"/>
            <a:ext cx="2702582" cy="2070230"/>
          </a:xfrm>
          <a:prstGeom prst="wedgeRectCallout">
            <a:avLst>
              <a:gd name="adj1" fmla="val 9477"/>
              <a:gd name="adj2" fmla="val 7906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打！</a:t>
            </a:r>
            <a:endParaRPr lang="zh-TW" altLang="en-US" sz="8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932040" y="4221088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148064" y="3573016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規則說明－武器牌卡</a:t>
            </a:r>
            <a:endParaRPr lang="en-US" altLang="zh-TW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4" name="Picture 2" descr="C:\Users\Eric\My Cloud\☆文創所資料夾\2.兒童文化\1.桌遊\規則暫存圖\20171114_164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9672" y="836712"/>
            <a:ext cx="7234070" cy="580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接點 5"/>
          <p:cNvCxnSpPr/>
          <p:nvPr/>
        </p:nvCxnSpPr>
        <p:spPr>
          <a:xfrm>
            <a:off x="-108520" y="3738264"/>
            <a:ext cx="92525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399028" y="1340768"/>
            <a:ext cx="861774" cy="17514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陸空戰</a:t>
            </a:r>
            <a:endParaRPr lang="zh-TW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08931" y="4606859"/>
            <a:ext cx="861774" cy="11984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海戰</a:t>
            </a:r>
            <a:endParaRPr lang="zh-TW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＞形箭號 1"/>
          <p:cNvSpPr/>
          <p:nvPr/>
        </p:nvSpPr>
        <p:spPr>
          <a:xfrm>
            <a:off x="3419872" y="2060848"/>
            <a:ext cx="432048" cy="64605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＞形箭號 7"/>
          <p:cNvSpPr/>
          <p:nvPr/>
        </p:nvSpPr>
        <p:spPr>
          <a:xfrm>
            <a:off x="5136175" y="2072179"/>
            <a:ext cx="432048" cy="64605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＞形箭號 8"/>
          <p:cNvSpPr/>
          <p:nvPr/>
        </p:nvSpPr>
        <p:spPr>
          <a:xfrm>
            <a:off x="6804248" y="2081496"/>
            <a:ext cx="432048" cy="64605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4283968" y="4883034"/>
            <a:ext cx="432048" cy="64605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5940152" y="4943186"/>
            <a:ext cx="432048" cy="646054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3694" y="759477"/>
            <a:ext cx="8418786" cy="5957574"/>
            <a:chOff x="473694" y="759477"/>
            <a:chExt cx="8418786" cy="595757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" t="12452" r="34370" b="6107"/>
            <a:stretch/>
          </p:blipFill>
          <p:spPr bwMode="auto">
            <a:xfrm>
              <a:off x="473694" y="759477"/>
              <a:ext cx="8418786" cy="5957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2627784" y="759477"/>
              <a:ext cx="792088" cy="4372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94672" y="1340768"/>
              <a:ext cx="346761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小老師隨時在手邊</a:t>
              </a:r>
              <a:endPara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6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05143"/>
              </p:ext>
            </p:extLst>
          </p:nvPr>
        </p:nvGraphicFramePr>
        <p:xfrm>
          <a:off x="179512" y="193576"/>
          <a:ext cx="8656984" cy="6501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5070"/>
                <a:gridCol w="1774350"/>
                <a:gridCol w="1675545"/>
                <a:gridCol w="1535917"/>
                <a:gridCol w="1466102"/>
              </a:tblGrid>
              <a:tr h="571128">
                <a:tc gridSpan="5">
                  <a:txBody>
                    <a:bodyPr/>
                    <a:lstStyle/>
                    <a:p>
                      <a:pPr algn="di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kern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</a:t>
                      </a:r>
                      <a:r>
                        <a:rPr lang="zh-TW" sz="4000" kern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空戰</a:t>
                      </a:r>
                      <a:r>
                        <a:rPr lang="zh-TW" altLang="en-US" sz="4000" kern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武力相剋</a:t>
                      </a:r>
                      <a:r>
                        <a:rPr lang="zh-TW" sz="4000" kern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</a:t>
                      </a:r>
                      <a:endParaRPr lang="zh-TW" sz="4000" kern="1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321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武器</a:t>
                      </a:r>
                      <a:endParaRPr lang="en-US" altLang="zh-TW" sz="4000" b="1" kern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1" kern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類型</a:t>
                      </a:r>
                      <a:endParaRPr lang="zh-TW" sz="4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戰鬥機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直升機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戰車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防空</a:t>
                      </a:r>
                      <a:endParaRPr lang="en-US" altLang="zh-TW" sz="4000" b="1" kern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飛彈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rgbClr val="FFC000"/>
                    </a:solidFill>
                  </a:tcPr>
                </a:tc>
              </a:tr>
              <a:tr h="10880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★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戰鬥機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勝</a:t>
                      </a:r>
                      <a:endParaRPr lang="zh-TW" sz="4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－</a:t>
                      </a:r>
                      <a:endParaRPr lang="zh-TW" sz="4000" b="0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敗</a:t>
                      </a: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</a:tr>
              <a:tr h="1124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★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直升機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敗</a:t>
                      </a: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勝</a:t>
                      </a:r>
                      <a:endParaRPr lang="zh-TW" sz="4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－</a:t>
                      </a:r>
                      <a:endParaRPr lang="zh-TW" sz="4000" b="0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</a:tr>
              <a:tr h="11381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★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戰</a:t>
                      </a: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車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－</a:t>
                      </a:r>
                      <a:endParaRPr lang="zh-TW" sz="4000" b="0" kern="1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敗</a:t>
                      </a: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勝</a:t>
                      </a:r>
                      <a:endParaRPr lang="zh-TW" sz="4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防空</a:t>
                      </a:r>
                      <a:endParaRPr lang="en-US" altLang="zh-TW" sz="4000" b="1" kern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r>
                        <a:rPr lang="zh-TW" sz="4000" b="1" kern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飛彈</a:t>
                      </a:r>
                      <a:endParaRPr lang="zh-TW" sz="4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勝</a:t>
                      </a:r>
                      <a:endParaRPr lang="zh-TW" sz="4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－</a:t>
                      </a: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4000" b="0" kern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敗</a:t>
                      </a: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4000" b="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25107" marR="25107" marT="0" marB="0" anchor="ctr"/>
                </a:tc>
              </a:tr>
            </a:tbl>
          </a:graphicData>
        </a:graphic>
      </p:graphicFrame>
      <p:sp>
        <p:nvSpPr>
          <p:cNvPr id="5" name="文字方塊 2"/>
          <p:cNvSpPr txBox="1">
            <a:spLocks noChangeArrowheads="1"/>
          </p:cNvSpPr>
          <p:nvPr/>
        </p:nvSpPr>
        <p:spPr bwMode="auto">
          <a:xfrm>
            <a:off x="1573213" y="2593975"/>
            <a:ext cx="3508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050" name="Picture 2" descr="C:\Users\Eric\My Cloud\☆文創所資料夾\2.兒童文化\1.桌遊\640px-Sixsided_Dice_inJap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6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01" y="2173219"/>
            <a:ext cx="1386343" cy="1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ric\My Cloud\☆文創所資料夾\2.兒童文化\1.桌遊\640px-Sixsided_Dice_in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6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25935"/>
            <a:ext cx="1386343" cy="1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Eric\My Cloud\☆文創所資料夾\2.兒童文化\1.桌遊\640px-Sixsided_Dice_in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6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1386343" cy="1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ric\My Cloud\☆文創所資料夾\2.兒童文化\1.桌遊\640px-Sixsided_Dice_inJap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6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17232"/>
            <a:ext cx="1386343" cy="1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51520" y="5733256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zh-TW" altLang="en-US" sz="4000" b="1" kern="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endParaRPr lang="zh-TW" altLang="zh-TW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836712"/>
            <a:ext cx="2160240" cy="59046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3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c\Desktop\20171122_143103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67" y="1431596"/>
            <a:ext cx="9183967" cy="516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140439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留中間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張桌子．加大桌距．餘拉到旁邊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自己椅子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拉來中間桌子．</a:t>
            </a:r>
            <a:r>
              <a:rPr lang="en-US" altLang="zh-TW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一桌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346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40000">
              <a:srgbClr val="FFFF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1547664" y="-1010679"/>
            <a:ext cx="10009112" cy="9361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noFill/>
              </a:rPr>
              <a:t>潛艦重要嗎？台灣有那幾艘潛艦？戰力如何？如果海戰中你少了潛艦牌、贏的機率？</a:t>
            </a:r>
          </a:p>
        </p:txBody>
      </p:sp>
      <p:sp>
        <p:nvSpPr>
          <p:cNvPr id="5" name="矩形 4"/>
          <p:cNvSpPr/>
          <p:nvPr/>
        </p:nvSpPr>
        <p:spPr>
          <a:xfrm>
            <a:off x="3923928" y="221739"/>
            <a:ext cx="39164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討論幾個問題</a:t>
            </a:r>
            <a:endParaRPr lang="zh-TW" alt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Eric\My Cloud\☆文創所資料夾\疑問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1433253" cy="19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483768" y="1268760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如果海戰中你少了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潛艦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對戰局會不會有影響？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台灣潛艦目前戰力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83768" y="3083476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二、對戰中有沒有用過「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徵兵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少子化、不願從軍的時代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暫停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回合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變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暫停</a:t>
            </a:r>
            <a:r>
              <a:rPr lang="en-US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83768" y="4883676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三、中共到底還會不會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武力犯台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還不開戰是在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等什麼時機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你了解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台灣防空武器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強度嗎？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50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教案圖\停電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1847"/>
          <a:stretch/>
        </p:blipFill>
        <p:spPr bwMode="auto">
          <a:xfrm>
            <a:off x="-110359" y="0"/>
            <a:ext cx="9254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教案圖\停電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/>
          <a:stretch/>
        </p:blipFill>
        <p:spPr bwMode="auto">
          <a:xfrm>
            <a:off x="-252248" y="0"/>
            <a:ext cx="9432761" cy="689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2988" y="5386156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815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停電好幾小時</a:t>
            </a:r>
            <a:endParaRPr lang="en-US" altLang="zh-TW" sz="36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您當時在做什麼？</a:t>
            </a:r>
            <a:endParaRPr lang="zh-TW" altLang="en-US" sz="36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95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教案圖\空襲前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61256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教案圖\空襲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48370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014825" y="5301208"/>
            <a:ext cx="42883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生命沒燈已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年了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r>
              <a:rPr lang="zh-TW" altLang="en-US" sz="32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您願意過這種生活嗎？</a:t>
            </a:r>
            <a:endParaRPr lang="zh-TW" altLang="en-US" sz="32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7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教案圖\殘破家園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 b="4407"/>
          <a:stretch/>
        </p:blipFill>
        <p:spPr bwMode="auto">
          <a:xfrm>
            <a:off x="-108520" y="-82241"/>
            <a:ext cx="9259704" cy="69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43608" y="536094"/>
            <a:ext cx="1046440" cy="33239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你在敘利亞的每天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都可能是最後一天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29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教案圖\戰火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0" y="203775"/>
            <a:ext cx="4085996" cy="65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教案圖\戰火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39" y="1052736"/>
            <a:ext cx="4535057" cy="56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上箭號 5"/>
          <p:cNvSpPr/>
          <p:nvPr/>
        </p:nvSpPr>
        <p:spPr bwMode="auto">
          <a:xfrm rot="10800000">
            <a:off x="6427290" y="3853930"/>
            <a:ext cx="683353" cy="62600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" name="向上箭號 6"/>
          <p:cNvSpPr/>
          <p:nvPr/>
        </p:nvSpPr>
        <p:spPr bwMode="auto">
          <a:xfrm rot="10800000">
            <a:off x="1971301" y="3265976"/>
            <a:ext cx="683353" cy="626006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18814" y="203775"/>
            <a:ext cx="4339650" cy="646331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戰爭會奪走你的一切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23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051720" y="262389"/>
            <a:ext cx="6647974" cy="646331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59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年前我們曾經也被這樣打過！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D:\教案圖\8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67" y="1221281"/>
            <a:ext cx="7047889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教案圖\中共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89034"/>
            <a:ext cx="1808859" cy="120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教案圖\中華民國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58" y="5373216"/>
            <a:ext cx="1896330" cy="12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995936" y="5674022"/>
            <a:ext cx="1242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5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V.S</a:t>
            </a:r>
            <a:endParaRPr lang="zh-TW" altLang="en-US" sz="5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23528" y="2438886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歷史不斷重演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16416" y="2366878"/>
            <a:ext cx="738664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備戰才能止戰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9872" y="1052736"/>
            <a:ext cx="5444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【如果不能借鑑歷史，就註定重演歷史】～ 艾文‧托佛勒（</a:t>
            </a:r>
            <a:r>
              <a:rPr lang="en-US" altLang="zh-TW" sz="2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Alvin Toffler</a:t>
            </a:r>
            <a:r>
              <a:rPr lang="zh-TW" altLang="zh-TW" sz="2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6578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ric\My Cloud\☆文創所資料夾\繞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ric\My Cloud\☆文創所資料夾\繞台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7" r="23073" b="16625"/>
          <a:stretch/>
        </p:blipFill>
        <p:spPr bwMode="auto">
          <a:xfrm>
            <a:off x="-36512" y="4176465"/>
            <a:ext cx="4022002" cy="27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11961" y="4869160"/>
            <a:ext cx="48013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軍隊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素質降低</a:t>
            </a:r>
            <a:endParaRPr lang="en-US" altLang="zh-TW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隨飛過程中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一時衝動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有沒有機會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擦槍走火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23727" y="260648"/>
            <a:ext cx="6890651" cy="4029448"/>
            <a:chOff x="2123727" y="260648"/>
            <a:chExt cx="6890651" cy="4029448"/>
          </a:xfrm>
        </p:grpSpPr>
        <p:pic>
          <p:nvPicPr>
            <p:cNvPr id="3076" name="Picture 4" descr="C:\Users\Eric\My Cloud\☆文創所資料夾\兩岸軍力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24"/>
            <a:stretch/>
          </p:blipFill>
          <p:spPr bwMode="auto">
            <a:xfrm>
              <a:off x="2123727" y="260648"/>
              <a:ext cx="6890651" cy="40294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3347864" y="2924944"/>
              <a:ext cx="4320480" cy="792088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82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 r="1203" b="8657"/>
          <a:stretch/>
        </p:blipFill>
        <p:spPr bwMode="auto">
          <a:xfrm>
            <a:off x="0" y="-1"/>
            <a:ext cx="9144000" cy="429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4210" y="4293096"/>
            <a:ext cx="32624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備戰止戰</a:t>
            </a:r>
            <a:endParaRPr lang="en-US" altLang="zh-TW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V.S</a:t>
            </a:r>
          </a:p>
          <a:p>
            <a:pPr algn="ctr"/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開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徵兵</a:t>
            </a:r>
            <a:endParaRPr lang="zh-TW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4702758" y="2835767"/>
            <a:ext cx="4405746" cy="3875155"/>
            <a:chOff x="4572000" y="2835767"/>
            <a:chExt cx="4405746" cy="3875155"/>
          </a:xfrm>
        </p:grpSpPr>
        <p:pic>
          <p:nvPicPr>
            <p:cNvPr id="4099" name="Picture 3" descr="C:\Users\Eric\My Cloud\☆文創所資料夾\會不會打來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48" t="23759" r="3233" b="35849"/>
            <a:stretch/>
          </p:blipFill>
          <p:spPr bwMode="auto">
            <a:xfrm>
              <a:off x="4572000" y="2835767"/>
              <a:ext cx="4405746" cy="387515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直線接點 2"/>
            <p:cNvCxnSpPr/>
            <p:nvPr/>
          </p:nvCxnSpPr>
          <p:spPr>
            <a:xfrm>
              <a:off x="7164288" y="3645024"/>
              <a:ext cx="144016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5220072" y="3861048"/>
              <a:ext cx="338437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5220072" y="4058256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6372200" y="4869160"/>
              <a:ext cx="20882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256076" y="5074493"/>
              <a:ext cx="21602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7668344" y="5661248"/>
              <a:ext cx="93610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5220072" y="5858569"/>
              <a:ext cx="3352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>
              <a:off x="5256076" y="6093296"/>
              <a:ext cx="21804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/>
          <p:cNvSpPr/>
          <p:nvPr/>
        </p:nvSpPr>
        <p:spPr>
          <a:xfrm>
            <a:off x="7308304" y="764704"/>
            <a:ext cx="18356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3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規則說明－初期配置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C:\Users\Eric\My Cloud\☆文創所資料夾\2.兒童文化\1.桌遊\規則暫存圖\20171114_161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0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Eric\My Cloud\☆文創所資料夾\2.兒童文化\1.桌遊\規則暫存圖\20171114_161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192" y="2996952"/>
            <a:ext cx="6678304" cy="37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右箭號 2"/>
          <p:cNvSpPr/>
          <p:nvPr/>
        </p:nvSpPr>
        <p:spPr>
          <a:xfrm rot="2659640">
            <a:off x="2030420" y="3138790"/>
            <a:ext cx="1263561" cy="659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696846" y="1304181"/>
            <a:ext cx="433965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同顏色的</a:t>
            </a:r>
            <a:endParaRPr lang="en-US" altLang="zh-TW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顆棋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+ </a:t>
            </a: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張牌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499992" y="643335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每人手上：</a:t>
            </a:r>
            <a:endParaRPr lang="zh-TW" alt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78679" y="3488154"/>
            <a:ext cx="1404620" cy="3221425"/>
            <a:chOff x="478679" y="3488154"/>
            <a:chExt cx="1404620" cy="3221425"/>
          </a:xfrm>
        </p:grpSpPr>
        <p:sp>
          <p:nvSpPr>
            <p:cNvPr id="5" name="文字方塊 4"/>
            <p:cNvSpPr txBox="1"/>
            <p:nvPr/>
          </p:nvSpPr>
          <p:spPr>
            <a:xfrm>
              <a:off x="478679" y="3501008"/>
              <a:ext cx="615553" cy="320857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棋子</a:t>
              </a:r>
              <a:r>
                <a:rPr lang="zh-TW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：兵力（移動用）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267746" y="3488154"/>
              <a:ext cx="615553" cy="260584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牌卡</a:t>
              </a:r>
              <a:r>
                <a:rPr lang="zh-TW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：武力對決用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8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Eric\My Cloud\☆文創所資料夾\以色列女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92" y="1511748"/>
            <a:ext cx="3520684" cy="42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Eric\My Cloud\☆文創所資料夾\瑞士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4"/>
          <a:stretch/>
        </p:blipFill>
        <p:spPr bwMode="auto">
          <a:xfrm>
            <a:off x="539552" y="332656"/>
            <a:ext cx="3827310" cy="3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ric\My Cloud\☆文創所資料夾\瑞士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5"/>
          <a:stretch/>
        </p:blipFill>
        <p:spPr bwMode="auto">
          <a:xfrm>
            <a:off x="416224" y="3571492"/>
            <a:ext cx="395063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ric\My Cloud\☆文創所資料夾\瑞士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9" y="2881397"/>
            <a:ext cx="2088232" cy="138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ric\My Cloud\☆文創所資料夾\以色列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4628"/>
            <a:ext cx="1781970" cy="1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096343" y="6048672"/>
            <a:ext cx="5940153" cy="692696"/>
          </a:xfrm>
          <a:prstGeom prst="rect">
            <a:avLst/>
          </a:prstGeom>
          <a:solidFill>
            <a:srgbClr val="4F81BD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smtClean="0">
                <a:latin typeface="標楷體" panose="03000509000000000000" pitchFamily="65" charset="-120"/>
                <a:ea typeface="標楷體" panose="03000509000000000000" pitchFamily="65" charset="-120"/>
              </a:rPr>
              <a:t>先進國家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國防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思維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503" y="164912"/>
            <a:ext cx="2791797" cy="943548"/>
          </a:xfrm>
          <a:prstGeom prst="rect">
            <a:avLst/>
          </a:prstGeom>
          <a:solidFill>
            <a:srgbClr val="FF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軍費世界最貴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但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年沒戰爭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30034" y="570323"/>
            <a:ext cx="1933330" cy="943548"/>
          </a:xfrm>
          <a:prstGeom prst="rect">
            <a:avLst/>
          </a:prstGeom>
          <a:solidFill>
            <a:srgbClr val="FF0000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休假逛街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都要配槍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8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kc\My Cloud\人事作業夾\5.全民國防意念\2016.2.6防災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12284" r="5525" b="5172"/>
          <a:stretch/>
        </p:blipFill>
        <p:spPr bwMode="auto">
          <a:xfrm>
            <a:off x="-19237" y="1844824"/>
            <a:ext cx="9163238" cy="50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72008"/>
            <a:ext cx="5544616" cy="692696"/>
          </a:xfrm>
          <a:prstGeom prst="rect">
            <a:avLst/>
          </a:prstGeom>
          <a:solidFill>
            <a:srgbClr val="4F81BD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總會有災難吧！？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7504" y="836712"/>
            <a:ext cx="8928992" cy="954107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颱風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地震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氣爆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登革熱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SARS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病毒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魚凍死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…</a:t>
            </a: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龐大的救援人力需求，想想看不要軍隊、政府找誰處理？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32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規則說明－地物介紹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37299" y="6237312"/>
            <a:ext cx="50405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 flipH="1" flipV="1">
            <a:off x="4067944" y="5353697"/>
            <a:ext cx="521383" cy="8836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321075" y="3599371"/>
            <a:ext cx="4032448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：先佔領對方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或殲滅敵所有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部隊棋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者勝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42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9746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規則說明－怎麼比積分？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95536" y="959242"/>
            <a:ext cx="8496944" cy="5509200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教官吹哨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回合結束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，棋　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盤上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每顆棋子得</a:t>
            </a: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。含下列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項加分條件，各組總分最高者勝。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攻佔總統府者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en-US" sz="4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小明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</a:t>
            </a:r>
            <a:r>
              <a:rPr lang="zh-TW" altLang="en-US" sz="4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小王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結盟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（需開賽前就律定），如能佔領對方任一總統府，可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en-US" altLang="zh-TW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視同霸凌，不加分。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98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規則說明－地形介紹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39652" y="1602666"/>
            <a:ext cx="5868652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道路：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</a:t>
            </a:r>
            <a:r>
              <a:rPr lang="zh-TW" altLang="en-US" sz="36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骰子點數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移動，步數為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擲出點數內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任意步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（含原地待機，可自行運用）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3059832" y="4127994"/>
            <a:ext cx="33123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39552" y="6669360"/>
            <a:ext cx="80648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556879" y="4127994"/>
            <a:ext cx="2502953" cy="2541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 flipV="1">
            <a:off x="6300192" y="4141115"/>
            <a:ext cx="2160240" cy="2541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 flipV="1">
            <a:off x="4589327" y="3356992"/>
            <a:ext cx="126014" cy="792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Eric\My Cloud\☆文創所資料夾\2.兒童文化\1.桌遊\6點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55" b="66038" l="50000" r="8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25" t="15209" r="15790" b="27982"/>
          <a:stretch/>
        </p:blipFill>
        <p:spPr bwMode="auto">
          <a:xfrm>
            <a:off x="4984212" y="4306668"/>
            <a:ext cx="1623848" cy="1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2267744" y="5877272"/>
            <a:ext cx="360040" cy="36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2636318" y="4969266"/>
            <a:ext cx="1359618" cy="1349636"/>
            <a:chOff x="2636318" y="4969266"/>
            <a:chExt cx="1359618" cy="1349636"/>
          </a:xfrm>
        </p:grpSpPr>
        <p:sp>
          <p:nvSpPr>
            <p:cNvPr id="12" name="文字方塊 11"/>
            <p:cNvSpPr txBox="1"/>
            <p:nvPr/>
          </p:nvSpPr>
          <p:spPr>
            <a:xfrm>
              <a:off x="2636318" y="5795682"/>
              <a:ext cx="4235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  <a:endPara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650399" y="5411798"/>
              <a:ext cx="4235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  <a:endPara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650399" y="4969266"/>
              <a:ext cx="4235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  <a:endPara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073913" y="4994012"/>
              <a:ext cx="42351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  <a:endPara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452197" y="4994012"/>
              <a:ext cx="5437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繁黑體 Std B" pitchFamily="34" charset="-120"/>
                  <a:ea typeface="Adobe 繁黑體 Std B" pitchFamily="34" charset="-120"/>
                </a:rPr>
                <a:t>５</a:t>
              </a:r>
              <a:endPara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規則說明－地形介紹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37299" y="4149080"/>
            <a:ext cx="4051125" cy="2160240"/>
            <a:chOff x="4337299" y="4149080"/>
            <a:chExt cx="4051125" cy="2160240"/>
          </a:xfrm>
        </p:grpSpPr>
        <p:sp>
          <p:nvSpPr>
            <p:cNvPr id="5" name="矩形 4"/>
            <p:cNvSpPr/>
            <p:nvPr/>
          </p:nvSpPr>
          <p:spPr>
            <a:xfrm>
              <a:off x="4337299" y="5877272"/>
              <a:ext cx="504056" cy="432048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" name="直線接點 6"/>
            <p:cNvCxnSpPr/>
            <p:nvPr/>
          </p:nvCxnSpPr>
          <p:spPr>
            <a:xfrm flipV="1">
              <a:off x="4841355" y="5301208"/>
              <a:ext cx="594741" cy="57606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字方塊 8"/>
            <p:cNvSpPr txBox="1"/>
            <p:nvPr/>
          </p:nvSpPr>
          <p:spPr>
            <a:xfrm>
              <a:off x="5436096" y="4149080"/>
              <a:ext cx="2952328" cy="12003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762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山</a:t>
              </a:r>
              <a:r>
                <a:rPr lang="zh-TW" altLang="en-US" sz="3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：障礙物，不得移動</a:t>
              </a:r>
              <a:endPara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6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規則說明－地形介紹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37299" y="3284984"/>
            <a:ext cx="504056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endCxn id="5" idx="2"/>
          </p:cNvCxnSpPr>
          <p:nvPr/>
        </p:nvCxnSpPr>
        <p:spPr>
          <a:xfrm flipH="1" flipV="1">
            <a:off x="4589327" y="3717032"/>
            <a:ext cx="126014" cy="792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779912" y="4509120"/>
            <a:ext cx="403244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：最高步數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步，超過需重擲骰子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57" y="759122"/>
            <a:ext cx="9182369" cy="60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79512" y="97468"/>
            <a:ext cx="55194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台灣對決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規則說明－地形介紹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91880" y="3645024"/>
            <a:ext cx="50405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>
            <a:endCxn id="5" idx="2"/>
          </p:cNvCxnSpPr>
          <p:nvPr/>
        </p:nvCxnSpPr>
        <p:spPr>
          <a:xfrm flipH="1" flipV="1">
            <a:off x="3743908" y="4149080"/>
            <a:ext cx="252028" cy="3240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483768" y="4473116"/>
            <a:ext cx="5976664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碼頭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：部隊棋當回合移動至此需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停止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做後勤整補。（碼頭移動至隔壁碼頭不受限制）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22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1">
  <a:themeElements>
    <a:clrScheme name="时钟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时钟设计模板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时钟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时钟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时钟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时钟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时钟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时钟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时钟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宣紙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宣紙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</TotalTime>
  <Words>679</Words>
  <Application>Microsoft Office PowerPoint</Application>
  <PresentationFormat>如螢幕大小 (4:3)</PresentationFormat>
  <Paragraphs>127</Paragraphs>
  <Slides>31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Office 佈景主題</vt:lpstr>
      <vt:lpstr>021</vt:lpstr>
      <vt:lpstr>宣紙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吳宗翰</dc:creator>
  <cp:lastModifiedBy>Administrator</cp:lastModifiedBy>
  <cp:revision>106</cp:revision>
  <dcterms:created xsi:type="dcterms:W3CDTF">2017-11-14T07:00:01Z</dcterms:created>
  <dcterms:modified xsi:type="dcterms:W3CDTF">2018-03-26T08:46:22Z</dcterms:modified>
</cp:coreProperties>
</file>