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58"/>
  </p:notesMasterIdLst>
  <p:sldIdLst>
    <p:sldId id="256" r:id="rId2"/>
    <p:sldId id="409" r:id="rId3"/>
    <p:sldId id="257" r:id="rId4"/>
    <p:sldId id="382" r:id="rId5"/>
    <p:sldId id="258" r:id="rId6"/>
    <p:sldId id="306" r:id="rId7"/>
    <p:sldId id="321" r:id="rId8"/>
    <p:sldId id="318" r:id="rId9"/>
    <p:sldId id="384" r:id="rId10"/>
    <p:sldId id="317" r:id="rId11"/>
    <p:sldId id="416" r:id="rId12"/>
    <p:sldId id="328" r:id="rId13"/>
    <p:sldId id="341" r:id="rId14"/>
    <p:sldId id="340" r:id="rId15"/>
    <p:sldId id="327" r:id="rId16"/>
    <p:sldId id="352" r:id="rId17"/>
    <p:sldId id="344" r:id="rId18"/>
    <p:sldId id="407" r:id="rId19"/>
    <p:sldId id="408" r:id="rId20"/>
    <p:sldId id="406" r:id="rId21"/>
    <p:sldId id="383" r:id="rId22"/>
    <p:sldId id="370" r:id="rId23"/>
    <p:sldId id="385" r:id="rId24"/>
    <p:sldId id="374" r:id="rId25"/>
    <p:sldId id="375" r:id="rId26"/>
    <p:sldId id="411" r:id="rId27"/>
    <p:sldId id="410" r:id="rId28"/>
    <p:sldId id="418" r:id="rId29"/>
    <p:sldId id="377" r:id="rId30"/>
    <p:sldId id="419" r:id="rId31"/>
    <p:sldId id="359" r:id="rId32"/>
    <p:sldId id="354" r:id="rId33"/>
    <p:sldId id="363" r:id="rId34"/>
    <p:sldId id="362" r:id="rId35"/>
    <p:sldId id="367" r:id="rId36"/>
    <p:sldId id="353" r:id="rId37"/>
    <p:sldId id="366" r:id="rId38"/>
    <p:sldId id="420" r:id="rId39"/>
    <p:sldId id="381" r:id="rId40"/>
    <p:sldId id="387" r:id="rId41"/>
    <p:sldId id="421" r:id="rId42"/>
    <p:sldId id="422" r:id="rId43"/>
    <p:sldId id="388" r:id="rId44"/>
    <p:sldId id="423" r:id="rId45"/>
    <p:sldId id="432" r:id="rId46"/>
    <p:sldId id="425" r:id="rId47"/>
    <p:sldId id="433" r:id="rId48"/>
    <p:sldId id="427" r:id="rId49"/>
    <p:sldId id="435" r:id="rId50"/>
    <p:sldId id="428" r:id="rId51"/>
    <p:sldId id="437" r:id="rId52"/>
    <p:sldId id="429" r:id="rId53"/>
    <p:sldId id="436" r:id="rId54"/>
    <p:sldId id="431" r:id="rId55"/>
    <p:sldId id="434" r:id="rId56"/>
    <p:sldId id="438" r:id="rId5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林明輝" initials="林明輝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3AAC"/>
    <a:srgbClr val="893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01" autoAdjust="0"/>
  </p:normalViewPr>
  <p:slideViewPr>
    <p:cSldViewPr snapToGrid="0">
      <p:cViewPr>
        <p:scale>
          <a:sx n="100" d="100"/>
          <a:sy n="100" d="100"/>
        </p:scale>
        <p:origin x="-85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-2656" y="-6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E10ED-FCB4-4ECA-BD03-E236D34E5689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3C2F1-AB33-4133-BE72-79B972E60BF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1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692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822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82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82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82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449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108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449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412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40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028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17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3C2F1-AB33-4133-BE72-79B972E60BF3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82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4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740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8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57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3601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3905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68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68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00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18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77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5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018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22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75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912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E0E4A-513C-4520-A1DD-AAEA2D35A01F}" type="datetimeFigureOut">
              <a:rPr lang="zh-TW" altLang="en-US" smtClean="0"/>
              <a:pPr/>
              <a:t>2020/6/29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B8230D-D143-4EB6-BC16-2EBA2EAF532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15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3.wdp"/><Relationship Id="rId4" Type="http://schemas.openxmlformats.org/officeDocument/2006/relationships/image" Target="../media/image30.jpeg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5.jpe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microsoft.com/office/2007/relationships/hdphoto" Target="../media/hdphoto22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46.jpeg"/><Relationship Id="rId4" Type="http://schemas.microsoft.com/office/2007/relationships/hdphoto" Target="../media/hdphoto25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eeGU5EJUF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uHLRiDUieq4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50567" y="1867645"/>
            <a:ext cx="11852787" cy="1646302"/>
          </a:xfrm>
        </p:spPr>
        <p:txBody>
          <a:bodyPr anchor="ctr"/>
          <a:lstStyle/>
          <a:p>
            <a:pPr algn="l"/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新冠肺炎</a:t>
            </a:r>
            <a:r>
              <a:rPr lang="en-US" altLang="zh-TW" sz="4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(COVID-19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武漢肺炎</a:t>
            </a:r>
            <a:r>
              <a:rPr lang="en-US" altLang="zh-TW" sz="4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)</a:t>
            </a:r>
            <a:r>
              <a:rPr lang="en-US" altLang="zh-TW" sz="3600" b="1" dirty="0" smtClean="0">
                <a:latin typeface="+mj-ea"/>
              </a:rPr>
              <a:t/>
            </a:r>
            <a:br>
              <a:rPr lang="en-US" altLang="zh-TW" sz="3600" b="1" dirty="0" smtClean="0">
                <a:latin typeface="+mj-ea"/>
              </a:rPr>
            </a:br>
            <a:r>
              <a:rPr lang="zh-TW" altLang="en-US" sz="4800" b="1" dirty="0" smtClean="0">
                <a:latin typeface="+mj-ea"/>
              </a:rPr>
              <a:t>議題融入教學</a:t>
            </a:r>
            <a:endParaRPr lang="zh-TW" altLang="en-US" sz="48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850567" y="3627468"/>
            <a:ext cx="4151376" cy="855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授課教師：邱昶銘</a:t>
            </a:r>
            <a:endParaRPr lang="en-US" altLang="zh-TW" sz="2800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3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heho.com.tw/wp-content/uploads/2020/01/%E5%9C%96%E4%BA%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65025" y="300250"/>
            <a:ext cx="9291893" cy="629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771526" y="2001677"/>
            <a:ext cx="12192001" cy="1646302"/>
          </a:xfrm>
        </p:spPr>
        <p:txBody>
          <a:bodyPr anchor="ctr"/>
          <a:lstStyle/>
          <a:p>
            <a:pPr algn="ctr"/>
            <a:r>
              <a:rPr lang="en-US" altLang="zh-TW" sz="7000" b="1" dirty="0" smtClean="0"/>
              <a:t/>
            </a:r>
            <a:br>
              <a:rPr lang="en-US" altLang="zh-TW" sz="7000" b="1" dirty="0" smtClean="0"/>
            </a:br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武漢肺炎</a:t>
            </a:r>
            <a:r>
              <a:rPr lang="en-US" altLang="zh-TW" sz="8000" b="1" dirty="0" smtClean="0">
                <a:solidFill>
                  <a:srgbClr val="FF0000"/>
                </a:solidFill>
                <a:latin typeface="+mj-ea"/>
              </a:rPr>
              <a:t/>
            </a:r>
            <a:br>
              <a:rPr lang="en-US" altLang="zh-TW" sz="8000" b="1" dirty="0" smtClean="0">
                <a:solidFill>
                  <a:srgbClr val="FF0000"/>
                </a:solidFill>
                <a:latin typeface="+mj-ea"/>
              </a:rPr>
            </a:br>
            <a:r>
              <a:rPr lang="en-US" altLang="zh-TW" sz="3600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(</a:t>
            </a:r>
            <a:r>
              <a:rPr lang="zh-TW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新冠肺炎、 </a:t>
            </a:r>
            <a:r>
              <a:rPr lang="en-US" altLang="zh-TW" sz="3600" b="1" dirty="0" smtClean="0">
                <a:solidFill>
                  <a:schemeClr val="accent2">
                    <a:lumMod val="75000"/>
                  </a:schemeClr>
                </a:solidFill>
              </a:rPr>
              <a:t>COVID-19)</a:t>
            </a:r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6000" b="1" dirty="0" smtClean="0">
                <a:latin typeface="+mj-ea"/>
              </a:rPr>
              <a:t>對經濟的衝擊</a:t>
            </a:r>
            <a:endParaRPr lang="zh-TW" altLang="en-US" sz="6000" b="1" dirty="0">
              <a:latin typeface="+mj-ea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0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2465" name="Picture 1" descr="C:\Users\昶銘\Desktop\經濟\1587303281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3412"/>
            <a:ext cx="1241946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7" name="Picture 3" descr="C:\Users\昶銘\Desktop\經濟\1587338068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46082" name="Picture 2" descr="(圖：CNBC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4" y="491317"/>
            <a:ext cx="6892122" cy="3725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昶銘\Desktop\經濟\1587338297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47873" y="198349"/>
            <a:ext cx="8001001" cy="639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C:\Users\昶銘\Desktop\經濟\1587337917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0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4514" name="Picture 2" descr="C:\Users\昶銘\Desktop\經濟\1587302471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7055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5539" name="Picture 3" descr="C:\Users\昶銘\Desktop\經濟\1587303474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4006"/>
          </a:xfrm>
          <a:prstGeom prst="rect">
            <a:avLst/>
          </a:prstGeom>
          <a:noFill/>
        </p:spPr>
      </p:pic>
      <p:pic>
        <p:nvPicPr>
          <p:cNvPr id="41986" name="Picture 2" descr="鼓勵休假！長榮推「專案事假2.0」 請3天給一天薪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31" t="3684" r="1431" b="3684"/>
          <a:stretch/>
        </p:blipFill>
        <p:spPr bwMode="auto">
          <a:xfrm>
            <a:off x="409401" y="1091818"/>
            <a:ext cx="6055423" cy="324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41" name="Picture 1" descr="C:\Users\昶銘\Desktop\經濟\1587302624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1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41755" y="1983431"/>
            <a:ext cx="11852787" cy="1646302"/>
          </a:xfrm>
        </p:spPr>
        <p:txBody>
          <a:bodyPr anchor="ctr"/>
          <a:lstStyle/>
          <a:p>
            <a:pPr algn="l"/>
            <a:r>
              <a:rPr lang="en-US" altLang="zh-TW" sz="7000" b="1" dirty="0" smtClean="0"/>
              <a:t/>
            </a:r>
            <a:br>
              <a:rPr lang="en-US" altLang="zh-TW" sz="7000" b="1" dirty="0" smtClean="0"/>
            </a:br>
            <a:endParaRPr lang="zh-TW" altLang="en-US" sz="8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62" name="Picture 2" descr="無薪假1週增823人達8739人- 自由財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38" y="0"/>
            <a:ext cx="9188245" cy="6886575"/>
          </a:xfrm>
          <a:prstGeom prst="rect">
            <a:avLst/>
          </a:prstGeom>
          <a:noFill/>
        </p:spPr>
      </p:pic>
      <p:pic>
        <p:nvPicPr>
          <p:cNvPr id="7" name="Picture 2" descr="C:\Users\昶銘\Desktop\經濟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53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721" y="197949"/>
            <a:ext cx="8414506" cy="1320800"/>
          </a:xfrm>
        </p:spPr>
        <p:txBody>
          <a:bodyPr anchor="ctr">
            <a:no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教學設計理念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1026" name="Picture 2" descr="C:\Users\昶銘\Desktop\經濟\1587381297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3236" y="752415"/>
            <a:ext cx="6467763" cy="577220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86129" y="447675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6129" y="1698132"/>
            <a:ext cx="1116224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dirty="0" smtClean="0">
                <a:solidFill>
                  <a:schemeClr val="tx1"/>
                </a:solidFill>
              </a:rPr>
              <a:t>培養學生適應生活和面對未來挑戰，</a:t>
            </a:r>
            <a:endParaRPr lang="en-US" altLang="zh-TW" sz="3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000" b="1" dirty="0" smtClean="0">
                <a:solidFill>
                  <a:schemeClr val="tx1"/>
                </a:solidFill>
              </a:rPr>
              <a:t>應該具備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知識、能力、態度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</a:rPr>
              <a:t>。</a:t>
            </a:r>
            <a:endParaRPr lang="zh-TW" altLang="en-US" sz="3000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428133A-1D04-4C8D-9D7B-51CFDB4E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E15F523E-679C-4F7E-A208-C484D1A20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昶銘\Desktop\經濟\1587297994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87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3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699721" y="899293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全球</a:t>
            </a:r>
            <a:r>
              <a:rPr lang="zh-TW" altLang="en-US" sz="4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紓困總</a:t>
            </a:r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規模 </a:t>
            </a:r>
            <a:r>
              <a:rPr lang="zh-TW" altLang="en-US" sz="4800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約</a:t>
            </a:r>
            <a:r>
              <a:rPr lang="zh-TW" altLang="en-US" sz="48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台幣</a:t>
            </a:r>
            <a:r>
              <a:rPr lang="en-US" altLang="zh-TW" sz="48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245</a:t>
            </a:r>
            <a:r>
              <a:rPr lang="zh-TW" altLang="en-US" sz="48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兆</a:t>
            </a:r>
          </a:p>
          <a:p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6129" y="447675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2" descr="https://images.chinatimes.com/newsphoto/2020-04-24/CLIPPING/900/A04A00_T_04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91074" y="1378205"/>
            <a:ext cx="9144963" cy="521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771527" y="1592244"/>
            <a:ext cx="12192001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7000" b="1" dirty="0" smtClean="0"/>
              <a:t/>
            </a:r>
            <a:br>
              <a:rPr lang="en-US" altLang="zh-TW" sz="7000" b="1" dirty="0" smtClean="0"/>
            </a:br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8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國內</a:t>
            </a:r>
            <a:r>
              <a:rPr lang="zh-TW" altLang="en-US" sz="8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振興方案</a:t>
            </a:r>
          </a:p>
        </p:txBody>
      </p:sp>
    </p:spTree>
    <p:extLst>
      <p:ext uri="{BB962C8B-B14F-4D97-AF65-F5344CB8AC3E}">
        <p14:creationId xmlns:p14="http://schemas.microsoft.com/office/powerpoint/2010/main" val="39453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1" y="0"/>
            <a:ext cx="6134100" cy="6922762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0800056476.sme.gov.tw/upload/images/0404%E8%A1%8C%E6%94%BF%E9%99%A2%E7%B4%93%E5%9B%B0%E5%8F%8A%E6%8C%AF%E8%88%88%E6%8E%AA%E6%96%BD%E8%9E%8D%E8%B3%87%E5%8D%94%E5%8A%A9_%E5%90%88%E4%BD%B5%E7%89%88_v17_(%E7%B0%A1%E7%89%88)_%E9%A0%81%E9%9D%A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52" y="0"/>
            <a:ext cx="10029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3" y="-1"/>
            <a:ext cx="6012427" cy="6860151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5723"/>
            <a:ext cx="6657975" cy="665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9876" name="Picture 4" descr="紓困特別預算最高加碼至4200億立院三讀通過─影片Dailymo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昶銘\Desktop\經濟\29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159" y="1569492"/>
            <a:ext cx="9530986" cy="481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699721" y="500853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對外援助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7044" name="Picture 4" descr="捐口罩很值得！台灣＋國旗登歐盟官網- Yahoo奇摩新聞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1303" y="3575713"/>
            <a:ext cx="5820697" cy="3282287"/>
          </a:xfrm>
          <a:prstGeom prst="rect">
            <a:avLst/>
          </a:prstGeom>
          <a:noFill/>
        </p:spPr>
      </p:pic>
      <p:pic>
        <p:nvPicPr>
          <p:cNvPr id="87048" name="Picture 8" descr="台捐贈口罩運抵法蘭克福德國會議員親迎| 國際| 中央社C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1303" y="-1"/>
            <a:ext cx="5820697" cy="3575713"/>
          </a:xfrm>
          <a:prstGeom prst="rect">
            <a:avLst/>
          </a:prstGeom>
          <a:noFill/>
        </p:spPr>
      </p:pic>
      <p:pic>
        <p:nvPicPr>
          <p:cNvPr id="87050" name="Picture 10" descr="台灣捐贈口罩歐盟主席首度公開感謝台灣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386052" cy="4614249"/>
          </a:xfrm>
          <a:prstGeom prst="rect">
            <a:avLst/>
          </a:prstGeom>
          <a:noFill/>
        </p:spPr>
      </p:pic>
      <p:pic>
        <p:nvPicPr>
          <p:cNvPr id="87052" name="Picture 12" descr="白宮謝台灣捐200萬片口罩網友盼新增贈國外功能唐鳳親回：建議收到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4151926"/>
            <a:ext cx="6386052" cy="2706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03147" y="1518749"/>
            <a:ext cx="9254023" cy="530266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教學主題：武漢肺炎對我們的影響？</a:t>
            </a: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spcAft>
                <a:spcPts val="600"/>
              </a:spcAft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教學對象：普通高中三年級下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學期</a:t>
            </a:r>
            <a:endParaRPr lang="en-US" altLang="zh-TW" sz="3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spcAft>
                <a:spcPts val="600"/>
              </a:spcAft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學科：公民與社會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選修下冊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</a:rPr>
              <a:t>教學時間：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</a:rPr>
              <a:t>100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</a:rPr>
              <a:t>分鐘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</a:rPr>
              <a:t>(2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</a:rPr>
              <a:t>堂課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</a:rPr>
              <a:t>)</a:t>
            </a:r>
            <a:endParaRPr lang="en-US" altLang="zh-TW" sz="3000" b="1" dirty="0" smtClean="0">
              <a:solidFill>
                <a:schemeClr val="tx1"/>
              </a:solidFill>
              <a:latin typeface="+mj-ea"/>
            </a:endParaRPr>
          </a:p>
          <a:p>
            <a:pPr>
              <a:spcAft>
                <a:spcPts val="600"/>
              </a:spcAft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教學流程：</a:t>
            </a:r>
            <a:endParaRPr lang="en-US" altLang="zh-TW" sz="3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spcAft>
                <a:spcPts val="600"/>
              </a:spcAft>
              <a:buNone/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    第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節課：說明武漢肺炎最新情勢及所造成之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衝擊</a:t>
            </a:r>
            <a:endParaRPr lang="en-US" altLang="zh-TW" sz="3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spcAft>
                <a:spcPts val="600"/>
              </a:spcAft>
              <a:buNone/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    第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節課：小組上台報告、全班討論、綜合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活動</a:t>
            </a:r>
            <a:endParaRPr lang="en-US" altLang="zh-TW" sz="3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spcAft>
                <a:spcPts val="600"/>
              </a:spcAft>
              <a:buNone/>
            </a:pPr>
            <a:endParaRPr lang="en-US" altLang="zh-TW" sz="1600" b="1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99721" y="197949"/>
            <a:ext cx="841450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教學說明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6129" y="447675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3835175"/>
            <a:ext cx="12192000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7000" b="1" dirty="0" smtClean="0"/>
              <a:t/>
            </a:r>
            <a:br>
              <a:rPr lang="en-US" altLang="zh-TW" sz="7000" b="1" dirty="0" smtClean="0"/>
            </a:br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zh-TW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WHO(CHO</a:t>
            </a:r>
            <a:r>
              <a:rPr lang="en-US" altLang="zh-TW" sz="8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?)</a:t>
            </a:r>
            <a:r>
              <a:rPr lang="zh-TW" altLang="en-US" sz="8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爭議</a:t>
            </a:r>
            <a:r>
              <a:rPr lang="en-US" altLang="zh-TW" sz="80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endParaRPr lang="zh-TW" altLang="en-US" sz="80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endParaRPr lang="zh-TW" altLang="en-US" sz="80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7" name="Picture 2" descr="疫情百日】焦點人物︰獲北京力撐任世衞總幹事譚德塞隱瞞疫情有前科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326" y="957003"/>
            <a:ext cx="5341934" cy="2878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武漢肺炎】BBC 整理WHO 譚德塞為中國護航語錄 網民：「應上國際法庭告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008" r="17730"/>
          <a:stretch/>
        </p:blipFill>
        <p:spPr bwMode="auto">
          <a:xfrm>
            <a:off x="2" y="3038476"/>
            <a:ext cx="5899354" cy="4654172"/>
          </a:xfrm>
          <a:prstGeom prst="rect">
            <a:avLst/>
          </a:prstGeom>
          <a:noFill/>
        </p:spPr>
      </p:pic>
      <p:pic>
        <p:nvPicPr>
          <p:cNvPr id="6" name="Picture 2" descr="武漢肺炎蔓延逾32國WHO譚德塞籲別慌：尚未達大流行｜三立新聞網SET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-57150"/>
            <a:ext cx="6196084" cy="3555242"/>
          </a:xfrm>
          <a:prstGeom prst="rect">
            <a:avLst/>
          </a:prstGeom>
          <a:noFill/>
        </p:spPr>
      </p:pic>
      <p:pic>
        <p:nvPicPr>
          <p:cNvPr id="7" name="Picture 8" descr="武漢肺炎】BBC 整理WHO 譚德塞為中國護航語錄 網民：「應上國際法庭告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568" r="18067" b="9567"/>
          <a:stretch/>
        </p:blipFill>
        <p:spPr bwMode="auto">
          <a:xfrm>
            <a:off x="5899356" y="2895600"/>
            <a:ext cx="6292644" cy="4152900"/>
          </a:xfrm>
          <a:prstGeom prst="rect">
            <a:avLst/>
          </a:prstGeom>
          <a:noFill/>
        </p:spPr>
      </p:pic>
      <p:pic>
        <p:nvPicPr>
          <p:cNvPr id="8" name="Picture 6" descr="世衛被轟親中總幹事譚德塞武漢肺炎「金句」多- 香港經濟日報- 即時新聞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99356" y="-304801"/>
            <a:ext cx="6292644" cy="3812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譚德塞慘了！川普：停止贊助WHO｜三立新聞網SETN.com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9874" name="Picture 2" descr="武漢肺炎】近60萬人聯署要求WHO譚德塞下台指其低估疫情| HolidaySmar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8130" name="Picture 2" descr="https://attach.setn.com/newsimages/2020/04/09/2495022-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64760" y="1"/>
            <a:ext cx="12192000" cy="6858000"/>
          </a:xfrm>
          <a:prstGeom prst="rect">
            <a:avLst/>
          </a:prstGeom>
          <a:noFill/>
        </p:spPr>
      </p:pic>
      <p:pic>
        <p:nvPicPr>
          <p:cNvPr id="77825" name="Picture 1" descr="C:\Users\昶銘\Desktop\經濟\27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45794" y="0"/>
            <a:ext cx="3684637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2946" name="Picture 2" descr="WHO首讚台灣防疫仍迴避參加WHA議題【國際快訊】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311713"/>
            <a:ext cx="12192000" cy="7169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2.wp.com/www.womstation.com/wp-content/uploads/2017/05/0511_taiwan-1.png?fit=800%2C600&amp;ssl=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39" y="177421"/>
            <a:ext cx="8561696" cy="642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alk.news.pts.org.tw/sites/default/files/field/image/0509%20CG08%20%E4%B8%AD%E5%9C%8B%E5%AE%98%E5%93%A1%E5%9B%9E%E6%87%89%E5%8F%B0%E7%81%A3%E5%8F%83%E5%8A%A0W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621402" y="2701998"/>
            <a:ext cx="12192001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分組討論</a:t>
            </a:r>
            <a:endParaRPr lang="zh-TW" altLang="en-US" sz="80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040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48323" y="2669579"/>
            <a:ext cx="3871327" cy="128588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4825" y="1487605"/>
            <a:ext cx="11156564" cy="537039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5-6</a:t>
            </a:r>
            <a:r>
              <a:rPr lang="zh-TW" altLang="en-US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人一組</a:t>
            </a:r>
            <a:r>
              <a:rPr lang="en-US" altLang="zh-TW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en-US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能力異質分組</a:t>
            </a:r>
            <a:r>
              <a:rPr lang="en-US" altLang="zh-TW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r>
              <a:rPr lang="zh-TW" altLang="en-US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，共分</a:t>
            </a:r>
            <a:r>
              <a:rPr lang="en-US" altLang="zh-TW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6</a:t>
            </a:r>
            <a:r>
              <a:rPr lang="zh-TW" altLang="en-US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組</a:t>
            </a:r>
            <a:r>
              <a:rPr lang="zh-TW" altLang="en-US" sz="3000" b="1" u="sng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en-US" altLang="zh-TW" sz="3000" b="1" u="sng" dirty="0" smtClean="0">
              <a:solidFill>
                <a:schemeClr val="tx1"/>
              </a:solidFill>
              <a:latin typeface="+mn-ea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zh-TW" sz="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000" b="1" dirty="0">
                <a:solidFill>
                  <a:schemeClr val="tx1"/>
                </a:solidFill>
                <a:latin typeface="+mj-ea"/>
                <a:ea typeface="+mj-ea"/>
              </a:rPr>
              <a:t>小組討論時間 </a:t>
            </a:r>
            <a:r>
              <a:rPr lang="en-US" altLang="zh-TW" sz="3000" b="1" dirty="0">
                <a:solidFill>
                  <a:schemeClr val="tx1"/>
                </a:solidFill>
                <a:latin typeface="+mj-ea"/>
                <a:ea typeface="+mj-ea"/>
              </a:rPr>
              <a:t>(10</a:t>
            </a:r>
            <a:r>
              <a:rPr lang="zh-TW" altLang="en-US" sz="3000" b="1" dirty="0">
                <a:solidFill>
                  <a:schemeClr val="tx1"/>
                </a:solidFill>
                <a:latin typeface="+mj-ea"/>
                <a:ea typeface="+mj-ea"/>
              </a:rPr>
              <a:t>分鐘</a:t>
            </a:r>
            <a:r>
              <a:rPr lang="en-US" altLang="zh-TW" sz="3000" b="1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小組上台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報告 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5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分鐘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lang="en-US" altLang="zh-TW" sz="3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 蒐集相關資料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(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新聞時事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) 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，搭配課程內容。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全班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討論 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  <a:sym typeface="Wingdings" pitchFamily="2" charset="2"/>
              </a:rPr>
              <a:t>1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  <a:sym typeface="Wingdings" pitchFamily="2" charset="2"/>
              </a:rPr>
              <a:t>分鐘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ea typeface="+mj-ea"/>
                <a:sym typeface="Wingdings" pitchFamily="2" charset="2"/>
              </a:rPr>
              <a:t>)</a:t>
            </a:r>
            <a:r>
              <a:rPr lang="zh-TW" altLang="en-US" sz="3000" b="1" dirty="0">
                <a:solidFill>
                  <a:schemeClr val="tx1"/>
                </a:solidFill>
                <a:latin typeface="+mj-ea"/>
              </a:rPr>
              <a:t> </a:t>
            </a:r>
            <a:endParaRPr lang="en-US" altLang="zh-TW" sz="3000" b="1" dirty="0" smtClean="0">
              <a:solidFill>
                <a:schemeClr val="tx1"/>
              </a:solidFill>
              <a:latin typeface="+mj-ea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  針對該組報告提出問題或補充。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綜合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ea typeface="+mj-ea"/>
              </a:rPr>
              <a:t>活動 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</a:rPr>
              <a:t>(10</a:t>
            </a:r>
            <a:r>
              <a:rPr lang="zh-TW" altLang="en-US" sz="3000" b="1" dirty="0" smtClean="0">
                <a:solidFill>
                  <a:schemeClr val="tx1"/>
                </a:solidFill>
                <a:latin typeface="+mj-ea"/>
                <a:sym typeface="Wingdings" pitchFamily="2" charset="2"/>
              </a:rPr>
              <a:t>分鐘</a:t>
            </a:r>
            <a:r>
              <a:rPr lang="en-US" altLang="zh-TW" sz="3000" b="1" dirty="0" smtClean="0">
                <a:solidFill>
                  <a:schemeClr val="tx1"/>
                </a:solidFill>
                <a:latin typeface="+mj-ea"/>
                <a:sym typeface="Wingdings" pitchFamily="2" charset="2"/>
              </a:rPr>
              <a:t>)</a:t>
            </a:r>
            <a:r>
              <a:rPr lang="zh-TW" altLang="en-US" sz="3000" b="1" dirty="0">
                <a:solidFill>
                  <a:schemeClr val="tx1"/>
                </a:solidFill>
                <a:latin typeface="+mj-ea"/>
              </a:rPr>
              <a:t> </a:t>
            </a:r>
            <a:endParaRPr lang="en-US" altLang="zh-TW" sz="3000" b="1" dirty="0" smtClean="0">
              <a:solidFill>
                <a:schemeClr val="tx1"/>
              </a:solidFill>
              <a:latin typeface="+mj-ea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針對各組報告與全班討論，每位同學進行統整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歸納並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書寫學習單。   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99721" y="500853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討論規定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8323" y="3244053"/>
            <a:ext cx="3661778" cy="128588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48322" y="4463253"/>
            <a:ext cx="2890254" cy="128588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48322" y="5634828"/>
            <a:ext cx="3109327" cy="128588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68325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771526" y="2001677"/>
            <a:ext cx="12192001" cy="1646302"/>
          </a:xfrm>
        </p:spPr>
        <p:txBody>
          <a:bodyPr anchor="ctr"/>
          <a:lstStyle/>
          <a:p>
            <a:pPr algn="ctr"/>
            <a:r>
              <a:rPr lang="en-US" altLang="zh-TW" sz="7000" b="1" dirty="0" smtClean="0"/>
              <a:t/>
            </a:r>
            <a:br>
              <a:rPr lang="en-US" altLang="zh-TW" sz="7000" b="1" dirty="0" smtClean="0"/>
            </a:br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武漢肺炎</a:t>
            </a:r>
            <a:r>
              <a:rPr lang="en-US" altLang="zh-TW" sz="8000" b="1" dirty="0" smtClean="0">
                <a:solidFill>
                  <a:srgbClr val="FF0000"/>
                </a:solidFill>
                <a:latin typeface="+mj-ea"/>
              </a:rPr>
              <a:t/>
            </a:r>
            <a:br>
              <a:rPr lang="en-US" altLang="zh-TW" sz="8000" b="1" dirty="0" smtClean="0">
                <a:solidFill>
                  <a:srgbClr val="FF0000"/>
                </a:solidFill>
                <a:latin typeface="+mj-ea"/>
              </a:rPr>
            </a:br>
            <a:r>
              <a:rPr lang="en-US" altLang="zh-TW" sz="3600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(</a:t>
            </a:r>
            <a:r>
              <a:rPr lang="zh-TW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新冠肺炎、 </a:t>
            </a:r>
            <a:r>
              <a:rPr lang="en-US" altLang="zh-TW" sz="3600" b="1" dirty="0" smtClean="0">
                <a:solidFill>
                  <a:schemeClr val="accent2">
                    <a:lumMod val="75000"/>
                  </a:schemeClr>
                </a:solidFill>
              </a:rPr>
              <a:t>COVID-19)</a:t>
            </a:r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6000" b="1" dirty="0">
                <a:latin typeface="+mj-ea"/>
              </a:rPr>
              <a:t>對我們的</a:t>
            </a:r>
            <a:r>
              <a:rPr lang="zh-TW" altLang="en-US" sz="6000" b="1" dirty="0" smtClean="0">
                <a:latin typeface="+mj-ea"/>
              </a:rPr>
              <a:t>影響</a:t>
            </a:r>
            <a:endParaRPr lang="zh-TW" altLang="en-US" sz="6000" b="1" dirty="0">
              <a:latin typeface="+mj-ea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3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521" y="1553052"/>
            <a:ext cx="10684617" cy="389240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3900" b="1" dirty="0">
                <a:solidFill>
                  <a:schemeClr val="tx1"/>
                </a:solidFill>
                <a:latin typeface="+mj-ea"/>
                <a:ea typeface="+mj-ea"/>
              </a:rPr>
              <a:t>小組報告</a:t>
            </a: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分工</a:t>
            </a:r>
            <a:r>
              <a:rPr lang="zh-TW" altLang="en-US" sz="3900" b="1" dirty="0">
                <a:solidFill>
                  <a:schemeClr val="tx1"/>
                </a:solidFill>
                <a:latin typeface="+mj-ea"/>
              </a:rPr>
              <a:t>（</a:t>
            </a: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貢獻</a:t>
            </a:r>
            <a:r>
              <a:rPr lang="zh-TW" altLang="en-US" sz="3900" b="1" dirty="0">
                <a:solidFill>
                  <a:schemeClr val="tx1"/>
                </a:solidFill>
                <a:latin typeface="+mj-ea"/>
              </a:rPr>
              <a:t>）</a:t>
            </a:r>
            <a:r>
              <a:rPr lang="en-US" altLang="zh-TW" sz="39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lang="en-US" altLang="zh-TW" sz="39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3900" b="1" dirty="0">
                <a:solidFill>
                  <a:schemeClr val="tx1"/>
                </a:solidFill>
                <a:latin typeface="+mj-ea"/>
                <a:ea typeface="+mj-ea"/>
              </a:rPr>
              <a:t>課堂參與：</a:t>
            </a:r>
            <a:endParaRPr lang="en-US" altLang="zh-TW" sz="39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zh-TW" altLang="en-US" sz="3900" b="1" dirty="0">
                <a:solidFill>
                  <a:schemeClr val="tx1"/>
                </a:solidFill>
                <a:latin typeface="+mj-ea"/>
                <a:ea typeface="+mj-ea"/>
              </a:rPr>
              <a:t>    </a:t>
            </a:r>
            <a:r>
              <a:rPr lang="en-US" altLang="zh-TW" sz="3900" b="1" dirty="0">
                <a:solidFill>
                  <a:schemeClr val="tx1"/>
                </a:solidFill>
                <a:latin typeface="+mj-ea"/>
                <a:ea typeface="+mj-ea"/>
              </a:rPr>
              <a:t>1.</a:t>
            </a:r>
            <a:r>
              <a:rPr lang="zh-TW" altLang="en-US" sz="3900" b="1" dirty="0">
                <a:solidFill>
                  <a:schemeClr val="tx1"/>
                </a:solidFill>
                <a:latin typeface="+mj-ea"/>
                <a:ea typeface="+mj-ea"/>
              </a:rPr>
              <a:t>主動</a:t>
            </a: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發言（提出</a:t>
            </a:r>
            <a:r>
              <a:rPr lang="zh-TW" altLang="en-US" sz="3900" b="1" dirty="0">
                <a:solidFill>
                  <a:schemeClr val="tx1"/>
                </a:solidFill>
                <a:latin typeface="+mj-ea"/>
                <a:ea typeface="+mj-ea"/>
              </a:rPr>
              <a:t>問題、</a:t>
            </a: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補充）</a:t>
            </a:r>
            <a:r>
              <a:rPr lang="en-US" altLang="zh-TW" sz="39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lang="en-US" altLang="zh-TW" sz="39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    </a:t>
            </a:r>
            <a:r>
              <a:rPr lang="en-US" altLang="zh-TW" sz="3900" b="1" dirty="0">
                <a:solidFill>
                  <a:schemeClr val="tx1"/>
                </a:solidFill>
                <a:latin typeface="+mj-ea"/>
                <a:ea typeface="+mj-ea"/>
              </a:rPr>
              <a:t>2.</a:t>
            </a:r>
            <a:r>
              <a:rPr lang="zh-TW" altLang="en-US" sz="3900" b="1" dirty="0">
                <a:solidFill>
                  <a:schemeClr val="tx1"/>
                </a:solidFill>
                <a:latin typeface="+mj-ea"/>
                <a:ea typeface="+mj-ea"/>
              </a:rPr>
              <a:t>參與</a:t>
            </a: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討論</a:t>
            </a:r>
            <a:r>
              <a:rPr lang="zh-TW" altLang="en-US" sz="3900" b="1" dirty="0">
                <a:solidFill>
                  <a:schemeClr val="tx1"/>
                </a:solidFill>
                <a:latin typeface="+mj-ea"/>
              </a:rPr>
              <a:t>（</a:t>
            </a: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溝通</a:t>
            </a:r>
            <a:r>
              <a:rPr lang="en-US" altLang="zh-TW" sz="3900" b="1" dirty="0">
                <a:solidFill>
                  <a:schemeClr val="tx1"/>
                </a:solidFill>
                <a:latin typeface="+mj-ea"/>
                <a:ea typeface="+mj-ea"/>
              </a:rPr>
              <a:t>) 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3900" b="1" dirty="0">
                <a:solidFill>
                  <a:schemeClr val="tx1"/>
                </a:solidFill>
                <a:latin typeface="+mj-ea"/>
                <a:ea typeface="+mj-ea"/>
              </a:rPr>
              <a:t>學習單</a:t>
            </a:r>
            <a:r>
              <a:rPr lang="zh-TW" altLang="en-US" sz="3900" b="1" dirty="0" smtClean="0">
                <a:solidFill>
                  <a:schemeClr val="tx1"/>
                </a:solidFill>
                <a:latin typeface="+mj-ea"/>
                <a:ea typeface="+mj-ea"/>
              </a:rPr>
              <a:t>書寫</a:t>
            </a:r>
            <a:endParaRPr lang="en-US" altLang="zh-TW" sz="39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  <a:spcAft>
                <a:spcPts val="600"/>
              </a:spcAft>
              <a:buNone/>
            </a:pPr>
            <a:endParaRPr lang="en-US" altLang="zh-TW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99721" y="500853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評分重點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6129" y="1707221"/>
            <a:ext cx="9366640" cy="5027949"/>
          </a:xfrm>
        </p:spPr>
        <p:txBody>
          <a:bodyPr>
            <a:normAutofit/>
          </a:bodyPr>
          <a:lstStyle/>
          <a:p>
            <a:pPr marL="609600" indent="-514350">
              <a:lnSpc>
                <a:spcPts val="4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請</a:t>
            </a:r>
            <a:r>
              <a:rPr lang="zh-TW" altLang="zh-TW" sz="3000" b="1" dirty="0">
                <a:solidFill>
                  <a:schemeClr val="tx1"/>
                </a:solidFill>
                <a:latin typeface="+mn-ea"/>
              </a:rPr>
              <a:t>以需求供給理論解釋為何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疫情爆發以來造成油價創</a:t>
            </a:r>
            <a:r>
              <a:rPr lang="en-US" altLang="zh-TW" sz="3000" b="1" dirty="0">
                <a:solidFill>
                  <a:schemeClr val="tx1"/>
                </a:solidFill>
                <a:latin typeface="+mn-ea"/>
              </a:rPr>
              <a:t>18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年新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低？</a:t>
            </a:r>
            <a:endParaRPr lang="en-US" altLang="zh-TW" sz="3000" b="1" dirty="0" smtClean="0">
              <a:solidFill>
                <a:schemeClr val="tx1"/>
              </a:solidFill>
              <a:latin typeface="+mn-ea"/>
            </a:endParaRPr>
          </a:p>
          <a:p>
            <a:pPr marL="609600" indent="-514350">
              <a:lnSpc>
                <a:spcPts val="4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請</a:t>
            </a:r>
            <a:r>
              <a:rPr lang="zh-TW" altLang="zh-TW" sz="3000" b="1" dirty="0">
                <a:solidFill>
                  <a:schemeClr val="tx1"/>
                </a:solidFill>
                <a:latin typeface="+mn-ea"/>
              </a:rPr>
              <a:t>以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產品及生產要素市場解釋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為何疫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情導致高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失業率及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解決對策。 </a:t>
            </a:r>
            <a:endParaRPr lang="en-US" altLang="zh-TW" sz="3000" b="1" dirty="0" smtClean="0">
              <a:solidFill>
                <a:schemeClr val="tx1"/>
              </a:solidFill>
              <a:latin typeface="+mn-ea"/>
            </a:endParaRPr>
          </a:p>
          <a:p>
            <a:pPr marL="609600" indent="-514350">
              <a:lnSpc>
                <a:spcPts val="4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世界衛生組織（</a:t>
            </a:r>
            <a:r>
              <a:rPr lang="en-US" altLang="zh-TW" sz="3000" b="1" dirty="0" smtClean="0">
                <a:solidFill>
                  <a:schemeClr val="tx1"/>
                </a:solidFill>
                <a:latin typeface="+mn-ea"/>
              </a:rPr>
              <a:t>WHO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）功能及入會條件為何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？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說明我國爭取入會的歷程及目前參與的世界組織有哪些？以及用什麼名稱加入？</a:t>
            </a:r>
            <a:endParaRPr lang="en-US" altLang="zh-TW" sz="3000" b="1" dirty="0" smtClean="0">
              <a:solidFill>
                <a:schemeClr val="tx1"/>
              </a:solidFill>
              <a:latin typeface="+mn-ea"/>
            </a:endParaRPr>
          </a:p>
          <a:p>
            <a:pPr>
              <a:lnSpc>
                <a:spcPts val="2800"/>
              </a:lnSpc>
              <a:spcAft>
                <a:spcPts val="600"/>
              </a:spcAft>
              <a:buNone/>
            </a:pPr>
            <a:endParaRPr lang="en-US" altLang="zh-TW" sz="3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討論問題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討論問題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386129" y="1553052"/>
            <a:ext cx="9366640" cy="5027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514350">
              <a:lnSpc>
                <a:spcPts val="44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US" altLang="zh-TW" sz="3000" b="1" dirty="0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月</a:t>
            </a:r>
            <a:r>
              <a:rPr lang="en-US" altLang="zh-TW" sz="3000" b="1" dirty="0">
                <a:solidFill>
                  <a:schemeClr val="tx1"/>
                </a:solidFill>
                <a:latin typeface="+mn-ea"/>
              </a:rPr>
              <a:t>16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日地方與中央政府先後祭出了「高中以下師生禁止出國」的規定，有無違反相關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法令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（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憲法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法律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） 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？</a:t>
            </a:r>
            <a:endParaRPr lang="en-US" altLang="zh-TW" sz="3000" b="1" dirty="0" smtClean="0">
              <a:solidFill>
                <a:schemeClr val="tx1"/>
              </a:solidFill>
              <a:latin typeface="+mn-ea"/>
            </a:endParaRPr>
          </a:p>
          <a:p>
            <a:pPr marL="609600" indent="-514350">
              <a:lnSpc>
                <a:spcPts val="44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政府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將發放振興抵用卷，請問該卷與之前的消費卷有何差異</a:t>
            </a:r>
            <a:r>
              <a:rPr lang="en-US" altLang="zh-TW" sz="3000" b="1" dirty="0">
                <a:solidFill>
                  <a:schemeClr val="tx1"/>
                </a:solidFill>
                <a:latin typeface="+mn-ea"/>
              </a:rPr>
              <a:t>?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對</a:t>
            </a:r>
            <a:r>
              <a:rPr lang="en-US" altLang="zh-TW" sz="3000" b="1" dirty="0">
                <a:solidFill>
                  <a:schemeClr val="tx1"/>
                </a:solidFill>
                <a:latin typeface="+mn-ea"/>
              </a:rPr>
              <a:t>GDP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的影響</a:t>
            </a:r>
            <a:r>
              <a:rPr lang="en-US" altLang="zh-TW" sz="3000" b="1" dirty="0">
                <a:solidFill>
                  <a:schemeClr val="tx1"/>
                </a:solidFill>
                <a:latin typeface="+mn-ea"/>
              </a:rPr>
              <a:t>?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您贊成發放振興抵用卷或是消費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卷（</a:t>
            </a:r>
            <a:r>
              <a:rPr lang="en-US" altLang="zh-TW" sz="3000" b="1" dirty="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次性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現金）？</a:t>
            </a:r>
            <a:endParaRPr lang="en-US" altLang="zh-TW" sz="3000" b="1" dirty="0">
              <a:solidFill>
                <a:schemeClr val="tx1"/>
              </a:solidFill>
              <a:latin typeface="+mn-ea"/>
            </a:endParaRPr>
          </a:p>
          <a:p>
            <a:pPr marL="609600" indent="-514350">
              <a:lnSpc>
                <a:spcPts val="44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數位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資訊時代來臨，試說明數位追蹤疫情的優點與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隱憂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？</a:t>
            </a:r>
            <a:endParaRPr lang="en-US" altLang="zh-TW" sz="30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0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562226" y="264470"/>
            <a:ext cx="9629774" cy="116046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請</a:t>
            </a:r>
            <a:r>
              <a:rPr lang="zh-TW" altLang="zh-TW" sz="3000" b="1" dirty="0">
                <a:solidFill>
                  <a:schemeClr val="tx1"/>
                </a:solidFill>
                <a:latin typeface="+mn-ea"/>
              </a:rPr>
              <a:t>以需求供給理論</a:t>
            </a:r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解釋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，</a:t>
            </a:r>
            <a:endParaRPr lang="en-US" altLang="zh-TW" sz="30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為何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疫情爆發以來造成油價創</a:t>
            </a:r>
            <a:r>
              <a:rPr lang="en-US" altLang="zh-TW" sz="3000" b="1" dirty="0">
                <a:solidFill>
                  <a:schemeClr val="tx1"/>
                </a:solidFill>
                <a:latin typeface="+mn-ea"/>
              </a:rPr>
              <a:t>18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年新低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？</a:t>
            </a:r>
            <a:endParaRPr lang="en-US" altLang="zh-TW" sz="3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09292" y="3259394"/>
            <a:ext cx="10782939" cy="420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5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 </a:t>
            </a:r>
            <a:endParaRPr kumimoji="0" lang="zh-TW" alt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4098" name="AutoShape 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0" name="AutoShape 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2" name="AutoShape 6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4" name="AutoShape 8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6" name="AutoShape 10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8" name="AutoShape 1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0" name="AutoShape 1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4" name="AutoShape 18" descr="從用工荒到失業潮，鑄造行業到底怎麼了？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 descr="C:\Users\昶銘\Desktop\經濟\29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3521" y="1866898"/>
            <a:ext cx="8197691" cy="452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09" name="Picture 1" descr="C:\Users\昶銘\Desktop\經濟\304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310" b="7414"/>
          <a:stretch/>
        </p:blipFill>
        <p:spPr bwMode="auto">
          <a:xfrm>
            <a:off x="9144000" y="1866899"/>
            <a:ext cx="2634072" cy="452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問題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1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42571" y="1794821"/>
            <a:ext cx="4405679" cy="158203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460375" y="2025007"/>
            <a:ext cx="9486901" cy="452437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★討論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報告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)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參考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重點：</a:t>
            </a:r>
            <a:endParaRPr kumimoji="0" lang="en-US" altLang="zh-TW" sz="3800" b="1" i="0" u="none" strike="noStrike" kern="1200" cap="none" spc="0" normalizeH="0" baseline="0" noProof="0" dirty="0" smtClean="0">
              <a:ln w="0"/>
              <a:uLnTx/>
              <a:uFillTx/>
              <a:latin typeface="+mj-ea"/>
              <a:ea typeface="+mj-ea"/>
              <a:cs typeface="+mj-cs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疫</a:t>
            </a:r>
            <a:r>
              <a:rPr lang="zh-TW" altLang="en-US" sz="2800" b="1" dirty="0">
                <a:latin typeface="+mn-ea"/>
              </a:rPr>
              <a:t>情爆發對民生經濟的影響。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石油輸出國組織（</a:t>
            </a:r>
            <a:r>
              <a:rPr lang="en-US" altLang="zh-TW" sz="2800" b="1" dirty="0" smtClean="0">
                <a:latin typeface="+mn-ea"/>
              </a:rPr>
              <a:t>OPEC</a:t>
            </a:r>
            <a:r>
              <a:rPr lang="zh-TW" altLang="en-US" sz="2800" b="1" dirty="0" smtClean="0">
                <a:latin typeface="+mn-ea"/>
              </a:rPr>
              <a:t>）與</a:t>
            </a:r>
            <a:endParaRPr lang="en-US" altLang="zh-TW" sz="2800" b="1" dirty="0" smtClean="0">
              <a:latin typeface="+mn-ea"/>
            </a:endParaRPr>
          </a:p>
          <a:p>
            <a:pPr lvl="0" defTabSz="457200">
              <a:lnSpc>
                <a:spcPct val="160000"/>
              </a:lnSpc>
              <a:spcBef>
                <a:spcPct val="0"/>
              </a:spcBef>
            </a:pPr>
            <a:r>
              <a:rPr lang="zh-TW" altLang="en-US" sz="2800" b="1" dirty="0">
                <a:latin typeface="+mn-ea"/>
              </a:rPr>
              <a:t> </a:t>
            </a:r>
            <a:r>
              <a:rPr lang="zh-TW" altLang="en-US" sz="2800" b="1" dirty="0" smtClean="0">
                <a:latin typeface="+mn-ea"/>
              </a:rPr>
              <a:t>    俄羅斯等多個非</a:t>
            </a:r>
            <a:r>
              <a:rPr lang="en-US" altLang="zh-TW" sz="2800" b="1" dirty="0">
                <a:latin typeface="+mn-ea"/>
              </a:rPr>
              <a:t>OPEC</a:t>
            </a:r>
            <a:r>
              <a:rPr lang="zh-TW" altLang="en-US" sz="2800" b="1" dirty="0" smtClean="0">
                <a:latin typeface="+mn-ea"/>
              </a:rPr>
              <a:t>產油國</a:t>
            </a:r>
            <a:endParaRPr lang="en-US" altLang="zh-TW" sz="2800" b="1" dirty="0" smtClean="0">
              <a:latin typeface="+mn-ea"/>
            </a:endParaRPr>
          </a:p>
          <a:p>
            <a:pPr lvl="0" defTabSz="457200">
              <a:lnSpc>
                <a:spcPct val="160000"/>
              </a:lnSpc>
              <a:spcBef>
                <a:spcPct val="0"/>
              </a:spcBef>
            </a:pPr>
            <a:r>
              <a:rPr lang="zh-TW" altLang="en-US" sz="2800" b="1" dirty="0">
                <a:latin typeface="+mn-ea"/>
              </a:rPr>
              <a:t> </a:t>
            </a:r>
            <a:r>
              <a:rPr lang="zh-TW" altLang="en-US" sz="2800" b="1" dirty="0" smtClean="0">
                <a:latin typeface="+mn-ea"/>
              </a:rPr>
              <a:t>    對於</a:t>
            </a:r>
            <a:r>
              <a:rPr lang="zh-TW" altLang="en-US" sz="2800" b="1" dirty="0">
                <a:latin typeface="+mn-ea"/>
              </a:rPr>
              <a:t>石油減產協議之過程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 smtClean="0">
              <a:latin typeface="+mn-ea"/>
            </a:endParaRPr>
          </a:p>
          <a:p>
            <a:pPr marL="514350" lvl="0" indent="-514350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 startAt="3"/>
            </a:pPr>
            <a:r>
              <a:rPr lang="zh-TW" altLang="en-US" sz="2800" b="1" dirty="0" smtClean="0">
                <a:latin typeface="+mn-ea"/>
              </a:rPr>
              <a:t>以</a:t>
            </a:r>
            <a:r>
              <a:rPr lang="zh-TW" altLang="en-US" sz="2800" b="1" dirty="0">
                <a:latin typeface="+mn-ea"/>
              </a:rPr>
              <a:t>供需變動幅度</a:t>
            </a:r>
            <a:r>
              <a:rPr lang="en-US" altLang="zh-TW" sz="2800" b="1" dirty="0">
                <a:latin typeface="+mn-ea"/>
              </a:rPr>
              <a:t>(</a:t>
            </a:r>
            <a:r>
              <a:rPr lang="zh-TW" altLang="en-US" sz="2800" b="1" dirty="0">
                <a:latin typeface="+mn-ea"/>
              </a:rPr>
              <a:t>圖例</a:t>
            </a:r>
            <a:r>
              <a:rPr lang="en-US" altLang="zh-TW" sz="2800" b="1" dirty="0">
                <a:latin typeface="+mn-ea"/>
              </a:rPr>
              <a:t>)</a:t>
            </a:r>
            <a:r>
              <a:rPr lang="zh-TW" altLang="en-US" sz="2800" b="1" dirty="0">
                <a:latin typeface="+mn-ea"/>
              </a:rPr>
              <a:t>解釋油價創低之原因。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 startAt="3"/>
            </a:pPr>
            <a:r>
              <a:rPr lang="zh-TW" altLang="en-US" sz="2800" b="1" dirty="0" smtClean="0">
                <a:latin typeface="+mn-ea"/>
              </a:rPr>
              <a:t>其他</a:t>
            </a:r>
            <a:r>
              <a:rPr lang="zh-TW" altLang="en-US" sz="2800" b="1" dirty="0">
                <a:latin typeface="+mn-ea"/>
              </a:rPr>
              <a:t>可能之原因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3996" y="2488406"/>
            <a:ext cx="4981908" cy="12858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562226" y="264470"/>
            <a:ext cx="9629774" cy="116046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請</a:t>
            </a:r>
            <a:r>
              <a:rPr lang="zh-TW" altLang="zh-TW" sz="3000" b="1" dirty="0">
                <a:solidFill>
                  <a:schemeClr val="tx1"/>
                </a:solidFill>
                <a:latin typeface="+mn-ea"/>
              </a:rPr>
              <a:t>以需求供給理論</a:t>
            </a:r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解釋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，</a:t>
            </a:r>
            <a:endParaRPr lang="en-US" altLang="zh-TW" sz="30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為何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疫情爆發以來造成油價創</a:t>
            </a:r>
            <a:r>
              <a:rPr lang="en-US" altLang="zh-TW" sz="3000" b="1" dirty="0">
                <a:solidFill>
                  <a:schemeClr val="tx1"/>
                </a:solidFill>
                <a:latin typeface="+mn-ea"/>
              </a:rPr>
              <a:t>18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年新低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？</a:t>
            </a:r>
            <a:endParaRPr lang="en-US" altLang="zh-TW" sz="3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09292" y="3259394"/>
            <a:ext cx="10782939" cy="420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5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 </a:t>
            </a:r>
            <a:endParaRPr kumimoji="0" lang="zh-TW" alt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4098" name="AutoShape 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0" name="AutoShape 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2" name="AutoShape 6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4" name="AutoShape 8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6" name="AutoShape 10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8" name="AutoShape 1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0" name="AutoShape 1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4" name="AutoShape 18" descr="從用工荒到失業潮，鑄造行業到底怎麼了？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問題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1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圖片 19" descr="ZMA012D-2-L-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255" y="2712244"/>
            <a:ext cx="6299869" cy="24354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字方塊 20"/>
          <p:cNvSpPr txBox="1"/>
          <p:nvPr/>
        </p:nvSpPr>
        <p:spPr>
          <a:xfrm>
            <a:off x="561976" y="1563989"/>
            <a:ext cx="575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配合公民第四冊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課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市場機能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56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" y="2587698"/>
            <a:ext cx="11268076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全班討論</a:t>
            </a:r>
            <a:endParaRPr lang="en-US" altLang="zh-TW" sz="8000" b="1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針對該組報告提出問題或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補充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872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42571" y="1794821"/>
            <a:ext cx="8293979" cy="158203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61976" y="1563989"/>
            <a:ext cx="9182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配合公民第四冊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課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市場機能、選修下冊第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8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課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物價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與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失業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2226" y="264470"/>
            <a:ext cx="9629774" cy="116046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000" b="1" dirty="0" smtClean="0">
                <a:solidFill>
                  <a:schemeClr val="tx1"/>
                </a:solidFill>
                <a:latin typeface="+mn-ea"/>
              </a:rPr>
              <a:t>請</a:t>
            </a:r>
            <a:r>
              <a:rPr lang="zh-TW" altLang="zh-TW" sz="3000" b="1" dirty="0">
                <a:solidFill>
                  <a:schemeClr val="tx1"/>
                </a:solidFill>
                <a:latin typeface="+mn-ea"/>
              </a:rPr>
              <a:t>以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產品及生產要素市場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解釋，</a:t>
            </a:r>
            <a:endParaRPr lang="en-US" altLang="zh-TW" sz="30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為何</a:t>
            </a:r>
            <a:r>
              <a:rPr lang="zh-TW" altLang="en-US" sz="3000" b="1" dirty="0">
                <a:solidFill>
                  <a:schemeClr val="tx1"/>
                </a:solidFill>
                <a:latin typeface="+mn-ea"/>
              </a:rPr>
              <a:t>疫情導致</a:t>
            </a:r>
            <a:r>
              <a:rPr lang="zh-TW" altLang="en-US" sz="3000" b="1" dirty="0" smtClean="0">
                <a:solidFill>
                  <a:schemeClr val="tx1"/>
                </a:solidFill>
                <a:latin typeface="+mn-ea"/>
              </a:rPr>
              <a:t>失業率？解決對策為何？ </a:t>
            </a:r>
            <a:endParaRPr lang="zh-TW" altLang="en-US" sz="3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09292" y="3259394"/>
            <a:ext cx="10782939" cy="420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5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 </a:t>
            </a:r>
            <a:endParaRPr kumimoji="0" lang="zh-TW" alt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4098" name="AutoShape 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0" name="AutoShape 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2" name="AutoShape 6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4" name="AutoShape 8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6" name="AutoShape 10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8" name="AutoShape 1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0" name="AutoShape 1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4" name="AutoShape 18" descr="從用工荒到失業潮，鑄造行業到底怎麼了？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問題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2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504825" y="2111379"/>
            <a:ext cx="5619749" cy="32967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★討論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報告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)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參考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重點：</a:t>
            </a:r>
            <a:endParaRPr kumimoji="0" lang="en-US" altLang="zh-TW" sz="3800" b="1" i="0" u="none" strike="noStrike" kern="1200" cap="none" spc="0" normalizeH="0" baseline="0" noProof="0" dirty="0" smtClean="0">
              <a:ln w="0"/>
              <a:uLnTx/>
              <a:uFillTx/>
              <a:latin typeface="+mj-ea"/>
              <a:ea typeface="+mj-ea"/>
              <a:cs typeface="+mj-cs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目前</a:t>
            </a:r>
            <a:r>
              <a:rPr lang="zh-TW" altLang="en-US" sz="2800" b="1" dirty="0">
                <a:latin typeface="+mn-ea"/>
              </a:rPr>
              <a:t>國內及國外失業率為何</a:t>
            </a:r>
            <a:r>
              <a:rPr lang="en-US" altLang="zh-TW" sz="2800" b="1" dirty="0">
                <a:latin typeface="+mn-ea"/>
              </a:rPr>
              <a:t>? </a:t>
            </a:r>
            <a:endParaRPr lang="en-US" altLang="zh-TW" sz="2800" b="1" dirty="0" smtClean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以</a:t>
            </a:r>
            <a:r>
              <a:rPr lang="zh-TW" altLang="en-US" sz="2800" b="1" dirty="0">
                <a:latin typeface="+mn-ea"/>
              </a:rPr>
              <a:t>產品及生產要素市場圖例解釋造成</a:t>
            </a:r>
            <a:r>
              <a:rPr lang="zh-TW" altLang="en-US" sz="2800" b="1" dirty="0" smtClean="0">
                <a:latin typeface="+mn-ea"/>
              </a:rPr>
              <a:t>失業之</a:t>
            </a:r>
            <a:r>
              <a:rPr lang="zh-TW" altLang="en-US" sz="2800" b="1" dirty="0">
                <a:latin typeface="+mn-ea"/>
              </a:rPr>
              <a:t>現象。 </a:t>
            </a:r>
            <a:endParaRPr lang="en-US" altLang="zh-TW" sz="2800" b="1" dirty="0" smtClean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失業</a:t>
            </a:r>
            <a:r>
              <a:rPr lang="zh-TW" altLang="en-US" sz="2800" b="1" dirty="0">
                <a:latin typeface="+mn-ea"/>
              </a:rPr>
              <a:t>的類型與解決方法</a:t>
            </a:r>
            <a:r>
              <a:rPr lang="en-US" altLang="zh-TW" sz="2800" b="1" dirty="0">
                <a:latin typeface="+mn-ea"/>
              </a:rPr>
              <a:t>?</a:t>
            </a:r>
          </a:p>
        </p:txBody>
      </p:sp>
      <p:sp>
        <p:nvSpPr>
          <p:cNvPr id="21" name="矩形 20"/>
          <p:cNvSpPr/>
          <p:nvPr/>
        </p:nvSpPr>
        <p:spPr>
          <a:xfrm>
            <a:off x="642571" y="2618283"/>
            <a:ext cx="4981908" cy="12858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 descr="ZMA012D-2-1-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24574" y="2505075"/>
            <a:ext cx="5834229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4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" y="2587698"/>
            <a:ext cx="11268076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全班討論</a:t>
            </a:r>
            <a:endParaRPr lang="en-US" altLang="zh-TW" sz="8000" b="1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針對該組報告提出問題或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補充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728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全文／台灣民眾紐時登廣告世衛組織13點回應| 譚德塞罵台惹議| 要聞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925" y="1616216"/>
            <a:ext cx="3267591" cy="14210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/>
          <p:cNvSpPr/>
          <p:nvPr/>
        </p:nvSpPr>
        <p:spPr>
          <a:xfrm>
            <a:off x="642572" y="1794821"/>
            <a:ext cx="5824904" cy="158203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61976" y="1563989"/>
            <a:ext cx="60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配合公民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第二冊第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7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課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國際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政治與國際組織</a:t>
            </a:r>
          </a:p>
        </p:txBody>
      </p:sp>
      <p:sp>
        <p:nvSpPr>
          <p:cNvPr id="9" name="矩形 8"/>
          <p:cNvSpPr/>
          <p:nvPr/>
        </p:nvSpPr>
        <p:spPr>
          <a:xfrm>
            <a:off x="2562226" y="264470"/>
            <a:ext cx="9629774" cy="116046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700" b="1" dirty="0" smtClean="0">
                <a:solidFill>
                  <a:schemeClr val="tx1"/>
                </a:solidFill>
                <a:latin typeface="+mn-ea"/>
              </a:rPr>
              <a:t>世界</a:t>
            </a:r>
            <a:r>
              <a:rPr lang="zh-TW" altLang="en-US" sz="2700" b="1" dirty="0">
                <a:solidFill>
                  <a:schemeClr val="tx1"/>
                </a:solidFill>
                <a:latin typeface="+mn-ea"/>
              </a:rPr>
              <a:t>衛生組織</a:t>
            </a:r>
            <a:r>
              <a:rPr lang="en-US" altLang="zh-TW" sz="2700" b="1" dirty="0">
                <a:solidFill>
                  <a:schemeClr val="tx1"/>
                </a:solidFill>
                <a:latin typeface="+mn-ea"/>
              </a:rPr>
              <a:t>(WHO)</a:t>
            </a:r>
            <a:r>
              <a:rPr lang="zh-TW" altLang="en-US" sz="2700" b="1" dirty="0">
                <a:solidFill>
                  <a:schemeClr val="tx1"/>
                </a:solidFill>
                <a:latin typeface="+mn-ea"/>
              </a:rPr>
              <a:t>入會條件</a:t>
            </a:r>
            <a:r>
              <a:rPr lang="zh-TW" altLang="en-US" sz="2700" b="1" dirty="0" smtClean="0">
                <a:solidFill>
                  <a:schemeClr val="tx1"/>
                </a:solidFill>
                <a:latin typeface="+mn-ea"/>
              </a:rPr>
              <a:t>為何？說明</a:t>
            </a:r>
            <a:r>
              <a:rPr lang="zh-TW" altLang="en-US" sz="2700" b="1" dirty="0">
                <a:solidFill>
                  <a:schemeClr val="tx1"/>
                </a:solidFill>
                <a:latin typeface="+mn-ea"/>
              </a:rPr>
              <a:t>我國爭取入會的歷程及我國目前參與的世界組織有哪</a:t>
            </a:r>
            <a:r>
              <a:rPr lang="zh-TW" altLang="en-US" sz="2700" b="1" dirty="0" smtClean="0">
                <a:solidFill>
                  <a:schemeClr val="tx1"/>
                </a:solidFill>
                <a:latin typeface="+mn-ea"/>
              </a:rPr>
              <a:t>些？分別用</a:t>
            </a:r>
            <a:r>
              <a:rPr lang="zh-TW" altLang="en-US" sz="2700" b="1" dirty="0">
                <a:solidFill>
                  <a:schemeClr val="tx1"/>
                </a:solidFill>
                <a:latin typeface="+mn-ea"/>
              </a:rPr>
              <a:t>什麼名稱</a:t>
            </a:r>
            <a:r>
              <a:rPr lang="zh-TW" altLang="en-US" sz="2700" b="1" dirty="0" smtClean="0">
                <a:solidFill>
                  <a:schemeClr val="tx1"/>
                </a:solidFill>
                <a:latin typeface="+mn-ea"/>
              </a:rPr>
              <a:t>加入？</a:t>
            </a:r>
            <a:endParaRPr lang="zh-TW" altLang="en-US" sz="27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09292" y="3259394"/>
            <a:ext cx="10782939" cy="420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5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 </a:t>
            </a:r>
            <a:endParaRPr kumimoji="0" lang="zh-TW" alt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4098" name="AutoShape 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0" name="AutoShape 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2" name="AutoShape 6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4" name="AutoShape 8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6" name="AutoShape 10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8" name="AutoShape 1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0" name="AutoShape 1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4" name="AutoShape 18" descr="從用工荒到失業潮，鑄造行業到底怎麼了？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問題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3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485775" y="2326720"/>
            <a:ext cx="9163050" cy="35000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★討論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報告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)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參考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重點：</a:t>
            </a:r>
            <a:endParaRPr kumimoji="0" lang="en-US" altLang="zh-TW" sz="3800" b="1" i="0" u="none" strike="noStrike" kern="1200" cap="none" spc="0" normalizeH="0" baseline="0" noProof="0" dirty="0" smtClean="0">
              <a:ln w="0"/>
              <a:uLnTx/>
              <a:uFillTx/>
              <a:latin typeface="+mj-ea"/>
              <a:ea typeface="+mj-ea"/>
              <a:cs typeface="+mj-cs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介紹</a:t>
            </a:r>
            <a:r>
              <a:rPr lang="zh-TW" altLang="en-US" sz="2800" b="1" dirty="0">
                <a:latin typeface="+mn-ea"/>
              </a:rPr>
              <a:t>世界衛生</a:t>
            </a:r>
            <a:r>
              <a:rPr lang="zh-TW" altLang="en-US" sz="2800" b="1" dirty="0" smtClean="0">
                <a:latin typeface="+mn-ea"/>
              </a:rPr>
              <a:t>組織（</a:t>
            </a:r>
            <a:r>
              <a:rPr lang="en-US" altLang="zh-TW" sz="2800" b="1" dirty="0" smtClean="0">
                <a:latin typeface="+mn-ea"/>
              </a:rPr>
              <a:t>WHO</a:t>
            </a:r>
            <a:r>
              <a:rPr lang="zh-TW" altLang="en-US" sz="2800" b="1" dirty="0" smtClean="0">
                <a:latin typeface="+mn-ea"/>
              </a:rPr>
              <a:t>）主要</a:t>
            </a:r>
            <a:r>
              <a:rPr lang="zh-TW" altLang="en-US" sz="2800" b="1" dirty="0">
                <a:latin typeface="+mn-ea"/>
              </a:rPr>
              <a:t>功能、業務介紹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申請</a:t>
            </a:r>
            <a:r>
              <a:rPr lang="zh-TW" altLang="en-US" sz="2800" b="1" dirty="0">
                <a:latin typeface="+mn-ea"/>
              </a:rPr>
              <a:t>入會條件為何</a:t>
            </a:r>
            <a:r>
              <a:rPr lang="en-US" altLang="zh-TW" sz="2800" b="1" dirty="0">
                <a:latin typeface="+mn-ea"/>
              </a:rPr>
              <a:t>?</a:t>
            </a:r>
            <a:r>
              <a:rPr lang="zh-TW" altLang="en-US" sz="2800" b="1" dirty="0">
                <a:latin typeface="+mn-ea"/>
              </a:rPr>
              <a:t>我國爭取入會歷程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各國</a:t>
            </a:r>
            <a:r>
              <a:rPr lang="zh-TW" altLang="en-US" sz="2800" b="1" dirty="0">
                <a:latin typeface="+mn-ea"/>
              </a:rPr>
              <a:t>對於台灣參與世衛的態度為何</a:t>
            </a:r>
            <a:r>
              <a:rPr lang="en-US" altLang="zh-TW" sz="2800" b="1" dirty="0" smtClean="0">
                <a:latin typeface="+mn-ea"/>
              </a:rPr>
              <a:t>?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我國</a:t>
            </a:r>
            <a:r>
              <a:rPr lang="zh-TW" altLang="en-US" sz="2800" b="1" dirty="0">
                <a:latin typeface="+mn-ea"/>
              </a:rPr>
              <a:t>目前參與的世界組織有哪些</a:t>
            </a:r>
            <a:r>
              <a:rPr lang="en-US" altLang="zh-TW" sz="2800" b="1" dirty="0">
                <a:latin typeface="+mn-ea"/>
              </a:rPr>
              <a:t>?</a:t>
            </a:r>
            <a:r>
              <a:rPr lang="zh-TW" altLang="en-US" sz="2800" b="1" dirty="0">
                <a:latin typeface="+mn-ea"/>
              </a:rPr>
              <a:t>以及用什麼名稱</a:t>
            </a:r>
            <a:r>
              <a:rPr lang="zh-TW" altLang="en-US" sz="2800" b="1" dirty="0" smtClean="0">
                <a:latin typeface="+mn-ea"/>
              </a:rPr>
              <a:t>加入？</a:t>
            </a:r>
            <a:endParaRPr lang="en-US" altLang="zh-TW" sz="2800" b="1" dirty="0"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2571" y="2856408"/>
            <a:ext cx="4981908" cy="12858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2" descr="早在二月就知道WHO有問題了@場外休憩區哈啦板- 巴哈姆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02250" y="1616216"/>
            <a:ext cx="1850281" cy="14210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1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" y="2587698"/>
            <a:ext cx="11268076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全班討論</a:t>
            </a:r>
            <a:endParaRPr lang="en-US" altLang="zh-TW" sz="8000" b="1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針對該組報告提出問題或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補充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078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6129" y="1028797"/>
            <a:ext cx="10058400" cy="5556249"/>
          </a:xfrm>
        </p:spPr>
        <p:txBody>
          <a:bodyPr>
            <a:normAutofit/>
          </a:bodyPr>
          <a:lstStyle/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pPr>
              <a:buNone/>
            </a:pP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    影片連結：</a:t>
            </a:r>
            <a:r>
              <a:rPr lang="en-US" altLang="zh-TW" sz="2400" b="1" u="sng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www.youtube.com/watch?v=OeeGU5EJUF8</a:t>
            </a:r>
            <a:endParaRPr lang="zh-TW" altLang="zh-TW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endParaRPr lang="en-US" altLang="zh-TW" sz="2400" b="1" dirty="0" smtClean="0">
              <a:solidFill>
                <a:schemeClr val="tx1"/>
              </a:solidFill>
              <a:latin typeface="+mn-ea"/>
              <a:hlinkClick r:id="rId4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  <a:hlinkClick r:id="rId4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  <a:hlinkClick r:id="rId4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  <a:hlinkClick r:id="rId4"/>
            </a:endParaRPr>
          </a:p>
          <a:p>
            <a:endParaRPr lang="en-US" altLang="zh-TW" sz="24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en-US" altLang="zh-TW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en-US" altLang="zh-TW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99721" y="197949"/>
            <a:ext cx="841450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什麼是武漢肺炎？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6129" y="447675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31170" r="38878" b="25381"/>
          <a:stretch/>
        </p:blipFill>
        <p:spPr bwMode="auto">
          <a:xfrm>
            <a:off x="861550" y="1438231"/>
            <a:ext cx="7873017" cy="434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42571" y="1794821"/>
            <a:ext cx="4981907" cy="158203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61976" y="1563989"/>
            <a:ext cx="60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配合公民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第三冊第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5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課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行政法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與生活</a:t>
            </a:r>
          </a:p>
        </p:txBody>
      </p:sp>
      <p:pic>
        <p:nvPicPr>
          <p:cNvPr id="27" name="Picture 2" descr="C:\Users\昶銘\Desktop\經濟\1586748477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027" y="1563989"/>
            <a:ext cx="4560221" cy="23593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562226" y="264470"/>
            <a:ext cx="9629774" cy="116046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900" b="1" dirty="0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TW" altLang="en-US" sz="2900" b="1" dirty="0">
                <a:solidFill>
                  <a:schemeClr val="tx1"/>
                </a:solidFill>
                <a:latin typeface="+mn-ea"/>
              </a:rPr>
              <a:t>月</a:t>
            </a:r>
            <a:r>
              <a:rPr lang="en-US" altLang="zh-TW" sz="2900" b="1" dirty="0">
                <a:solidFill>
                  <a:schemeClr val="tx1"/>
                </a:solidFill>
                <a:latin typeface="+mn-ea"/>
              </a:rPr>
              <a:t>16</a:t>
            </a:r>
            <a:r>
              <a:rPr lang="zh-TW" altLang="en-US" sz="2900" b="1" dirty="0">
                <a:solidFill>
                  <a:schemeClr val="tx1"/>
                </a:solidFill>
                <a:latin typeface="+mn-ea"/>
              </a:rPr>
              <a:t>日地方與中央政府先後祭出了「高中以下師生禁止出國」的規定，有無違反相關</a:t>
            </a:r>
            <a:r>
              <a:rPr lang="zh-TW" altLang="en-US" sz="2900" b="1" dirty="0" smtClean="0">
                <a:solidFill>
                  <a:schemeClr val="tx1"/>
                </a:solidFill>
                <a:latin typeface="+mn-ea"/>
              </a:rPr>
              <a:t>法令（憲法</a:t>
            </a:r>
            <a:r>
              <a:rPr lang="zh-TW" altLang="en-US" sz="2900" b="1" dirty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sz="2900" b="1" dirty="0" smtClean="0">
                <a:solidFill>
                  <a:schemeClr val="tx1"/>
                </a:solidFill>
                <a:latin typeface="+mn-ea"/>
              </a:rPr>
              <a:t>法律</a:t>
            </a:r>
            <a:r>
              <a:rPr lang="zh-TW" altLang="en-US" sz="2900" b="1" dirty="0">
                <a:solidFill>
                  <a:schemeClr val="tx1"/>
                </a:solidFill>
                <a:latin typeface="+mn-ea"/>
              </a:rPr>
              <a:t>）？</a:t>
            </a:r>
            <a:endParaRPr lang="zh-TW" altLang="en-US" sz="29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09292" y="3259394"/>
            <a:ext cx="10782939" cy="420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5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 </a:t>
            </a:r>
            <a:endParaRPr kumimoji="0" lang="zh-TW" alt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4098" name="AutoShape 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0" name="AutoShape 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2" name="AutoShape 6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4" name="AutoShape 8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6" name="AutoShape 10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8" name="AutoShape 1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0" name="AutoShape 1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4" name="AutoShape 18" descr="從用工荒到失業潮，鑄造行業到底怎麼了？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問題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4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485777" y="1861894"/>
            <a:ext cx="9382124" cy="475748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★討論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報告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)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參考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重點：</a:t>
            </a:r>
            <a:endParaRPr kumimoji="0" lang="en-US" altLang="zh-TW" sz="3800" b="1" i="0" u="none" strike="noStrike" kern="1200" cap="none" spc="0" normalizeH="0" baseline="0" noProof="0" dirty="0" smtClean="0">
              <a:ln w="0"/>
              <a:uLnTx/>
              <a:uFillTx/>
              <a:latin typeface="+mj-ea"/>
              <a:ea typeface="+mj-ea"/>
              <a:cs typeface="+mj-cs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介紹</a:t>
            </a:r>
            <a:r>
              <a:rPr lang="zh-TW" altLang="en-US" sz="2800" b="1" dirty="0">
                <a:latin typeface="+mn-ea"/>
              </a:rPr>
              <a:t>依法行政</a:t>
            </a:r>
            <a:r>
              <a:rPr lang="en-US" altLang="zh-TW" sz="2800" b="1" dirty="0">
                <a:latin typeface="+mn-ea"/>
              </a:rPr>
              <a:t>(</a:t>
            </a:r>
            <a:r>
              <a:rPr lang="zh-TW" altLang="en-US" sz="2800" b="1" dirty="0">
                <a:latin typeface="+mn-ea"/>
              </a:rPr>
              <a:t>法律優位</a:t>
            </a:r>
            <a:r>
              <a:rPr lang="zh-TW" altLang="en-US" sz="2800" b="1" dirty="0" smtClean="0">
                <a:latin typeface="+mn-ea"/>
              </a:rPr>
              <a:t>、</a:t>
            </a:r>
            <a:endParaRPr lang="en-US" altLang="zh-TW" sz="2800" b="1" dirty="0" smtClean="0">
              <a:latin typeface="+mn-ea"/>
            </a:endParaRPr>
          </a:p>
          <a:p>
            <a:pPr lvl="0" defTabSz="457200">
              <a:lnSpc>
                <a:spcPct val="160000"/>
              </a:lnSpc>
              <a:spcBef>
                <a:spcPct val="0"/>
              </a:spcBef>
            </a:pPr>
            <a:r>
              <a:rPr lang="zh-TW" altLang="en-US" sz="2800" b="1" dirty="0">
                <a:latin typeface="+mn-ea"/>
              </a:rPr>
              <a:t> </a:t>
            </a:r>
            <a:r>
              <a:rPr lang="zh-TW" altLang="en-US" sz="2800" b="1" dirty="0" smtClean="0">
                <a:latin typeface="+mn-ea"/>
              </a:rPr>
              <a:t>    法律</a:t>
            </a:r>
            <a:r>
              <a:rPr lang="zh-TW" altLang="en-US" sz="2800" b="1" dirty="0">
                <a:latin typeface="+mn-ea"/>
              </a:rPr>
              <a:t>保留</a:t>
            </a:r>
            <a:r>
              <a:rPr lang="zh-TW" altLang="en-US" sz="2800" b="1" dirty="0" smtClean="0">
                <a:latin typeface="+mn-ea"/>
              </a:rPr>
              <a:t>、比例</a:t>
            </a:r>
            <a:r>
              <a:rPr lang="zh-TW" altLang="en-US" sz="2800" b="1" dirty="0">
                <a:latin typeface="+mn-ea"/>
              </a:rPr>
              <a:t>原則</a:t>
            </a:r>
            <a:r>
              <a:rPr lang="en-US" altLang="zh-TW" sz="2800" b="1" dirty="0">
                <a:latin typeface="+mn-ea"/>
              </a:rPr>
              <a:t>)</a:t>
            </a:r>
            <a:r>
              <a:rPr lang="zh-TW" altLang="en-US" sz="2800" b="1" dirty="0">
                <a:latin typeface="+mn-ea"/>
              </a:rPr>
              <a:t>之原則及意義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>
              <a:latin typeface="+mn-ea"/>
            </a:endParaRPr>
          </a:p>
          <a:p>
            <a:pPr marL="514350" lvl="0" indent="-514350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 startAt="2"/>
            </a:pPr>
            <a:r>
              <a:rPr lang="zh-TW" altLang="en-US" sz="2800" b="1" dirty="0" smtClean="0">
                <a:latin typeface="+mn-ea"/>
              </a:rPr>
              <a:t>說明</a:t>
            </a:r>
            <a:r>
              <a:rPr lang="zh-TW" altLang="en-US" sz="2800" b="1" dirty="0">
                <a:latin typeface="+mn-ea"/>
              </a:rPr>
              <a:t>憲法第</a:t>
            </a:r>
            <a:r>
              <a:rPr lang="en-US" altLang="zh-TW" sz="2800" b="1" dirty="0">
                <a:latin typeface="+mn-ea"/>
              </a:rPr>
              <a:t>10</a:t>
            </a:r>
            <a:r>
              <a:rPr lang="zh-TW" altLang="en-US" sz="2800" b="1" dirty="0">
                <a:latin typeface="+mn-ea"/>
              </a:rPr>
              <a:t>條及其增修條文第</a:t>
            </a:r>
            <a:r>
              <a:rPr lang="en-US" altLang="zh-TW" sz="2800" b="1" dirty="0">
                <a:latin typeface="+mn-ea"/>
              </a:rPr>
              <a:t>2</a:t>
            </a:r>
            <a:r>
              <a:rPr lang="zh-TW" altLang="en-US" sz="2800" b="1" dirty="0">
                <a:latin typeface="+mn-ea"/>
              </a:rPr>
              <a:t>條第</a:t>
            </a:r>
            <a:r>
              <a:rPr lang="en-US" altLang="zh-TW" sz="2800" b="1" dirty="0">
                <a:latin typeface="+mn-ea"/>
              </a:rPr>
              <a:t>3</a:t>
            </a:r>
            <a:r>
              <a:rPr lang="zh-TW" altLang="en-US" sz="2800" b="1" dirty="0">
                <a:latin typeface="+mn-ea"/>
              </a:rPr>
              <a:t>項規定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 startAt="2"/>
            </a:pPr>
            <a:r>
              <a:rPr lang="zh-TW" altLang="en-US" sz="2800" b="1" dirty="0" smtClean="0">
                <a:latin typeface="+mn-ea"/>
              </a:rPr>
              <a:t>說明</a:t>
            </a:r>
            <a:r>
              <a:rPr lang="zh-TW" altLang="en-US" sz="2800" b="1" dirty="0">
                <a:latin typeface="+mn-ea"/>
              </a:rPr>
              <a:t>大法官釋字第</a:t>
            </a:r>
            <a:r>
              <a:rPr lang="en-US" altLang="zh-TW" sz="2800" b="1" dirty="0">
                <a:latin typeface="+mn-ea"/>
              </a:rPr>
              <a:t>443</a:t>
            </a:r>
            <a:r>
              <a:rPr lang="zh-TW" altLang="en-US" sz="2800" b="1" dirty="0">
                <a:latin typeface="+mn-ea"/>
              </a:rPr>
              <a:t>號解釋意旨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 startAt="2"/>
            </a:pPr>
            <a:r>
              <a:rPr lang="zh-TW" altLang="en-US" sz="2800" b="1" dirty="0" smtClean="0">
                <a:latin typeface="+mn-ea"/>
              </a:rPr>
              <a:t>綜合</a:t>
            </a:r>
            <a:r>
              <a:rPr lang="zh-TW" altLang="en-US" sz="2800" b="1" dirty="0">
                <a:latin typeface="+mn-ea"/>
              </a:rPr>
              <a:t>上述規定，判斷禁止高中以下師生禁止出國之規定，有無違反相關法令</a:t>
            </a:r>
            <a:r>
              <a:rPr lang="en-US" altLang="zh-TW" sz="2800" b="1" dirty="0">
                <a:latin typeface="+mn-ea"/>
              </a:rPr>
              <a:t>(</a:t>
            </a:r>
            <a:r>
              <a:rPr lang="zh-TW" altLang="en-US" sz="2800" b="1" dirty="0">
                <a:latin typeface="+mn-ea"/>
              </a:rPr>
              <a:t>憲法、法律</a:t>
            </a:r>
            <a:r>
              <a:rPr lang="en-US" altLang="zh-TW" sz="2800" b="1" dirty="0">
                <a:latin typeface="+mn-ea"/>
              </a:rPr>
              <a:t>)</a:t>
            </a:r>
            <a:r>
              <a:rPr lang="zh-TW" altLang="en-US" sz="2800" b="1" dirty="0" smtClean="0">
                <a:latin typeface="+mn-ea"/>
              </a:rPr>
              <a:t>規定？</a:t>
            </a:r>
            <a:endParaRPr lang="en-US" altLang="zh-TW" sz="2800" b="1" dirty="0"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2571" y="2561133"/>
            <a:ext cx="4981908" cy="12858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1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" y="2587698"/>
            <a:ext cx="11268076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全班討論</a:t>
            </a:r>
            <a:endParaRPr lang="en-US" altLang="zh-TW" sz="8000" b="1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針對該組報告提出問題或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補充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276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594947" y="1794821"/>
            <a:ext cx="5910628" cy="158203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14351" y="1563989"/>
            <a:ext cx="60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配合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公民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第四冊第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課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永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續發展的經濟課題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4" name="Picture 2" descr="振興消費抵用券擬取代折扣券| 新冠肺炎撼經濟| 產經| 聯合新聞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1425" y="2419350"/>
            <a:ext cx="4464000" cy="3326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562226" y="264470"/>
            <a:ext cx="9629774" cy="116046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300" b="1" dirty="0" smtClean="0">
                <a:solidFill>
                  <a:schemeClr val="tx1"/>
                </a:solidFill>
                <a:latin typeface="+mn-ea"/>
              </a:rPr>
              <a:t>政府</a:t>
            </a:r>
            <a:r>
              <a:rPr lang="zh-TW" altLang="en-US" sz="2300" b="1" dirty="0">
                <a:solidFill>
                  <a:schemeClr val="tx1"/>
                </a:solidFill>
                <a:latin typeface="+mn-ea"/>
              </a:rPr>
              <a:t>將發放振興抵用卷，提振經濟，請問該卷與之前的消費卷有何</a:t>
            </a:r>
            <a:r>
              <a:rPr lang="zh-TW" altLang="en-US" sz="2300" b="1" dirty="0" smtClean="0">
                <a:solidFill>
                  <a:schemeClr val="tx1"/>
                </a:solidFill>
                <a:latin typeface="+mn-ea"/>
              </a:rPr>
              <a:t>差異？對</a:t>
            </a:r>
            <a:r>
              <a:rPr lang="en-US" altLang="zh-TW" sz="2300" b="1" dirty="0" smtClean="0">
                <a:solidFill>
                  <a:schemeClr val="tx1"/>
                </a:solidFill>
                <a:latin typeface="+mn-ea"/>
              </a:rPr>
              <a:t>GDP</a:t>
            </a:r>
            <a:r>
              <a:rPr lang="zh-TW" altLang="en-US" sz="2300" b="1" dirty="0" smtClean="0">
                <a:solidFill>
                  <a:schemeClr val="tx1"/>
                </a:solidFill>
                <a:latin typeface="+mn-ea"/>
              </a:rPr>
              <a:t>有何的影響？您</a:t>
            </a:r>
            <a:r>
              <a:rPr lang="zh-TW" altLang="en-US" sz="2300" b="1" dirty="0">
                <a:solidFill>
                  <a:schemeClr val="tx1"/>
                </a:solidFill>
                <a:latin typeface="+mn-ea"/>
              </a:rPr>
              <a:t>贊成發放振興抵用卷或是消費卷</a:t>
            </a:r>
            <a:r>
              <a:rPr lang="en-US" altLang="zh-TW" sz="2300" b="1" dirty="0">
                <a:solidFill>
                  <a:schemeClr val="tx1"/>
                </a:solidFill>
                <a:latin typeface="+mn-ea"/>
              </a:rPr>
              <a:t>(1</a:t>
            </a:r>
            <a:r>
              <a:rPr lang="zh-TW" altLang="en-US" sz="2300" b="1" dirty="0">
                <a:solidFill>
                  <a:schemeClr val="tx1"/>
                </a:solidFill>
                <a:latin typeface="+mn-ea"/>
              </a:rPr>
              <a:t>次性現金</a:t>
            </a:r>
            <a:r>
              <a:rPr lang="en-US" altLang="zh-TW" sz="2300" b="1" dirty="0">
                <a:solidFill>
                  <a:schemeClr val="tx1"/>
                </a:solidFill>
                <a:latin typeface="+mn-ea"/>
              </a:rPr>
              <a:t>)?</a:t>
            </a:r>
            <a:endParaRPr lang="zh-TW" altLang="en-US" sz="23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09292" y="3259394"/>
            <a:ext cx="10782939" cy="420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5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 </a:t>
            </a:r>
            <a:endParaRPr kumimoji="0" lang="zh-TW" alt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4098" name="AutoShape 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0" name="AutoShape 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2" name="AutoShape 6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4" name="AutoShape 8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6" name="AutoShape 10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8" name="AutoShape 1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0" name="AutoShape 1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4" name="AutoShape 18" descr="從用工荒到失業潮，鑄造行業到底怎麼了？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問題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5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438150" y="1835822"/>
            <a:ext cx="7153275" cy="4378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★討論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報告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)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參考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重點：</a:t>
            </a:r>
            <a:endParaRPr kumimoji="0" lang="en-US" altLang="zh-TW" sz="3800" b="1" i="0" u="none" strike="noStrike" kern="1200" cap="none" spc="0" normalizeH="0" baseline="0" noProof="0" dirty="0" smtClean="0">
              <a:ln w="0"/>
              <a:uLnTx/>
              <a:uFillTx/>
              <a:latin typeface="+mj-ea"/>
              <a:ea typeface="+mj-ea"/>
              <a:cs typeface="+mj-cs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經濟</a:t>
            </a:r>
            <a:r>
              <a:rPr lang="zh-TW" altLang="en-US" sz="2800" b="1" dirty="0">
                <a:latin typeface="+mn-ea"/>
              </a:rPr>
              <a:t>成長率</a:t>
            </a:r>
            <a:r>
              <a:rPr lang="en-US" altLang="zh-TW" sz="2800" b="1" dirty="0">
                <a:latin typeface="+mn-ea"/>
              </a:rPr>
              <a:t>(GDP)</a:t>
            </a:r>
            <a:r>
              <a:rPr lang="zh-TW" altLang="en-US" sz="2800" b="1" dirty="0">
                <a:latin typeface="+mn-ea"/>
              </a:rPr>
              <a:t>計算方法</a:t>
            </a:r>
            <a:r>
              <a:rPr lang="zh-TW" altLang="en-US" sz="2800" b="1" dirty="0" smtClean="0">
                <a:latin typeface="+mn-ea"/>
              </a:rPr>
              <a:t>。</a:t>
            </a:r>
            <a:endParaRPr lang="en-US" altLang="zh-TW" sz="2800" b="1" dirty="0" smtClean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zh-TW" sz="2800" b="1" dirty="0" smtClean="0">
                <a:latin typeface="+mn-ea"/>
              </a:rPr>
              <a:t>2019</a:t>
            </a:r>
            <a:r>
              <a:rPr lang="zh-TW" altLang="en-US" sz="2800" b="1" dirty="0">
                <a:latin typeface="+mn-ea"/>
              </a:rPr>
              <a:t>年發放之消費卷之效益</a:t>
            </a:r>
            <a:r>
              <a:rPr lang="en-US" altLang="zh-TW" sz="2800" b="1" dirty="0">
                <a:latin typeface="+mn-ea"/>
              </a:rPr>
              <a:t>(GDP</a:t>
            </a:r>
            <a:r>
              <a:rPr lang="zh-TW" altLang="en-US" sz="2800" b="1" dirty="0" smtClean="0">
                <a:latin typeface="+mn-ea"/>
              </a:rPr>
              <a:t>增長</a:t>
            </a:r>
            <a:r>
              <a:rPr lang="en-US" altLang="zh-TW" sz="2800" b="1" dirty="0" smtClean="0">
                <a:latin typeface="+mn-ea"/>
              </a:rPr>
              <a:t>)</a:t>
            </a:r>
            <a:r>
              <a:rPr lang="zh-TW" altLang="en-US" sz="2800" b="1" dirty="0" smtClean="0">
                <a:latin typeface="+mn-ea"/>
              </a:rPr>
              <a:t>？</a:t>
            </a:r>
            <a:endParaRPr lang="en-US" altLang="zh-TW" sz="2800" b="1" dirty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振興</a:t>
            </a:r>
            <a:r>
              <a:rPr lang="zh-TW" altLang="en-US" sz="2800" b="1" dirty="0">
                <a:latin typeface="+mn-ea"/>
              </a:rPr>
              <a:t>抵用卷之用途及其效益</a:t>
            </a:r>
            <a:r>
              <a:rPr lang="zh-TW" altLang="en-US" sz="2800" b="1" dirty="0" smtClean="0">
                <a:latin typeface="+mn-ea"/>
              </a:rPr>
              <a:t>為何？</a:t>
            </a:r>
            <a:endParaRPr lang="en-US" altLang="zh-TW" sz="2800" b="1" dirty="0" smtClean="0">
              <a:latin typeface="+mn-ea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提</a:t>
            </a:r>
            <a:r>
              <a:rPr lang="zh-TW" altLang="en-US" sz="2800" b="1" dirty="0">
                <a:latin typeface="+mn-ea"/>
              </a:rPr>
              <a:t>振經濟方法有哪</a:t>
            </a:r>
            <a:r>
              <a:rPr lang="zh-TW" altLang="en-US" sz="2800" b="1" dirty="0" smtClean="0">
                <a:latin typeface="+mn-ea"/>
              </a:rPr>
              <a:t>些？振興</a:t>
            </a:r>
            <a:r>
              <a:rPr lang="zh-TW" altLang="en-US" sz="2800" b="1" dirty="0">
                <a:latin typeface="+mn-ea"/>
              </a:rPr>
              <a:t>卷與消費</a:t>
            </a:r>
            <a:r>
              <a:rPr lang="zh-TW" altLang="en-US" sz="2800" b="1" dirty="0" smtClean="0">
                <a:latin typeface="+mn-ea"/>
              </a:rPr>
              <a:t>卷（</a:t>
            </a:r>
            <a:r>
              <a:rPr lang="en-US" altLang="zh-TW" sz="2800" b="1" dirty="0" smtClean="0">
                <a:latin typeface="+mn-ea"/>
              </a:rPr>
              <a:t>1</a:t>
            </a:r>
            <a:r>
              <a:rPr lang="zh-TW" altLang="en-US" sz="2800" b="1" dirty="0">
                <a:latin typeface="+mn-ea"/>
              </a:rPr>
              <a:t>次</a:t>
            </a:r>
            <a:r>
              <a:rPr lang="zh-TW" altLang="en-US" sz="2800" b="1" dirty="0" smtClean="0">
                <a:latin typeface="+mn-ea"/>
              </a:rPr>
              <a:t>性現金）何</a:t>
            </a:r>
            <a:r>
              <a:rPr lang="zh-TW" altLang="en-US" sz="2800" b="1" dirty="0">
                <a:latin typeface="+mn-ea"/>
              </a:rPr>
              <a:t>者對刺激景氣較</a:t>
            </a:r>
            <a:r>
              <a:rPr lang="zh-TW" altLang="en-US" sz="2800" b="1" dirty="0" smtClean="0">
                <a:latin typeface="+mn-ea"/>
              </a:rPr>
              <a:t>有效？</a:t>
            </a:r>
            <a:endParaRPr lang="en-US" altLang="zh-TW" sz="2800" b="1" dirty="0"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4946" y="2589708"/>
            <a:ext cx="4981908" cy="12858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4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" y="2587698"/>
            <a:ext cx="11268076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全班討論</a:t>
            </a:r>
            <a:endParaRPr lang="en-US" altLang="zh-TW" sz="8000" b="1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針對該組報告提出問題或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補充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95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42571" y="1794821"/>
            <a:ext cx="5220985" cy="158203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61976" y="1563989"/>
            <a:ext cx="9182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配合公民第三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冊第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課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道德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與社會規範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2226" y="264470"/>
            <a:ext cx="9629774" cy="1160462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+mn-ea"/>
              </a:rPr>
              <a:t>數位</a:t>
            </a:r>
            <a:r>
              <a:rPr lang="zh-TW" altLang="en-US" sz="2800" b="1" dirty="0">
                <a:solidFill>
                  <a:schemeClr val="tx1"/>
                </a:solidFill>
                <a:latin typeface="+mn-ea"/>
              </a:rPr>
              <a:t>資訊時代來臨</a:t>
            </a:r>
            <a:r>
              <a:rPr lang="zh-TW" altLang="en-US" sz="2800" b="1" dirty="0" smtClean="0">
                <a:solidFill>
                  <a:schemeClr val="tx1"/>
                </a:solidFill>
                <a:latin typeface="+mn-ea"/>
              </a:rPr>
              <a:t>，</a:t>
            </a:r>
            <a:endParaRPr lang="en-US" altLang="zh-TW" sz="2800" b="1" dirty="0" smtClean="0">
              <a:solidFill>
                <a:schemeClr val="tx1"/>
              </a:solidFill>
              <a:latin typeface="+mn-ea"/>
            </a:endParaRPr>
          </a:p>
          <a:p>
            <a:r>
              <a:rPr lang="zh-TW" altLang="en-US" sz="2800" b="1" dirty="0" smtClean="0">
                <a:solidFill>
                  <a:schemeClr val="tx1"/>
                </a:solidFill>
                <a:latin typeface="+mn-ea"/>
              </a:rPr>
              <a:t>試</a:t>
            </a:r>
            <a:r>
              <a:rPr lang="zh-TW" altLang="en-US" sz="2800" b="1" dirty="0">
                <a:solidFill>
                  <a:schemeClr val="tx1"/>
                </a:solidFill>
                <a:latin typeface="+mn-ea"/>
              </a:rPr>
              <a:t>說明數位追蹤疫情的優點與</a:t>
            </a:r>
            <a:r>
              <a:rPr lang="zh-TW" altLang="en-US" sz="2800" b="1" dirty="0" smtClean="0">
                <a:solidFill>
                  <a:schemeClr val="tx1"/>
                </a:solidFill>
                <a:latin typeface="+mn-ea"/>
              </a:rPr>
              <a:t>隱憂？</a:t>
            </a:r>
            <a:endParaRPr lang="zh-TW" altLang="en-US" sz="2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09292" y="3259394"/>
            <a:ext cx="10782939" cy="420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5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 </a:t>
            </a:r>
            <a:endParaRPr kumimoji="0" lang="zh-TW" alt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4098" name="AutoShape 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0" name="AutoShape 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2" name="AutoShape 6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4" name="AutoShape 8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6" name="AutoShape 10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08" name="AutoShape 12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0" name="AutoShape 14" descr="台灣油價漲跌公告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114" name="AutoShape 18" descr="從用工荒到失業潮，鑄造行業到底怎麼了？ 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699721" y="514501"/>
            <a:ext cx="1032767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問題</a:t>
            </a:r>
            <a:r>
              <a:rPr lang="en-US" altLang="zh-TW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6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6129" y="420379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504826" y="2058126"/>
            <a:ext cx="6619874" cy="3463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★討論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(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報告</a:t>
            </a:r>
            <a:r>
              <a:rPr kumimoji="0" lang="en-US" altLang="zh-TW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)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參考</a:t>
            </a:r>
            <a:r>
              <a:rPr kumimoji="0" lang="zh-TW" altLang="en-US" sz="3900" b="1" i="0" u="none" strike="noStrike" kern="1200" cap="none" spc="0" normalizeH="0" baseline="0" noProof="0" dirty="0" smtClean="0">
                <a:ln w="0"/>
                <a:uLnTx/>
                <a:uFillTx/>
                <a:latin typeface="+mj-ea"/>
                <a:ea typeface="+mj-ea"/>
                <a:cs typeface="+mj-cs"/>
              </a:rPr>
              <a:t>重點：</a:t>
            </a:r>
            <a:endParaRPr kumimoji="0" lang="en-US" altLang="zh-TW" sz="3800" b="1" i="0" u="none" strike="noStrike" kern="1200" cap="none" spc="0" normalizeH="0" baseline="0" noProof="0" dirty="0" smtClean="0">
              <a:ln w="0"/>
              <a:uLnTx/>
              <a:uFillTx/>
              <a:latin typeface="+mj-ea"/>
              <a:ea typeface="+mj-ea"/>
              <a:cs typeface="+mj-cs"/>
            </a:endParaRPr>
          </a:p>
          <a:p>
            <a:pPr marL="447675" lvl="0" indent="-447675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TW" altLang="en-US" sz="2800" b="1" dirty="0" smtClean="0">
                <a:latin typeface="+mn-ea"/>
              </a:rPr>
              <a:t>說明</a:t>
            </a:r>
            <a:r>
              <a:rPr lang="zh-TW" altLang="en-US" sz="2800" b="1" dirty="0">
                <a:latin typeface="+mn-ea"/>
              </a:rPr>
              <a:t>資訊倫理關注的議題</a:t>
            </a:r>
            <a:r>
              <a:rPr lang="en-US" altLang="zh-TW" sz="2800" b="1" dirty="0">
                <a:latin typeface="+mn-ea"/>
              </a:rPr>
              <a:t>(PAPA)</a:t>
            </a:r>
            <a:r>
              <a:rPr lang="zh-TW" altLang="en-US" sz="2800" b="1" dirty="0" smtClean="0">
                <a:latin typeface="+mn-ea"/>
              </a:rPr>
              <a:t>內容？</a:t>
            </a:r>
            <a:endParaRPr lang="en-US" altLang="zh-TW" sz="2000" b="1" dirty="0">
              <a:latin typeface="+mn-ea"/>
            </a:endParaRPr>
          </a:p>
          <a:p>
            <a:pPr marL="514350" lvl="0" indent="-514350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 startAt="2"/>
            </a:pPr>
            <a:r>
              <a:rPr lang="zh-TW" altLang="en-US" sz="2800" b="1" dirty="0" smtClean="0">
                <a:latin typeface="+mn-ea"/>
              </a:rPr>
              <a:t>說明</a:t>
            </a:r>
            <a:r>
              <a:rPr lang="zh-TW" altLang="en-US" sz="2800" b="1" dirty="0">
                <a:latin typeface="+mn-ea"/>
              </a:rPr>
              <a:t>現行數位應用於追蹤疫情已有之成果及</a:t>
            </a:r>
            <a:r>
              <a:rPr lang="zh-TW" altLang="en-US" sz="2800" b="1" dirty="0" smtClean="0">
                <a:latin typeface="+mn-ea"/>
              </a:rPr>
              <a:t>優點？</a:t>
            </a:r>
            <a:endParaRPr lang="en-US" altLang="zh-TW" sz="2800" b="1" dirty="0" smtClean="0">
              <a:latin typeface="+mn-ea"/>
            </a:endParaRPr>
          </a:p>
          <a:p>
            <a:pPr marL="514350" lvl="0" indent="-514350" defTabSz="457200">
              <a:lnSpc>
                <a:spcPct val="160000"/>
              </a:lnSpc>
              <a:spcBef>
                <a:spcPct val="0"/>
              </a:spcBef>
              <a:buFont typeface="+mj-lt"/>
              <a:buAutoNum type="arabicPeriod" startAt="3"/>
            </a:pPr>
            <a:r>
              <a:rPr lang="zh-TW" altLang="en-US" sz="2800" b="1" dirty="0" smtClean="0">
                <a:latin typeface="+mn-ea"/>
              </a:rPr>
              <a:t>數位</a:t>
            </a:r>
            <a:r>
              <a:rPr lang="zh-TW" altLang="en-US" sz="2800" b="1" dirty="0">
                <a:latin typeface="+mn-ea"/>
              </a:rPr>
              <a:t>追蹤疫情之</a:t>
            </a:r>
            <a:r>
              <a:rPr lang="zh-TW" altLang="en-US" sz="2800" b="1" dirty="0" smtClean="0">
                <a:latin typeface="+mn-ea"/>
              </a:rPr>
              <a:t>隱憂（缺失</a:t>
            </a:r>
            <a:r>
              <a:rPr lang="zh-TW" altLang="en-US" sz="2800" b="1" dirty="0">
                <a:latin typeface="+mn-ea"/>
              </a:rPr>
              <a:t>）</a:t>
            </a:r>
            <a:r>
              <a:rPr lang="zh-TW" altLang="en-US" sz="2800" b="1" dirty="0" smtClean="0">
                <a:latin typeface="+mn-ea"/>
              </a:rPr>
              <a:t>？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2571" y="2589708"/>
            <a:ext cx="4981908" cy="12858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2" descr="1968 APP警示熱點爭議蘇揆做應變處置下午急會商- 政治- 自由時報電子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84" y="2828451"/>
            <a:ext cx="4799895" cy="26073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1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" y="2587698"/>
            <a:ext cx="11268076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全班討論</a:t>
            </a:r>
            <a:endParaRPr lang="en-US" altLang="zh-TW" sz="8000" b="1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針對該組報告提出問題或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補充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898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3628104" y="4475805"/>
            <a:ext cx="7029168" cy="2019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等腰三角形 5"/>
          <p:cNvSpPr/>
          <p:nvPr/>
        </p:nvSpPr>
        <p:spPr>
          <a:xfrm rot="10800000">
            <a:off x="0" y="9347"/>
            <a:ext cx="850566" cy="5630962"/>
          </a:xfrm>
          <a:prstGeom prst="triangle">
            <a:avLst>
              <a:gd name="adj" fmla="val 100000"/>
            </a:avLst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" y="2587698"/>
            <a:ext cx="11268076" cy="164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綜合活動</a:t>
            </a:r>
            <a:endParaRPr lang="en-US" altLang="zh-TW" sz="8000" b="1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針對各組報告與全班討論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，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每</a:t>
            </a:r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位同學進行統整歸納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，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  <a:latin typeface="+mj-ea"/>
            </a:endParaRPr>
          </a:p>
          <a:p>
            <a:pPr algn="ctr"/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並</a:t>
            </a:r>
            <a:r>
              <a:rPr lang="zh-TW" altLang="en-US" sz="4000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書寫學習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單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273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dqdaily.com/pic/attachement/jpg/site2/20200126/0025ab1acaa91f97e5aa1d.jpg"/>
          <p:cNvPicPr>
            <a:picLocks noChangeAspect="1" noChangeArrowheads="1"/>
          </p:cNvPicPr>
          <p:nvPr/>
        </p:nvPicPr>
        <p:blipFill rotWithShape="1">
          <a:blip r:embed="rId2" cstate="print"/>
          <a:srcRect r="1271"/>
          <a:stretch/>
        </p:blipFill>
        <p:spPr bwMode="auto">
          <a:xfrm>
            <a:off x="699721" y="1605762"/>
            <a:ext cx="10711229" cy="485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699721" y="197949"/>
            <a:ext cx="841450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武漢肺炎源頭？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6129" y="447675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02" name="Picture 2" descr="https://resource01-proxy.ulifestyle.com.hk/res/v3/image/content/2545000/2548316/0646cfb0-4729-4808-a3aa-af023a1754fb_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5" name="Picture 7" descr="https://img.heho.com.tw/wp-content/uploads/2020/03/db4a67ae914bb32d16c1d9f67b23cc87.png"/>
          <p:cNvPicPr>
            <a:picLocks noChangeAspect="1" noChangeArrowheads="1"/>
          </p:cNvPicPr>
          <p:nvPr/>
        </p:nvPicPr>
        <p:blipFill rotWithShape="1">
          <a:blip r:embed="rId2" cstate="print"/>
          <a:srcRect t="-6781" b="10444"/>
          <a:stretch/>
        </p:blipFill>
        <p:spPr bwMode="auto">
          <a:xfrm>
            <a:off x="504825" y="982638"/>
            <a:ext cx="11477909" cy="556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699721" y="197949"/>
            <a:ext cx="841450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武漢肺炎有哪些</a:t>
            </a:r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症狀？</a:t>
            </a:r>
            <a:endParaRPr lang="zh-TW" altLang="en-US" sz="4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6129" y="447675"/>
            <a:ext cx="237392" cy="8213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44901E9-2500-4300-957A-99C6AFE1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4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s://newsimg.ftv.com.tw/manasystem/FileData/News/da3f232d-8b8a-4a5e-8dd5-6487e2c00b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2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TM02900688[[fn=多面向]]</Template>
  <TotalTime>3810</TotalTime>
  <Words>1162</Words>
  <Application>Microsoft Office PowerPoint</Application>
  <PresentationFormat>自訂</PresentationFormat>
  <Paragraphs>184</Paragraphs>
  <Slides>56</Slides>
  <Notes>13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57" baseType="lpstr">
      <vt:lpstr>多面向</vt:lpstr>
      <vt:lpstr>新冠肺炎(COVID-19武漢肺炎) 議題融入教學</vt:lpstr>
      <vt:lpstr>教學設計理念</vt:lpstr>
      <vt:lpstr>PowerPoint 簡報</vt:lpstr>
      <vt:lpstr> 武漢肺炎 (新冠肺炎、 COVID-19) 對我們的影響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武漢肺炎 (新冠肺炎、 COVID-19) 對經濟的衝擊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衛生防疫與國家安全</dc:title>
  <dc:creator>User</dc:creator>
  <cp:lastModifiedBy>User</cp:lastModifiedBy>
  <cp:revision>339</cp:revision>
  <dcterms:created xsi:type="dcterms:W3CDTF">2019-10-25T06:29:47Z</dcterms:created>
  <dcterms:modified xsi:type="dcterms:W3CDTF">2020-06-29T08:52:24Z</dcterms:modified>
</cp:coreProperties>
</file>