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Microsoft JhengHei Bold" panose="02020500000000000000" charset="-120"/>
      <p:regular r:id="rId9"/>
      <p:bold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Cormorant SC" panose="02020500000000000000" charset="0"/>
      <p:regular r:id="rId15"/>
    </p:embeddedFont>
    <p:embeddedFont>
      <p:font typeface="Quicksand" panose="00000500000000000000" pitchFamily="2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BB59"/>
    <a:srgbClr val="879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03" autoAdjust="0"/>
    <p:restoredTop sz="93059" autoAdjust="0"/>
  </p:normalViewPr>
  <p:slideViewPr>
    <p:cSldViewPr>
      <p:cViewPr varScale="1">
        <p:scale>
          <a:sx n="72" d="100"/>
          <a:sy n="72" d="100"/>
        </p:scale>
        <p:origin x="444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ableStyles" Target="tableStyles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D2FE0B-1592-43DA-B224-5EF743F35235}" type="datetimeFigureOut">
              <a:rPr lang="zh-TW" altLang="en-US" smtClean="0"/>
              <a:t>2025/4/25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43CA43-4191-4E21-B165-05121948842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6704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43CA43-4191-4E21-B165-05121948842E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76270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6.sv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12" Type="http://schemas.openxmlformats.org/officeDocument/2006/relationships/image" Target="../media/image1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4.svg"/><Relationship Id="rId5" Type="http://schemas.openxmlformats.org/officeDocument/2006/relationships/slide" Target="slide3.xml"/><Relationship Id="rId10" Type="http://schemas.openxmlformats.org/officeDocument/2006/relationships/image" Target="../media/image13.png"/><Relationship Id="rId4" Type="http://schemas.openxmlformats.org/officeDocument/2006/relationships/image" Target="../media/image10.svg"/><Relationship Id="rId9" Type="http://schemas.openxmlformats.org/officeDocument/2006/relationships/slide" Target="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7.pn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image" Target="../media/image19.png"/><Relationship Id="rId10" Type="http://schemas.openxmlformats.org/officeDocument/2006/relationships/image" Target="../media/image16.svg"/><Relationship Id="rId4" Type="http://schemas.openxmlformats.org/officeDocument/2006/relationships/image" Target="../media/image18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0.png"/><Relationship Id="rId7" Type="http://schemas.openxmlformats.org/officeDocument/2006/relationships/image" Target="../media/image14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slide" Target="slide2.xml"/><Relationship Id="rId4" Type="http://schemas.openxmlformats.org/officeDocument/2006/relationships/image" Target="../media/image21.svg"/><Relationship Id="rId9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slide" Target="slide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6.svg"/><Relationship Id="rId5" Type="http://schemas.openxmlformats.org/officeDocument/2006/relationships/image" Target="../media/image18.svg"/><Relationship Id="rId10" Type="http://schemas.openxmlformats.org/officeDocument/2006/relationships/image" Target="../media/image15.png"/><Relationship Id="rId4" Type="http://schemas.openxmlformats.org/officeDocument/2006/relationships/image" Target="../media/image17.png"/><Relationship Id="rId9" Type="http://schemas.openxmlformats.org/officeDocument/2006/relationships/image" Target="../media/image1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12" Type="http://schemas.openxmlformats.org/officeDocument/2006/relationships/image" Target="../media/image16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15.png"/><Relationship Id="rId5" Type="http://schemas.openxmlformats.org/officeDocument/2006/relationships/image" Target="../media/image23.png"/><Relationship Id="rId10" Type="http://schemas.openxmlformats.org/officeDocument/2006/relationships/image" Target="../media/image14.svg"/><Relationship Id="rId4" Type="http://schemas.openxmlformats.org/officeDocument/2006/relationships/image" Target="../media/image18.svg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2362200" y="1047750"/>
            <a:ext cx="14897100" cy="0"/>
          </a:xfrm>
          <a:prstGeom prst="line">
            <a:avLst/>
          </a:prstGeom>
          <a:ln w="38100" cap="flat">
            <a:solidFill>
              <a:srgbClr val="747D3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3" name="AutoShape 3"/>
          <p:cNvSpPr/>
          <p:nvPr/>
        </p:nvSpPr>
        <p:spPr>
          <a:xfrm>
            <a:off x="7447717" y="7590935"/>
            <a:ext cx="0" cy="2696065"/>
          </a:xfrm>
          <a:prstGeom prst="line">
            <a:avLst/>
          </a:prstGeom>
          <a:ln w="38100" cap="flat">
            <a:solidFill>
              <a:srgbClr val="747D3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AutoShape 4"/>
          <p:cNvSpPr/>
          <p:nvPr/>
        </p:nvSpPr>
        <p:spPr>
          <a:xfrm flipH="1">
            <a:off x="17578485" y="3398070"/>
            <a:ext cx="0" cy="6888930"/>
          </a:xfrm>
          <a:prstGeom prst="line">
            <a:avLst/>
          </a:prstGeom>
          <a:ln w="38100" cap="flat">
            <a:solidFill>
              <a:srgbClr val="747D3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grpSp>
        <p:nvGrpSpPr>
          <p:cNvPr id="5" name="Group 5"/>
          <p:cNvGrpSpPr/>
          <p:nvPr/>
        </p:nvGrpSpPr>
        <p:grpSpPr>
          <a:xfrm rot="-5400000">
            <a:off x="-5540113" y="4795837"/>
            <a:ext cx="13038567" cy="596265"/>
            <a:chOff x="0" y="0"/>
            <a:chExt cx="3434026" cy="15704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34026" cy="157041"/>
            </a:xfrm>
            <a:custGeom>
              <a:avLst/>
              <a:gdLst/>
              <a:ahLst/>
              <a:cxnLst/>
              <a:rect l="l" t="t" r="r" b="b"/>
              <a:pathLst>
                <a:path w="3434026" h="157041">
                  <a:moveTo>
                    <a:pt x="0" y="0"/>
                  </a:moveTo>
                  <a:lnTo>
                    <a:pt x="3434026" y="0"/>
                  </a:lnTo>
                  <a:lnTo>
                    <a:pt x="3434026" y="157041"/>
                  </a:lnTo>
                  <a:lnTo>
                    <a:pt x="0" y="157041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747D32"/>
              </a:solidFill>
              <a:prstDash val="solid"/>
              <a:miter/>
            </a:ln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3434026" cy="195141"/>
            </a:xfrm>
            <a:prstGeom prst="rect">
              <a:avLst/>
            </a:prstGeom>
          </p:spPr>
          <p:txBody>
            <a:bodyPr lIns="63500" tIns="63500" rIns="63500" bIns="63500" rtlCol="0" anchor="ctr"/>
            <a:lstStyle/>
            <a:p>
              <a:pPr algn="ctr">
                <a:lnSpc>
                  <a:spcPts val="2659"/>
                </a:lnSpc>
              </a:pPr>
              <a:r>
                <a:rPr lang="en-US" sz="1899" spc="229">
                  <a:solidFill>
                    <a:srgbClr val="000000"/>
                  </a:solidFill>
                  <a:latin typeface="Quicksand"/>
                  <a:ea typeface="Quicksand"/>
                  <a:cs typeface="Quicksand"/>
                  <a:sym typeface="Quicksand"/>
                </a:rPr>
                <a:t>social issue | social issue | social issue | social issue | social issue | social issue | social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7780657" y="4894871"/>
            <a:ext cx="9478643" cy="5392129"/>
            <a:chOff x="0" y="0"/>
            <a:chExt cx="9461433" cy="538233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461433" cy="5382339"/>
            </a:xfrm>
            <a:custGeom>
              <a:avLst/>
              <a:gdLst/>
              <a:ahLst/>
              <a:cxnLst/>
              <a:rect l="l" t="t" r="r" b="b"/>
              <a:pathLst>
                <a:path w="9461433" h="5382339">
                  <a:moveTo>
                    <a:pt x="2354129" y="0"/>
                  </a:moveTo>
                  <a:lnTo>
                    <a:pt x="7107304" y="0"/>
                  </a:lnTo>
                  <a:cubicBezTo>
                    <a:pt x="8407603" y="0"/>
                    <a:pt x="9461433" y="984968"/>
                    <a:pt x="9461433" y="2200300"/>
                  </a:cubicBezTo>
                  <a:lnTo>
                    <a:pt x="9461433" y="5382339"/>
                  </a:lnTo>
                  <a:lnTo>
                    <a:pt x="0" y="5382339"/>
                  </a:lnTo>
                  <a:lnTo>
                    <a:pt x="0" y="2200300"/>
                  </a:lnTo>
                  <a:cubicBezTo>
                    <a:pt x="0" y="984968"/>
                    <a:pt x="1053830" y="0"/>
                    <a:pt x="2354129" y="0"/>
                  </a:cubicBezTo>
                  <a:close/>
                </a:path>
              </a:pathLst>
            </a:custGeom>
            <a:blipFill>
              <a:blip r:embed="rId2"/>
              <a:stretch>
                <a:fillRect l="-8798" r="-8798"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1274796" y="-251671"/>
            <a:ext cx="4748177" cy="4808280"/>
          </a:xfrm>
          <a:custGeom>
            <a:avLst/>
            <a:gdLst/>
            <a:ahLst/>
            <a:cxnLst/>
            <a:rect l="l" t="t" r="r" b="b"/>
            <a:pathLst>
              <a:path w="4748177" h="4808280">
                <a:moveTo>
                  <a:pt x="0" y="0"/>
                </a:moveTo>
                <a:lnTo>
                  <a:pt x="4748177" y="0"/>
                </a:lnTo>
                <a:lnTo>
                  <a:pt x="4748177" y="4808280"/>
                </a:lnTo>
                <a:lnTo>
                  <a:pt x="0" y="48082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Freeform 11"/>
          <p:cNvSpPr/>
          <p:nvPr/>
        </p:nvSpPr>
        <p:spPr>
          <a:xfrm>
            <a:off x="2040681" y="4276494"/>
            <a:ext cx="4976597" cy="5461286"/>
          </a:xfrm>
          <a:custGeom>
            <a:avLst/>
            <a:gdLst/>
            <a:ahLst/>
            <a:cxnLst/>
            <a:rect l="l" t="t" r="r" b="b"/>
            <a:pathLst>
              <a:path w="4976597" h="5461286">
                <a:moveTo>
                  <a:pt x="0" y="0"/>
                </a:moveTo>
                <a:lnTo>
                  <a:pt x="4976597" y="0"/>
                </a:lnTo>
                <a:lnTo>
                  <a:pt x="4976597" y="5461286"/>
                </a:lnTo>
                <a:lnTo>
                  <a:pt x="0" y="54612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2" name="Freeform 12"/>
          <p:cNvSpPr/>
          <p:nvPr/>
        </p:nvSpPr>
        <p:spPr>
          <a:xfrm>
            <a:off x="15283219" y="513694"/>
            <a:ext cx="5127683" cy="3877810"/>
          </a:xfrm>
          <a:custGeom>
            <a:avLst/>
            <a:gdLst/>
            <a:ahLst/>
            <a:cxnLst/>
            <a:rect l="l" t="t" r="r" b="b"/>
            <a:pathLst>
              <a:path w="5127683" h="3877810">
                <a:moveTo>
                  <a:pt x="0" y="0"/>
                </a:moveTo>
                <a:lnTo>
                  <a:pt x="5127682" y="0"/>
                </a:lnTo>
                <a:lnTo>
                  <a:pt x="5127682" y="3877811"/>
                </a:lnTo>
                <a:lnTo>
                  <a:pt x="0" y="387781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3" name="TextBox 13"/>
          <p:cNvSpPr txBox="1"/>
          <p:nvPr/>
        </p:nvSpPr>
        <p:spPr>
          <a:xfrm>
            <a:off x="2362200" y="1587692"/>
            <a:ext cx="9798199" cy="1948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58"/>
              </a:lnSpc>
              <a:spcBef>
                <a:spcPct val="0"/>
              </a:spcBef>
            </a:pPr>
            <a:r>
              <a:rPr lang="en-US" sz="11399">
                <a:solidFill>
                  <a:srgbClr val="747D32"/>
                </a:solidFill>
                <a:latin typeface="Cormorant SC"/>
                <a:ea typeface="Cormorant SC"/>
                <a:cs typeface="Cormorant SC"/>
                <a:sym typeface="Cormorant SC"/>
              </a:rPr>
              <a:t>火車的歷史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60399" y="645795"/>
            <a:ext cx="5098901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20"/>
              </a:lnSpc>
              <a:spcBef>
                <a:spcPct val="0"/>
              </a:spcBef>
            </a:pPr>
            <a:r>
              <a:rPr lang="en-US" sz="1800" spc="89">
                <a:solidFill>
                  <a:srgbClr val="000000"/>
                </a:solidFill>
                <a:latin typeface="Quicksand"/>
                <a:ea typeface="Quicksand"/>
                <a:cs typeface="Quicksand"/>
                <a:sym typeface="Quicksand"/>
              </a:rPr>
              <a:t>One of the biggest world issue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205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 rot="-5400000">
            <a:off x="15648917" y="438649"/>
            <a:ext cx="2049032" cy="3229134"/>
          </a:xfrm>
          <a:custGeom>
            <a:avLst/>
            <a:gdLst/>
            <a:ahLst/>
            <a:cxnLst/>
            <a:rect l="l" t="t" r="r" b="b"/>
            <a:pathLst>
              <a:path w="2049032" h="3229134">
                <a:moveTo>
                  <a:pt x="0" y="0"/>
                </a:moveTo>
                <a:lnTo>
                  <a:pt x="2049032" y="0"/>
                </a:lnTo>
                <a:lnTo>
                  <a:pt x="2049032" y="3229134"/>
                </a:lnTo>
                <a:lnTo>
                  <a:pt x="0" y="32291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>
            <a:hlinkClick r:id="rId5" action="ppaction://hlinksldjump"/>
          </p:cNvPr>
          <p:cNvSpPr/>
          <p:nvPr/>
        </p:nvSpPr>
        <p:spPr>
          <a:xfrm rot="5400000">
            <a:off x="1312680" y="5064328"/>
            <a:ext cx="1186974" cy="1754935"/>
          </a:xfrm>
          <a:custGeom>
            <a:avLst/>
            <a:gdLst/>
            <a:ahLst/>
            <a:cxnLst/>
            <a:rect l="l" t="t" r="r" b="b"/>
            <a:pathLst>
              <a:path w="1186974" h="1754935">
                <a:moveTo>
                  <a:pt x="0" y="0"/>
                </a:moveTo>
                <a:lnTo>
                  <a:pt x="1186974" y="0"/>
                </a:lnTo>
                <a:lnTo>
                  <a:pt x="1186974" y="1754935"/>
                </a:lnTo>
                <a:lnTo>
                  <a:pt x="0" y="1754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>
            <a:hlinkClick r:id="rId8" action="ppaction://hlinksldjump"/>
          </p:cNvPr>
          <p:cNvSpPr/>
          <p:nvPr/>
        </p:nvSpPr>
        <p:spPr>
          <a:xfrm rot="5400000">
            <a:off x="4931597" y="5064328"/>
            <a:ext cx="1186974" cy="1754935"/>
          </a:xfrm>
          <a:custGeom>
            <a:avLst/>
            <a:gdLst/>
            <a:ahLst/>
            <a:cxnLst/>
            <a:rect l="l" t="t" r="r" b="b"/>
            <a:pathLst>
              <a:path w="1186974" h="1754935">
                <a:moveTo>
                  <a:pt x="0" y="0"/>
                </a:moveTo>
                <a:lnTo>
                  <a:pt x="1186974" y="0"/>
                </a:lnTo>
                <a:lnTo>
                  <a:pt x="1186974" y="1754935"/>
                </a:lnTo>
                <a:lnTo>
                  <a:pt x="0" y="1754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>
            <a:hlinkClick r:id="" action="ppaction://noaction"/>
          </p:cNvPr>
          <p:cNvSpPr/>
          <p:nvPr/>
        </p:nvSpPr>
        <p:spPr>
          <a:xfrm rot="5400000">
            <a:off x="8591718" y="5064328"/>
            <a:ext cx="1186974" cy="1754935"/>
          </a:xfrm>
          <a:custGeom>
            <a:avLst/>
            <a:gdLst/>
            <a:ahLst/>
            <a:cxnLst/>
            <a:rect l="l" t="t" r="r" b="b"/>
            <a:pathLst>
              <a:path w="1186974" h="1754935">
                <a:moveTo>
                  <a:pt x="0" y="0"/>
                </a:moveTo>
                <a:lnTo>
                  <a:pt x="1186973" y="0"/>
                </a:lnTo>
                <a:lnTo>
                  <a:pt x="1186973" y="1754935"/>
                </a:lnTo>
                <a:lnTo>
                  <a:pt x="0" y="1754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>
            <a:hlinkClick r:id="" action="ppaction://noaction"/>
          </p:cNvPr>
          <p:cNvSpPr/>
          <p:nvPr/>
        </p:nvSpPr>
        <p:spPr>
          <a:xfrm rot="5400000">
            <a:off x="12172348" y="5064328"/>
            <a:ext cx="1186974" cy="1754935"/>
          </a:xfrm>
          <a:custGeom>
            <a:avLst/>
            <a:gdLst/>
            <a:ahLst/>
            <a:cxnLst/>
            <a:rect l="l" t="t" r="r" b="b"/>
            <a:pathLst>
              <a:path w="1186974" h="1754935">
                <a:moveTo>
                  <a:pt x="0" y="0"/>
                </a:moveTo>
                <a:lnTo>
                  <a:pt x="1186973" y="0"/>
                </a:lnTo>
                <a:lnTo>
                  <a:pt x="1186973" y="1754935"/>
                </a:lnTo>
                <a:lnTo>
                  <a:pt x="0" y="1754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6" name="TextBox 16"/>
          <p:cNvSpPr txBox="1"/>
          <p:nvPr/>
        </p:nvSpPr>
        <p:spPr>
          <a:xfrm>
            <a:off x="1028700" y="1801549"/>
            <a:ext cx="7279037" cy="2501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00"/>
              </a:lnSpc>
            </a:pPr>
            <a:r>
              <a:rPr lang="en-US" sz="9600" b="1" spc="-758" dirty="0" err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課程綱要</a:t>
            </a:r>
            <a:r>
              <a:rPr lang="zh-TW" altLang="en-US" sz="9600" b="1" spc="-758" dirty="0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：</a:t>
            </a:r>
            <a:endParaRPr lang="en-US" sz="9600" b="1" spc="-758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  <a:p>
            <a:pPr marL="0" lvl="0" indent="0" algn="l">
              <a:lnSpc>
                <a:spcPts val="9600"/>
              </a:lnSpc>
              <a:spcBef>
                <a:spcPct val="0"/>
              </a:spcBef>
            </a:pPr>
            <a:endParaRPr lang="en-US" sz="9600" b="1" spc="-758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94986" y="7028636"/>
            <a:ext cx="3422363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5"/>
              </a:lnSpc>
              <a:spcBef>
                <a:spcPct val="0"/>
              </a:spcBef>
            </a:pPr>
            <a:r>
              <a:rPr lang="en-US" sz="3295" b="1" dirty="0">
                <a:latin typeface="Microsoft JhengHei Bold"/>
                <a:ea typeface="Microsoft JhengHei Bold"/>
                <a:cs typeface="Microsoft JhengHei Bold"/>
                <a:sym typeface="Microsoft JhengHei Bold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壹</a:t>
            </a:r>
            <a:endParaRPr lang="en-US" sz="3295" b="1" dirty="0"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3661343" y="6995770"/>
            <a:ext cx="3422363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5"/>
              </a:lnSpc>
              <a:spcBef>
                <a:spcPct val="0"/>
              </a:spcBef>
            </a:pPr>
            <a:r>
              <a:rPr lang="en-US" sz="3295" b="1" dirty="0" err="1">
                <a:latin typeface="Microsoft JhengHei Bold"/>
                <a:ea typeface="Microsoft JhengHei Bold"/>
                <a:cs typeface="Microsoft JhengHei Bold"/>
                <a:sym typeface="Microsoft JhengHei Bold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貳</a:t>
            </a:r>
            <a:endParaRPr lang="en-US" sz="3295" b="1" dirty="0"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-348601" y="7547159"/>
            <a:ext cx="4509537" cy="53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4"/>
              </a:lnSpc>
              <a:spcBef>
                <a:spcPct val="0"/>
              </a:spcBef>
            </a:pPr>
            <a:r>
              <a:rPr lang="en-US" sz="3295" b="1" dirty="0" err="1">
                <a:latin typeface="Microsoft JhengHei Bold"/>
                <a:ea typeface="Microsoft JhengHei Bold"/>
                <a:cs typeface="Microsoft JhengHei Bold"/>
                <a:sym typeface="Microsoft JhengHei Bold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火車的起源</a:t>
            </a:r>
            <a:endParaRPr lang="en-US" sz="3295" b="1" dirty="0"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117756" y="7547159"/>
            <a:ext cx="4509537" cy="53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4"/>
              </a:lnSpc>
              <a:spcBef>
                <a:spcPct val="0"/>
              </a:spcBef>
            </a:pPr>
            <a:r>
              <a:rPr lang="en-US" sz="3295" b="1" dirty="0" err="1">
                <a:latin typeface="Microsoft JhengHei Bold"/>
                <a:ea typeface="Microsoft JhengHei Bold"/>
                <a:cs typeface="Microsoft JhengHei Bold"/>
                <a:sym typeface="Microsoft JhengHei Bold"/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軌道動力的演變</a:t>
            </a:r>
            <a:endParaRPr lang="en-US" sz="3295" b="1" dirty="0"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7357998" y="6995770"/>
            <a:ext cx="3422363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5"/>
              </a:lnSpc>
              <a:spcBef>
                <a:spcPct val="0"/>
              </a:spcBef>
            </a:pPr>
            <a:r>
              <a:rPr lang="en-US" sz="3295" b="1" dirty="0" err="1">
                <a:latin typeface="Microsoft JhengHei Bold"/>
                <a:ea typeface="Microsoft JhengHei Bold"/>
                <a:cs typeface="Microsoft JhengHei Bold"/>
                <a:sym typeface="Microsoft JhengHei Bo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參</a:t>
            </a:r>
            <a:endParaRPr lang="en-US" sz="3295" b="1" dirty="0"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889231" y="7547159"/>
            <a:ext cx="4509537" cy="53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4"/>
              </a:lnSpc>
              <a:spcBef>
                <a:spcPct val="0"/>
              </a:spcBef>
            </a:pPr>
            <a:r>
              <a:rPr lang="zh-TW" altLang="en-US" sz="3295" b="1" dirty="0">
                <a:latin typeface="Microsoft JhengHei Bold"/>
                <a:ea typeface="Microsoft JhengHei Bold"/>
                <a:cs typeface="Microsoft JhengHei Bold"/>
                <a:sym typeface="Microsoft JhengHei Bo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臺</a:t>
            </a:r>
            <a:r>
              <a:rPr lang="en-US" sz="3295" b="1" dirty="0" err="1">
                <a:latin typeface="Microsoft JhengHei Bold"/>
                <a:ea typeface="Microsoft JhengHei Bold"/>
                <a:cs typeface="Microsoft JhengHei Bold"/>
                <a:sym typeface="Microsoft JhengHei Bo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灣火車發展變遷</a:t>
            </a:r>
            <a:endParaRPr lang="en-US" sz="3295" b="1" dirty="0"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11056586" y="6995770"/>
            <a:ext cx="3422363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55"/>
              </a:lnSpc>
              <a:spcBef>
                <a:spcPct val="0"/>
              </a:spcBef>
            </a:pPr>
            <a:r>
              <a:rPr lang="en-US" sz="3295" b="1" dirty="0" err="1">
                <a:latin typeface="Microsoft JhengHei Bold"/>
                <a:ea typeface="Microsoft JhengHei Bold"/>
                <a:cs typeface="Microsoft JhengHei Bold"/>
                <a:sym typeface="Microsoft JhengHei Bo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肆</a:t>
            </a:r>
            <a:endParaRPr lang="en-US" sz="3295" b="1" dirty="0"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10549329" y="7547159"/>
            <a:ext cx="4509537" cy="539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14"/>
              </a:lnSpc>
              <a:spcBef>
                <a:spcPct val="0"/>
              </a:spcBef>
            </a:pPr>
            <a:r>
              <a:rPr lang="en-US" sz="3295" b="1" dirty="0" err="1">
                <a:latin typeface="Microsoft JhengHei Bold"/>
                <a:ea typeface="Microsoft JhengHei Bold"/>
                <a:cs typeface="Microsoft JhengHei Bold"/>
                <a:sym typeface="Microsoft JhengHei Bo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現代火車的蛻變</a:t>
            </a:r>
            <a:endParaRPr lang="en-US" sz="3295" b="1" dirty="0"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25" name="Freeform 25">
            <a:hlinkClick r:id="" action="ppaction://noaction"/>
          </p:cNvPr>
          <p:cNvSpPr/>
          <p:nvPr/>
        </p:nvSpPr>
        <p:spPr>
          <a:xfrm rot="5400000">
            <a:off x="15788346" y="5064328"/>
            <a:ext cx="1186974" cy="1754935"/>
          </a:xfrm>
          <a:custGeom>
            <a:avLst/>
            <a:gdLst/>
            <a:ahLst/>
            <a:cxnLst/>
            <a:rect l="l" t="t" r="r" b="b"/>
            <a:pathLst>
              <a:path w="1186974" h="1754935">
                <a:moveTo>
                  <a:pt x="0" y="0"/>
                </a:moveTo>
                <a:lnTo>
                  <a:pt x="1186974" y="0"/>
                </a:lnTo>
                <a:lnTo>
                  <a:pt x="1186974" y="1754935"/>
                </a:lnTo>
                <a:lnTo>
                  <a:pt x="0" y="17549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26" name="TextBox 26"/>
          <p:cNvSpPr txBox="1"/>
          <p:nvPr/>
        </p:nvSpPr>
        <p:spPr>
          <a:xfrm>
            <a:off x="15102854" y="7613834"/>
            <a:ext cx="2283469" cy="4953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55"/>
              </a:lnSpc>
              <a:spcBef>
                <a:spcPct val="0"/>
              </a:spcBef>
            </a:pPr>
            <a:r>
              <a:rPr lang="en-US" sz="3295" b="1" dirty="0" err="1">
                <a:latin typeface="Microsoft JhengHei Bold"/>
                <a:ea typeface="Microsoft JhengHei Bold"/>
                <a:cs typeface="Microsoft JhengHei Bold"/>
                <a:sym typeface="Microsoft JhengHei Bo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火車冷知識</a:t>
            </a:r>
            <a:endParaRPr lang="en-US" sz="3295" b="1" dirty="0"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15058866" y="7028636"/>
            <a:ext cx="2283470" cy="495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55"/>
              </a:lnSpc>
              <a:spcBef>
                <a:spcPct val="0"/>
              </a:spcBef>
            </a:pPr>
            <a:r>
              <a:rPr lang="en-US" sz="3295" b="1" dirty="0" err="1">
                <a:latin typeface="Microsoft JhengHei Bold"/>
                <a:ea typeface="Microsoft JhengHei Bold"/>
                <a:cs typeface="Microsoft JhengHei Bold"/>
                <a:sym typeface="Microsoft JhengHei Bold"/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伍</a:t>
            </a:r>
            <a:endParaRPr lang="en-US" sz="3295" b="1" dirty="0"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grpSp>
        <p:nvGrpSpPr>
          <p:cNvPr id="28" name="Group 10">
            <a:extLst>
              <a:ext uri="{FF2B5EF4-FFF2-40B4-BE49-F238E27FC236}">
                <a16:creationId xmlns:a16="http://schemas.microsoft.com/office/drawing/2014/main" id="{3E87D3DD-7E5E-EEA2-5582-E103243EC5F4}"/>
              </a:ext>
            </a:extLst>
          </p:cNvPr>
          <p:cNvGrpSpPr/>
          <p:nvPr/>
        </p:nvGrpSpPr>
        <p:grpSpPr>
          <a:xfrm>
            <a:off x="16840199" y="26697"/>
            <a:ext cx="1316981" cy="357859"/>
            <a:chOff x="0" y="0"/>
            <a:chExt cx="3068424" cy="752249"/>
          </a:xfrm>
        </p:grpSpPr>
        <p:grpSp>
          <p:nvGrpSpPr>
            <p:cNvPr id="29" name="Group 11">
              <a:extLst>
                <a:ext uri="{FF2B5EF4-FFF2-40B4-BE49-F238E27FC236}">
                  <a16:creationId xmlns:a16="http://schemas.microsoft.com/office/drawing/2014/main" id="{0B5DBC32-F5B8-7076-EFB9-CE427C7B381C}"/>
                </a:ext>
              </a:extLst>
            </p:cNvPr>
            <p:cNvGrpSpPr/>
            <p:nvPr/>
          </p:nvGrpSpPr>
          <p:grpSpPr>
            <a:xfrm>
              <a:off x="0" y="0"/>
              <a:ext cx="752249" cy="752249"/>
              <a:chOff x="0" y="0"/>
              <a:chExt cx="812800" cy="812800"/>
            </a:xfrm>
          </p:grpSpPr>
          <p:sp>
            <p:nvSpPr>
              <p:cNvPr id="32" name="Freeform 1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F3D8E52C-EB4C-BC39-2EB6-FE0880726FF5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812800" y="203200"/>
                    </a:lnTo>
                    <a:lnTo>
                      <a:pt x="81280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zh-TW" altLang="en-US" dirty="0"/>
              </a:p>
            </p:txBody>
          </p:sp>
          <p:sp>
            <p:nvSpPr>
              <p:cNvPr id="33" name="TextBox 13">
                <a:extLst>
                  <a:ext uri="{FF2B5EF4-FFF2-40B4-BE49-F238E27FC236}">
                    <a16:creationId xmlns:a16="http://schemas.microsoft.com/office/drawing/2014/main" id="{97B4CFF5-C006-4DF1-50A5-0932AD33C231}"/>
                  </a:ext>
                </a:extLst>
              </p:cNvPr>
              <p:cNvSpPr txBox="1"/>
              <p:nvPr/>
            </p:nvSpPr>
            <p:spPr>
              <a:xfrm>
                <a:off x="101600" y="174625"/>
                <a:ext cx="7112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30" name="Freeform 14">
              <a:hlinkClick r:id="rId9" action="ppaction://hlinksldjump"/>
              <a:extLst>
                <a:ext uri="{FF2B5EF4-FFF2-40B4-BE49-F238E27FC236}">
                  <a16:creationId xmlns:a16="http://schemas.microsoft.com/office/drawing/2014/main" id="{ADAFFEDF-DCDD-E0FD-1E20-EEEAB6CCBA92}"/>
                </a:ext>
              </a:extLst>
            </p:cNvPr>
            <p:cNvSpPr/>
            <p:nvPr/>
          </p:nvSpPr>
          <p:spPr>
            <a:xfrm>
              <a:off x="1120500" y="0"/>
              <a:ext cx="827784" cy="752249"/>
            </a:xfrm>
            <a:custGeom>
              <a:avLst/>
              <a:gdLst/>
              <a:ahLst/>
              <a:cxnLst/>
              <a:rect l="l" t="t" r="r" b="b"/>
              <a:pathLst>
                <a:path w="827784" h="752249">
                  <a:moveTo>
                    <a:pt x="0" y="0"/>
                  </a:moveTo>
                  <a:lnTo>
                    <a:pt x="827784" y="0"/>
                  </a:lnTo>
                  <a:lnTo>
                    <a:pt x="827784" y="752249"/>
                  </a:lnTo>
                  <a:lnTo>
                    <a:pt x="0" y="75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  <p:sp>
          <p:nvSpPr>
            <p:cNvPr id="31" name="Freeform 15">
              <a:hlinkClick r:id="" action="ppaction://hlinkshowjump?jump=endshow"/>
              <a:extLst>
                <a:ext uri="{FF2B5EF4-FFF2-40B4-BE49-F238E27FC236}">
                  <a16:creationId xmlns:a16="http://schemas.microsoft.com/office/drawing/2014/main" id="{CBD818B2-F039-8C05-361A-6322473687B5}"/>
                </a:ext>
              </a:extLst>
            </p:cNvPr>
            <p:cNvSpPr/>
            <p:nvPr/>
          </p:nvSpPr>
          <p:spPr>
            <a:xfrm>
              <a:off x="2316175" y="0"/>
              <a:ext cx="752249" cy="752249"/>
            </a:xfrm>
            <a:custGeom>
              <a:avLst/>
              <a:gdLst/>
              <a:ahLst/>
              <a:cxnLst/>
              <a:rect l="l" t="t" r="r" b="b"/>
              <a:pathLst>
                <a:path w="752249" h="752249">
                  <a:moveTo>
                    <a:pt x="0" y="0"/>
                  </a:moveTo>
                  <a:lnTo>
                    <a:pt x="752249" y="0"/>
                  </a:lnTo>
                  <a:lnTo>
                    <a:pt x="752249" y="752249"/>
                  </a:lnTo>
                  <a:lnTo>
                    <a:pt x="0" y="75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028700" y="-287745"/>
            <a:ext cx="3802877" cy="1486579"/>
          </a:xfrm>
          <a:custGeom>
            <a:avLst/>
            <a:gdLst/>
            <a:ahLst/>
            <a:cxnLst/>
            <a:rect l="l" t="t" r="r" b="b"/>
            <a:pathLst>
              <a:path w="3802877" h="1486579">
                <a:moveTo>
                  <a:pt x="0" y="0"/>
                </a:moveTo>
                <a:lnTo>
                  <a:pt x="3802877" y="0"/>
                </a:lnTo>
                <a:lnTo>
                  <a:pt x="3802877" y="1486580"/>
                </a:lnTo>
                <a:lnTo>
                  <a:pt x="0" y="14865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2038648" y="1965021"/>
            <a:ext cx="5220652" cy="6356958"/>
          </a:xfrm>
          <a:custGeom>
            <a:avLst/>
            <a:gdLst/>
            <a:ahLst/>
            <a:cxnLst/>
            <a:rect l="l" t="t" r="r" b="b"/>
            <a:pathLst>
              <a:path w="5220652" h="6356958">
                <a:moveTo>
                  <a:pt x="0" y="0"/>
                </a:moveTo>
                <a:lnTo>
                  <a:pt x="5220652" y="0"/>
                </a:lnTo>
                <a:lnTo>
                  <a:pt x="5220652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1732681"/>
            <a:ext cx="9196866" cy="670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08"/>
              </a:lnSpc>
            </a:pPr>
            <a:r>
              <a:rPr lang="en-US" sz="5008" b="1" spc="-395" dirty="0" err="1">
                <a:solidFill>
                  <a:srgbClr val="AB6E43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壹、火車的起源</a:t>
            </a:r>
            <a:endParaRPr lang="en-US" sz="5008" b="1" spc="-395" dirty="0">
              <a:solidFill>
                <a:srgbClr val="AB6E43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1028700" y="2708062"/>
            <a:ext cx="9685831" cy="6977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 algn="l">
              <a:lnSpc>
                <a:spcPts val="5411"/>
              </a:lnSpc>
              <a:buFont typeface="Wingdings" panose="05000000000000000000" pitchFamily="2" charset="2"/>
              <a:buChar char="l"/>
            </a:pPr>
            <a:r>
              <a:rPr lang="en-US" sz="3299" b="1" spc="257" dirty="0" err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一、時間：十九世紀</a:t>
            </a:r>
            <a:endParaRPr lang="en-US" sz="3299" b="1" spc="257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  <a:p>
            <a:pPr marL="457200" indent="-457200" algn="l">
              <a:lnSpc>
                <a:spcPts val="5411"/>
              </a:lnSpc>
              <a:buFont typeface="Wingdings" panose="05000000000000000000" pitchFamily="2" charset="2"/>
              <a:buChar char="l"/>
            </a:pPr>
            <a:r>
              <a:rPr lang="en-US" sz="3299" b="1" spc="257" dirty="0" err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二、背景：工業革命後，蒸汽機發明</a:t>
            </a:r>
            <a:endParaRPr lang="en-US" sz="3299" b="1" spc="257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  <a:p>
            <a:pPr marL="457200" indent="-457200" algn="l">
              <a:lnSpc>
                <a:spcPts val="5411"/>
              </a:lnSpc>
              <a:buFont typeface="Wingdings" panose="05000000000000000000" pitchFamily="2" charset="2"/>
              <a:buChar char="l"/>
            </a:pPr>
            <a:r>
              <a:rPr lang="en-US" sz="3299" b="1" spc="257" dirty="0" err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三、改良者：史蒂芬遜將蒸汽機改造為火車頭引擎，以取代獸力</a:t>
            </a:r>
            <a:endParaRPr lang="en-US" sz="3299" b="1" spc="257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  <a:p>
            <a:pPr algn="l">
              <a:lnSpc>
                <a:spcPts val="1312"/>
              </a:lnSpc>
            </a:pPr>
            <a:endParaRPr lang="en-US" sz="3299" b="1" spc="257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  <a:p>
            <a:pPr marL="457200" indent="-457200" algn="l">
              <a:lnSpc>
                <a:spcPts val="5411"/>
              </a:lnSpc>
              <a:buFont typeface="Wingdings" panose="05000000000000000000" pitchFamily="2" charset="2"/>
              <a:buChar char="l"/>
            </a:pPr>
            <a:r>
              <a:rPr lang="en-US" sz="3299" b="1" spc="257" dirty="0">
                <a:solidFill>
                  <a:srgbClr val="AB6E43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1821年，受託建造第一條開放公眾搭乘、全長40公里的鐵路</a:t>
            </a:r>
          </a:p>
          <a:p>
            <a:pPr marL="457200" indent="-457200" algn="l">
              <a:lnSpc>
                <a:spcPts val="5411"/>
              </a:lnSpc>
              <a:buFont typeface="Wingdings" panose="05000000000000000000" pitchFamily="2" charset="2"/>
              <a:buChar char="l"/>
            </a:pPr>
            <a:r>
              <a:rPr lang="en-US" sz="3299" b="1" spc="257" dirty="0">
                <a:solidFill>
                  <a:srgbClr val="AB6E43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1825年，載著80噸貨物與400位乘客的蒸汽火車，成功完成史上首次的載客行程</a:t>
            </a:r>
          </a:p>
          <a:p>
            <a:pPr algn="l">
              <a:lnSpc>
                <a:spcPts val="5411"/>
              </a:lnSpc>
            </a:pPr>
            <a:endParaRPr lang="en-US" sz="3299" b="1" spc="257" dirty="0">
              <a:solidFill>
                <a:srgbClr val="AB6E43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  <a:p>
            <a:pPr algn="l">
              <a:lnSpc>
                <a:spcPts val="5411"/>
              </a:lnSpc>
            </a:pPr>
            <a:endParaRPr lang="en-US" sz="3299" b="1" spc="257" dirty="0">
              <a:solidFill>
                <a:srgbClr val="AB6E43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09833EDE-A924-4508-BAA2-75113D34DF90}"/>
              </a:ext>
            </a:extLst>
          </p:cNvPr>
          <p:cNvGrpSpPr/>
          <p:nvPr/>
        </p:nvGrpSpPr>
        <p:grpSpPr>
          <a:xfrm>
            <a:off x="16840199" y="26697"/>
            <a:ext cx="836212" cy="357859"/>
            <a:chOff x="0" y="0"/>
            <a:chExt cx="1948284" cy="752249"/>
          </a:xfrm>
        </p:grpSpPr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30D19B68-99C5-35C5-701B-74D59EA863E0}"/>
                </a:ext>
              </a:extLst>
            </p:cNvPr>
            <p:cNvGrpSpPr/>
            <p:nvPr/>
          </p:nvGrpSpPr>
          <p:grpSpPr>
            <a:xfrm>
              <a:off x="0" y="0"/>
              <a:ext cx="752249" cy="752249"/>
              <a:chOff x="0" y="0"/>
              <a:chExt cx="812800" cy="812800"/>
            </a:xfrm>
          </p:grpSpPr>
          <p:sp>
            <p:nvSpPr>
              <p:cNvPr id="13" name="Freeform 1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7291D9E6-5D3F-7041-E333-8D97FABB2042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812800" y="203200"/>
                    </a:lnTo>
                    <a:lnTo>
                      <a:pt x="81280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zh-TW" alt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2E2A1CB5-0CAF-6581-CAE1-748E8E1158E4}"/>
                  </a:ext>
                </a:extLst>
              </p:cNvPr>
              <p:cNvSpPr txBox="1"/>
              <p:nvPr/>
            </p:nvSpPr>
            <p:spPr>
              <a:xfrm>
                <a:off x="101600" y="174625"/>
                <a:ext cx="7112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11" name="Freeform 14">
              <a:hlinkClick r:id="rId6" action="ppaction://hlinksldjump"/>
              <a:extLst>
                <a:ext uri="{FF2B5EF4-FFF2-40B4-BE49-F238E27FC236}">
                  <a16:creationId xmlns:a16="http://schemas.microsoft.com/office/drawing/2014/main" id="{960F87D4-2ACD-FB8A-2712-BDCD2E85B582}"/>
                </a:ext>
              </a:extLst>
            </p:cNvPr>
            <p:cNvSpPr/>
            <p:nvPr/>
          </p:nvSpPr>
          <p:spPr>
            <a:xfrm>
              <a:off x="1120500" y="0"/>
              <a:ext cx="827784" cy="752249"/>
            </a:xfrm>
            <a:custGeom>
              <a:avLst/>
              <a:gdLst/>
              <a:ahLst/>
              <a:cxnLst/>
              <a:rect l="l" t="t" r="r" b="b"/>
              <a:pathLst>
                <a:path w="827784" h="752249">
                  <a:moveTo>
                    <a:pt x="0" y="0"/>
                  </a:moveTo>
                  <a:lnTo>
                    <a:pt x="827784" y="0"/>
                  </a:lnTo>
                  <a:lnTo>
                    <a:pt x="827784" y="752249"/>
                  </a:lnTo>
                  <a:lnTo>
                    <a:pt x="0" y="75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" name="Freeform 1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C9C07E74-8BB4-3827-35B9-015B8E59716A}"/>
              </a:ext>
            </a:extLst>
          </p:cNvPr>
          <p:cNvSpPr/>
          <p:nvPr/>
        </p:nvSpPr>
        <p:spPr>
          <a:xfrm>
            <a:off x="17834311" y="26697"/>
            <a:ext cx="322869" cy="357859"/>
          </a:xfrm>
          <a:custGeom>
            <a:avLst/>
            <a:gdLst/>
            <a:ahLst/>
            <a:cxnLst/>
            <a:rect l="l" t="t" r="r" b="b"/>
            <a:pathLst>
              <a:path w="752249" h="752249">
                <a:moveTo>
                  <a:pt x="0" y="0"/>
                </a:moveTo>
                <a:lnTo>
                  <a:pt x="752249" y="0"/>
                </a:lnTo>
                <a:lnTo>
                  <a:pt x="752249" y="752249"/>
                </a:lnTo>
                <a:lnTo>
                  <a:pt x="0" y="75224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zh-TW" altLang="en-US" dirty="0"/>
          </a:p>
        </p:txBody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AutoShape 5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6" name="AutoShape 6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7" name="AutoShape 7"/>
          <p:cNvSpPr/>
          <p:nvPr/>
        </p:nvSpPr>
        <p:spPr>
          <a:xfrm flipV="1">
            <a:off x="1028711" y="4805269"/>
            <a:ext cx="15705753" cy="10949"/>
          </a:xfrm>
          <a:prstGeom prst="line">
            <a:avLst/>
          </a:prstGeom>
          <a:ln w="19050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8" name="Freeform 8"/>
          <p:cNvSpPr/>
          <p:nvPr/>
        </p:nvSpPr>
        <p:spPr>
          <a:xfrm rot="5400000">
            <a:off x="1469434" y="3438924"/>
            <a:ext cx="1873121" cy="2754589"/>
          </a:xfrm>
          <a:custGeom>
            <a:avLst/>
            <a:gdLst/>
            <a:ahLst/>
            <a:cxnLst/>
            <a:rect l="l" t="t" r="r" b="b"/>
            <a:pathLst>
              <a:path w="1873121" h="2754589">
                <a:moveTo>
                  <a:pt x="0" y="0"/>
                </a:moveTo>
                <a:lnTo>
                  <a:pt x="1873121" y="0"/>
                </a:lnTo>
                <a:lnTo>
                  <a:pt x="1873121" y="2754589"/>
                </a:lnTo>
                <a:lnTo>
                  <a:pt x="0" y="2754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9" name="Freeform 9"/>
          <p:cNvSpPr/>
          <p:nvPr/>
        </p:nvSpPr>
        <p:spPr>
          <a:xfrm rot="5400000">
            <a:off x="8205271" y="3427975"/>
            <a:ext cx="1873121" cy="2754589"/>
          </a:xfrm>
          <a:custGeom>
            <a:avLst/>
            <a:gdLst/>
            <a:ahLst/>
            <a:cxnLst/>
            <a:rect l="l" t="t" r="r" b="b"/>
            <a:pathLst>
              <a:path w="1873121" h="2754589">
                <a:moveTo>
                  <a:pt x="0" y="0"/>
                </a:moveTo>
                <a:lnTo>
                  <a:pt x="1873120" y="0"/>
                </a:lnTo>
                <a:lnTo>
                  <a:pt x="1873120" y="2754589"/>
                </a:lnTo>
                <a:lnTo>
                  <a:pt x="0" y="2754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0" name="Freeform 10"/>
          <p:cNvSpPr/>
          <p:nvPr/>
        </p:nvSpPr>
        <p:spPr>
          <a:xfrm rot="5400000">
            <a:off x="14945445" y="3427975"/>
            <a:ext cx="1873121" cy="2754589"/>
          </a:xfrm>
          <a:custGeom>
            <a:avLst/>
            <a:gdLst/>
            <a:ahLst/>
            <a:cxnLst/>
            <a:rect l="l" t="t" r="r" b="b"/>
            <a:pathLst>
              <a:path w="1873121" h="2754589">
                <a:moveTo>
                  <a:pt x="0" y="0"/>
                </a:moveTo>
                <a:lnTo>
                  <a:pt x="1873121" y="0"/>
                </a:lnTo>
                <a:lnTo>
                  <a:pt x="1873121" y="2754589"/>
                </a:lnTo>
                <a:lnTo>
                  <a:pt x="0" y="275458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11" name="TextBox 11"/>
          <p:cNvSpPr txBox="1"/>
          <p:nvPr/>
        </p:nvSpPr>
        <p:spPr>
          <a:xfrm>
            <a:off x="4921568" y="5724204"/>
            <a:ext cx="2277734" cy="40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49"/>
              </a:lnSpc>
              <a:spcBef>
                <a:spcPct val="0"/>
              </a:spcBef>
            </a:pPr>
            <a:endParaRPr/>
          </a:p>
        </p:txBody>
      </p:sp>
      <p:sp>
        <p:nvSpPr>
          <p:cNvPr id="12" name="TextBox 12"/>
          <p:cNvSpPr txBox="1"/>
          <p:nvPr/>
        </p:nvSpPr>
        <p:spPr>
          <a:xfrm>
            <a:off x="954405" y="6487792"/>
            <a:ext cx="2787968" cy="63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39"/>
              </a:lnSpc>
              <a:spcBef>
                <a:spcPct val="0"/>
              </a:spcBef>
            </a:pPr>
            <a:r>
              <a:rPr lang="en-US" sz="4199" b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人力、畜力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764537" y="6478267"/>
            <a:ext cx="2277734" cy="647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  <a:spcBef>
                <a:spcPct val="0"/>
              </a:spcBef>
            </a:pPr>
            <a:r>
              <a:rPr lang="en-US" sz="4299" b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蒸汽機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3639949" y="6478267"/>
            <a:ext cx="3962251" cy="6477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  <a:spcBef>
                <a:spcPct val="0"/>
              </a:spcBef>
            </a:pPr>
            <a:r>
              <a:rPr lang="en-US" sz="4299" b="1" dirty="0" err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柴油</a:t>
            </a:r>
            <a:r>
              <a:rPr lang="en-US" sz="4299" b="1" dirty="0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/</a:t>
            </a:r>
            <a:r>
              <a:rPr lang="en-US" sz="4299" b="1" dirty="0" err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電力</a:t>
            </a:r>
            <a:r>
              <a:rPr lang="en-US" sz="4299" b="1" dirty="0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/</a:t>
            </a:r>
            <a:r>
              <a:rPr lang="en-US" sz="4299" b="1" dirty="0" err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磁力</a:t>
            </a:r>
            <a:endParaRPr lang="en-US" sz="4299" b="1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1028700" y="1356360"/>
            <a:ext cx="8572500" cy="10013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279"/>
              </a:lnSpc>
              <a:spcBef>
                <a:spcPct val="0"/>
              </a:spcBef>
            </a:pPr>
            <a:r>
              <a:rPr lang="zh-TW" altLang="en-US" sz="6899" b="1" dirty="0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貳、軌道</a:t>
            </a:r>
            <a:r>
              <a:rPr lang="en-US" sz="6899" b="1" dirty="0" err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動力的演變</a:t>
            </a:r>
            <a:endParaRPr lang="en-US" sz="6899" b="1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grpSp>
        <p:nvGrpSpPr>
          <p:cNvPr id="16" name="Group 10">
            <a:extLst>
              <a:ext uri="{FF2B5EF4-FFF2-40B4-BE49-F238E27FC236}">
                <a16:creationId xmlns:a16="http://schemas.microsoft.com/office/drawing/2014/main" id="{20CAA337-71A0-051C-537A-B11E06385F6C}"/>
              </a:ext>
            </a:extLst>
          </p:cNvPr>
          <p:cNvGrpSpPr/>
          <p:nvPr/>
        </p:nvGrpSpPr>
        <p:grpSpPr>
          <a:xfrm>
            <a:off x="16840199" y="26697"/>
            <a:ext cx="836212" cy="357859"/>
            <a:chOff x="0" y="0"/>
            <a:chExt cx="1948284" cy="752249"/>
          </a:xfrm>
        </p:grpSpPr>
        <p:grpSp>
          <p:nvGrpSpPr>
            <p:cNvPr id="17" name="Group 11">
              <a:extLst>
                <a:ext uri="{FF2B5EF4-FFF2-40B4-BE49-F238E27FC236}">
                  <a16:creationId xmlns:a16="http://schemas.microsoft.com/office/drawing/2014/main" id="{CCB1A544-FB6A-64ED-C7F3-1FEF88297BB3}"/>
                </a:ext>
              </a:extLst>
            </p:cNvPr>
            <p:cNvGrpSpPr/>
            <p:nvPr/>
          </p:nvGrpSpPr>
          <p:grpSpPr>
            <a:xfrm>
              <a:off x="0" y="0"/>
              <a:ext cx="752249" cy="752249"/>
              <a:chOff x="0" y="0"/>
              <a:chExt cx="812800" cy="812800"/>
            </a:xfrm>
          </p:grpSpPr>
          <p:sp>
            <p:nvSpPr>
              <p:cNvPr id="20" name="Freeform 1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A603C120-D6A4-7878-7D62-531E96CB99E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812800" y="203200"/>
                    </a:lnTo>
                    <a:lnTo>
                      <a:pt x="81280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zh-TW" altLang="en-US" dirty="0"/>
              </a:p>
            </p:txBody>
          </p:sp>
          <p:sp>
            <p:nvSpPr>
              <p:cNvPr id="21" name="TextBox 13">
                <a:extLst>
                  <a:ext uri="{FF2B5EF4-FFF2-40B4-BE49-F238E27FC236}">
                    <a16:creationId xmlns:a16="http://schemas.microsoft.com/office/drawing/2014/main" id="{39F4D9E5-4AB5-1BD4-AC54-2CEF272C2F32}"/>
                  </a:ext>
                </a:extLst>
              </p:cNvPr>
              <p:cNvSpPr txBox="1"/>
              <p:nvPr/>
            </p:nvSpPr>
            <p:spPr>
              <a:xfrm>
                <a:off x="101600" y="174625"/>
                <a:ext cx="7112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18" name="Freeform 14">
              <a:hlinkClick r:id="rId5" action="ppaction://hlinksldjump"/>
              <a:extLst>
                <a:ext uri="{FF2B5EF4-FFF2-40B4-BE49-F238E27FC236}">
                  <a16:creationId xmlns:a16="http://schemas.microsoft.com/office/drawing/2014/main" id="{36C83E84-748D-6C11-8775-5054F1031B27}"/>
                </a:ext>
              </a:extLst>
            </p:cNvPr>
            <p:cNvSpPr/>
            <p:nvPr/>
          </p:nvSpPr>
          <p:spPr>
            <a:xfrm>
              <a:off x="1120500" y="0"/>
              <a:ext cx="827784" cy="752249"/>
            </a:xfrm>
            <a:custGeom>
              <a:avLst/>
              <a:gdLst/>
              <a:ahLst/>
              <a:cxnLst/>
              <a:rect l="l" t="t" r="r" b="b"/>
              <a:pathLst>
                <a:path w="827784" h="752249">
                  <a:moveTo>
                    <a:pt x="0" y="0"/>
                  </a:moveTo>
                  <a:lnTo>
                    <a:pt x="827784" y="0"/>
                  </a:lnTo>
                  <a:lnTo>
                    <a:pt x="827784" y="752249"/>
                  </a:lnTo>
                  <a:lnTo>
                    <a:pt x="0" y="75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23" name="Freeform 1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65C1917-4ED2-D52F-AC48-CE5FE5E5621F}"/>
              </a:ext>
            </a:extLst>
          </p:cNvPr>
          <p:cNvSpPr/>
          <p:nvPr/>
        </p:nvSpPr>
        <p:spPr>
          <a:xfrm>
            <a:off x="17834311" y="26697"/>
            <a:ext cx="322869" cy="357859"/>
          </a:xfrm>
          <a:custGeom>
            <a:avLst/>
            <a:gdLst/>
            <a:ahLst/>
            <a:cxnLst/>
            <a:rect l="l" t="t" r="r" b="b"/>
            <a:pathLst>
              <a:path w="752249" h="752249">
                <a:moveTo>
                  <a:pt x="0" y="0"/>
                </a:moveTo>
                <a:lnTo>
                  <a:pt x="752249" y="0"/>
                </a:lnTo>
                <a:lnTo>
                  <a:pt x="752249" y="752249"/>
                </a:lnTo>
                <a:lnTo>
                  <a:pt x="0" y="752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364" b="-3364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028700" y="1028700"/>
            <a:ext cx="3802877" cy="1486579"/>
          </a:xfrm>
          <a:custGeom>
            <a:avLst/>
            <a:gdLst/>
            <a:ahLst/>
            <a:cxnLst/>
            <a:rect l="l" t="t" r="r" b="b"/>
            <a:pathLst>
              <a:path w="3802877" h="1486579">
                <a:moveTo>
                  <a:pt x="0" y="0"/>
                </a:moveTo>
                <a:lnTo>
                  <a:pt x="3802877" y="0"/>
                </a:lnTo>
                <a:lnTo>
                  <a:pt x="3802877" y="1486579"/>
                </a:lnTo>
                <a:lnTo>
                  <a:pt x="0" y="14865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0848011" y="1457484"/>
            <a:ext cx="6411289" cy="6982171"/>
          </a:xfrm>
          <a:custGeom>
            <a:avLst/>
            <a:gdLst/>
            <a:ahLst/>
            <a:cxnLst/>
            <a:rect l="l" t="t" r="r" b="b"/>
            <a:pathLst>
              <a:path w="6411289" h="6982171">
                <a:moveTo>
                  <a:pt x="0" y="0"/>
                </a:moveTo>
                <a:lnTo>
                  <a:pt x="6411289" y="0"/>
                </a:lnTo>
                <a:lnTo>
                  <a:pt x="6411289" y="6982172"/>
                </a:lnTo>
                <a:lnTo>
                  <a:pt x="0" y="69821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2172" b="-2172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TextBox 7"/>
          <p:cNvSpPr txBox="1"/>
          <p:nvPr/>
        </p:nvSpPr>
        <p:spPr>
          <a:xfrm>
            <a:off x="1028700" y="2997786"/>
            <a:ext cx="7203393" cy="1794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28"/>
              </a:lnSpc>
            </a:pPr>
            <a:r>
              <a:rPr lang="en-US" sz="6508" b="1" spc="-201">
                <a:solidFill>
                  <a:srgbClr val="AB6E43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十八世紀英國：</a:t>
            </a:r>
          </a:p>
          <a:p>
            <a:pPr algn="l">
              <a:lnSpc>
                <a:spcPts val="7028"/>
              </a:lnSpc>
            </a:pPr>
            <a:r>
              <a:rPr lang="en-US" sz="6508" b="1" spc="-201">
                <a:solidFill>
                  <a:srgbClr val="AB6E43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馬車鐵道的盛行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5132052"/>
            <a:ext cx="8115300" cy="3968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1500" indent="-571500" algn="l">
              <a:lnSpc>
                <a:spcPts val="5599"/>
              </a:lnSpc>
              <a:buFont typeface="Wingdings" panose="05000000000000000000" pitchFamily="2" charset="2"/>
              <a:buChar char="l"/>
            </a:pPr>
            <a:r>
              <a:rPr lang="en-US" sz="3999" b="1" spc="247" dirty="0" err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十八世紀，英國因煤礦工業的發展，開始鋪設軌道</a:t>
            </a:r>
            <a:endParaRPr lang="en-US" sz="3999" b="1" spc="247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  <a:p>
            <a:pPr marL="571500" indent="-571500" algn="l">
              <a:lnSpc>
                <a:spcPts val="5599"/>
              </a:lnSpc>
              <a:buFont typeface="Wingdings" panose="05000000000000000000" pitchFamily="2" charset="2"/>
              <a:buChar char="l"/>
            </a:pPr>
            <a:r>
              <a:rPr lang="en-US" sz="3999" b="1" spc="247" dirty="0" err="1">
                <a:solidFill>
                  <a:srgbClr val="000000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前期以獸力取代人力，後期以鐵軌取代易壞的木頭軌道</a:t>
            </a:r>
            <a:endParaRPr lang="en-US" sz="3999" b="1" spc="247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  <a:p>
            <a:pPr algn="l">
              <a:lnSpc>
                <a:spcPts val="5319"/>
              </a:lnSpc>
            </a:pPr>
            <a:endParaRPr lang="en-US" sz="3999" b="1" spc="247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  <a:p>
            <a:pPr algn="l">
              <a:lnSpc>
                <a:spcPts val="3079"/>
              </a:lnSpc>
            </a:pPr>
            <a:endParaRPr lang="en-US" sz="3999" b="1" spc="247" dirty="0">
              <a:solidFill>
                <a:srgbClr val="000000"/>
              </a:solidFill>
              <a:latin typeface="Microsoft JhengHei Bold"/>
              <a:ea typeface="Microsoft JhengHei Bold"/>
              <a:cs typeface="Microsoft JhengHei Bold"/>
              <a:sym typeface="Microsoft JhengHei Bold"/>
            </a:endParaRP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8F45D958-77ED-C082-9246-DDAD9472381A}"/>
              </a:ext>
            </a:extLst>
          </p:cNvPr>
          <p:cNvGrpSpPr/>
          <p:nvPr/>
        </p:nvGrpSpPr>
        <p:grpSpPr>
          <a:xfrm>
            <a:off x="16840199" y="26697"/>
            <a:ext cx="836212" cy="357859"/>
            <a:chOff x="0" y="0"/>
            <a:chExt cx="1948284" cy="752249"/>
          </a:xfrm>
        </p:grpSpPr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FB10BA1A-F3B4-2EEA-4445-EB7E134E9991}"/>
                </a:ext>
              </a:extLst>
            </p:cNvPr>
            <p:cNvGrpSpPr/>
            <p:nvPr/>
          </p:nvGrpSpPr>
          <p:grpSpPr>
            <a:xfrm>
              <a:off x="0" y="0"/>
              <a:ext cx="752249" cy="752249"/>
              <a:chOff x="0" y="0"/>
              <a:chExt cx="812800" cy="812800"/>
            </a:xfrm>
          </p:grpSpPr>
          <p:sp>
            <p:nvSpPr>
              <p:cNvPr id="13" name="Freeform 1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DF84C176-E425-2068-BF8F-6FC6357049C4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812800" y="203200"/>
                    </a:lnTo>
                    <a:lnTo>
                      <a:pt x="81280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zh-TW" alt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91CBE74-BBBE-A204-7EC3-D97943995D02}"/>
                  </a:ext>
                </a:extLst>
              </p:cNvPr>
              <p:cNvSpPr txBox="1"/>
              <p:nvPr/>
            </p:nvSpPr>
            <p:spPr>
              <a:xfrm>
                <a:off x="101600" y="174625"/>
                <a:ext cx="7112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11" name="Freeform 14">
              <a:hlinkClick r:id="rId7" action="ppaction://hlinksldjump"/>
              <a:extLst>
                <a:ext uri="{FF2B5EF4-FFF2-40B4-BE49-F238E27FC236}">
                  <a16:creationId xmlns:a16="http://schemas.microsoft.com/office/drawing/2014/main" id="{945C0C37-9AFF-8D5A-3EB1-2C9A814C2233}"/>
                </a:ext>
              </a:extLst>
            </p:cNvPr>
            <p:cNvSpPr/>
            <p:nvPr/>
          </p:nvSpPr>
          <p:spPr>
            <a:xfrm>
              <a:off x="1120500" y="0"/>
              <a:ext cx="827784" cy="752249"/>
            </a:xfrm>
            <a:custGeom>
              <a:avLst/>
              <a:gdLst/>
              <a:ahLst/>
              <a:cxnLst/>
              <a:rect l="l" t="t" r="r" b="b"/>
              <a:pathLst>
                <a:path w="827784" h="752249">
                  <a:moveTo>
                    <a:pt x="0" y="0"/>
                  </a:moveTo>
                  <a:lnTo>
                    <a:pt x="827784" y="0"/>
                  </a:lnTo>
                  <a:lnTo>
                    <a:pt x="827784" y="752249"/>
                  </a:lnTo>
                  <a:lnTo>
                    <a:pt x="0" y="75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" name="Freeform 1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92D5F8B7-F3D6-177A-52CB-5C703C995973}"/>
              </a:ext>
            </a:extLst>
          </p:cNvPr>
          <p:cNvSpPr/>
          <p:nvPr/>
        </p:nvSpPr>
        <p:spPr>
          <a:xfrm>
            <a:off x="17834311" y="26697"/>
            <a:ext cx="322869" cy="357859"/>
          </a:xfrm>
          <a:custGeom>
            <a:avLst/>
            <a:gdLst/>
            <a:ahLst/>
            <a:cxnLst/>
            <a:rect l="l" t="t" r="r" b="b"/>
            <a:pathLst>
              <a:path w="752249" h="752249">
                <a:moveTo>
                  <a:pt x="0" y="0"/>
                </a:moveTo>
                <a:lnTo>
                  <a:pt x="752249" y="0"/>
                </a:lnTo>
                <a:lnTo>
                  <a:pt x="752249" y="752249"/>
                </a:lnTo>
                <a:lnTo>
                  <a:pt x="0" y="75224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048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64" b="-3364"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3" name="AutoShape 3"/>
          <p:cNvSpPr/>
          <p:nvPr/>
        </p:nvSpPr>
        <p:spPr>
          <a:xfrm>
            <a:off x="-585133" y="8805859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4" name="AutoShape 4"/>
          <p:cNvSpPr/>
          <p:nvPr/>
        </p:nvSpPr>
        <p:spPr>
          <a:xfrm>
            <a:off x="-585133" y="9334500"/>
            <a:ext cx="18873133" cy="0"/>
          </a:xfrm>
          <a:prstGeom prst="line">
            <a:avLst/>
          </a:prstGeom>
          <a:ln w="95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zh-TW" altLang="en-US"/>
          </a:p>
        </p:txBody>
      </p:sp>
      <p:sp>
        <p:nvSpPr>
          <p:cNvPr id="5" name="Freeform 5"/>
          <p:cNvSpPr/>
          <p:nvPr/>
        </p:nvSpPr>
        <p:spPr>
          <a:xfrm>
            <a:off x="13233413" y="1585028"/>
            <a:ext cx="3802877" cy="1486579"/>
          </a:xfrm>
          <a:custGeom>
            <a:avLst/>
            <a:gdLst/>
            <a:ahLst/>
            <a:cxnLst/>
            <a:rect l="l" t="t" r="r" b="b"/>
            <a:pathLst>
              <a:path w="3802877" h="1486579">
                <a:moveTo>
                  <a:pt x="0" y="0"/>
                </a:moveTo>
                <a:lnTo>
                  <a:pt x="3802877" y="0"/>
                </a:lnTo>
                <a:lnTo>
                  <a:pt x="3802877" y="1486579"/>
                </a:lnTo>
                <a:lnTo>
                  <a:pt x="0" y="14865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6" name="Freeform 6"/>
          <p:cNvSpPr/>
          <p:nvPr/>
        </p:nvSpPr>
        <p:spPr>
          <a:xfrm>
            <a:off x="14746176" y="6483203"/>
            <a:ext cx="2290114" cy="1798781"/>
          </a:xfrm>
          <a:custGeom>
            <a:avLst/>
            <a:gdLst/>
            <a:ahLst/>
            <a:cxnLst/>
            <a:rect l="l" t="t" r="r" b="b"/>
            <a:pathLst>
              <a:path w="2290114" h="1798781">
                <a:moveTo>
                  <a:pt x="0" y="0"/>
                </a:moveTo>
                <a:lnTo>
                  <a:pt x="2290114" y="0"/>
                </a:lnTo>
                <a:lnTo>
                  <a:pt x="2290114" y="1798781"/>
                </a:lnTo>
                <a:lnTo>
                  <a:pt x="0" y="17987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7" name="Freeform 7"/>
          <p:cNvSpPr/>
          <p:nvPr/>
        </p:nvSpPr>
        <p:spPr>
          <a:xfrm>
            <a:off x="1028700" y="2756926"/>
            <a:ext cx="11301259" cy="5551743"/>
          </a:xfrm>
          <a:custGeom>
            <a:avLst/>
            <a:gdLst/>
            <a:ahLst/>
            <a:cxnLst/>
            <a:rect l="l" t="t" r="r" b="b"/>
            <a:pathLst>
              <a:path w="11301259" h="5551743">
                <a:moveTo>
                  <a:pt x="0" y="0"/>
                </a:moveTo>
                <a:lnTo>
                  <a:pt x="11301259" y="0"/>
                </a:lnTo>
                <a:lnTo>
                  <a:pt x="11301259" y="5551744"/>
                </a:lnTo>
                <a:lnTo>
                  <a:pt x="0" y="55517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  <p:sp>
        <p:nvSpPr>
          <p:cNvPr id="8" name="TextBox 8"/>
          <p:cNvSpPr txBox="1"/>
          <p:nvPr/>
        </p:nvSpPr>
        <p:spPr>
          <a:xfrm>
            <a:off x="1028700" y="1589812"/>
            <a:ext cx="11687923" cy="669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247">
                <a:solidFill>
                  <a:srgbClr val="AB6E43"/>
                </a:solidFill>
                <a:latin typeface="Microsoft JhengHei Bold"/>
                <a:ea typeface="Microsoft JhengHei Bold"/>
                <a:cs typeface="Microsoft JhengHei Bold"/>
                <a:sym typeface="Microsoft JhengHei Bold"/>
              </a:rPr>
              <a:t>1872年日本建立亞洲第一條鐵路：新橋－橫濱段</a:t>
            </a:r>
          </a:p>
        </p:txBody>
      </p:sp>
      <p:grpSp>
        <p:nvGrpSpPr>
          <p:cNvPr id="9" name="Group 10">
            <a:extLst>
              <a:ext uri="{FF2B5EF4-FFF2-40B4-BE49-F238E27FC236}">
                <a16:creationId xmlns:a16="http://schemas.microsoft.com/office/drawing/2014/main" id="{BFE7A017-DF64-3A0D-07A9-DA6500E0C544}"/>
              </a:ext>
            </a:extLst>
          </p:cNvPr>
          <p:cNvGrpSpPr/>
          <p:nvPr/>
        </p:nvGrpSpPr>
        <p:grpSpPr>
          <a:xfrm>
            <a:off x="16840199" y="26697"/>
            <a:ext cx="836212" cy="357859"/>
            <a:chOff x="0" y="0"/>
            <a:chExt cx="1948284" cy="752249"/>
          </a:xfrm>
        </p:grpSpPr>
        <p:grpSp>
          <p:nvGrpSpPr>
            <p:cNvPr id="10" name="Group 11">
              <a:extLst>
                <a:ext uri="{FF2B5EF4-FFF2-40B4-BE49-F238E27FC236}">
                  <a16:creationId xmlns:a16="http://schemas.microsoft.com/office/drawing/2014/main" id="{31C581FB-B58A-1D40-AE49-466E2952C4DC}"/>
                </a:ext>
              </a:extLst>
            </p:cNvPr>
            <p:cNvGrpSpPr/>
            <p:nvPr/>
          </p:nvGrpSpPr>
          <p:grpSpPr>
            <a:xfrm>
              <a:off x="0" y="0"/>
              <a:ext cx="752249" cy="752249"/>
              <a:chOff x="0" y="0"/>
              <a:chExt cx="812800" cy="812800"/>
            </a:xfrm>
          </p:grpSpPr>
          <p:sp>
            <p:nvSpPr>
              <p:cNvPr id="13" name="Freeform 12">
                <a:hlinkClick r:id="" action="ppaction://hlinkshowjump?jump=previousslide"/>
                <a:extLst>
                  <a:ext uri="{FF2B5EF4-FFF2-40B4-BE49-F238E27FC236}">
                    <a16:creationId xmlns:a16="http://schemas.microsoft.com/office/drawing/2014/main" id="{7B718D87-7BE7-A148-5106-BFDBF31D655A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406400"/>
                    </a:moveTo>
                    <a:lnTo>
                      <a:pt x="406400" y="0"/>
                    </a:lnTo>
                    <a:lnTo>
                      <a:pt x="406400" y="203200"/>
                    </a:lnTo>
                    <a:lnTo>
                      <a:pt x="812800" y="203200"/>
                    </a:lnTo>
                    <a:lnTo>
                      <a:pt x="812800" y="609600"/>
                    </a:lnTo>
                    <a:lnTo>
                      <a:pt x="406400" y="609600"/>
                    </a:lnTo>
                    <a:lnTo>
                      <a:pt x="406400" y="812800"/>
                    </a:lnTo>
                    <a:lnTo>
                      <a:pt x="0" y="40640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zh-TW" altLang="en-US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95D40BD4-1B5E-6F5E-04EF-C056BB8DCA5E}"/>
                  </a:ext>
                </a:extLst>
              </p:cNvPr>
              <p:cNvSpPr txBox="1"/>
              <p:nvPr/>
            </p:nvSpPr>
            <p:spPr>
              <a:xfrm>
                <a:off x="101600" y="174625"/>
                <a:ext cx="711200" cy="4349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250"/>
                  </a:lnSpc>
                </a:pPr>
                <a:endParaRPr/>
              </a:p>
            </p:txBody>
          </p:sp>
        </p:grpSp>
        <p:sp>
          <p:nvSpPr>
            <p:cNvPr id="11" name="Freeform 14">
              <a:hlinkClick r:id="rId8" action="ppaction://hlinksldjump"/>
              <a:extLst>
                <a:ext uri="{FF2B5EF4-FFF2-40B4-BE49-F238E27FC236}">
                  <a16:creationId xmlns:a16="http://schemas.microsoft.com/office/drawing/2014/main" id="{1F49B8F7-96EB-2AA1-99CE-42E565E241AC}"/>
                </a:ext>
              </a:extLst>
            </p:cNvPr>
            <p:cNvSpPr/>
            <p:nvPr/>
          </p:nvSpPr>
          <p:spPr>
            <a:xfrm>
              <a:off x="1120500" y="0"/>
              <a:ext cx="827784" cy="752249"/>
            </a:xfrm>
            <a:custGeom>
              <a:avLst/>
              <a:gdLst/>
              <a:ahLst/>
              <a:cxnLst/>
              <a:rect l="l" t="t" r="r" b="b"/>
              <a:pathLst>
                <a:path w="827784" h="752249">
                  <a:moveTo>
                    <a:pt x="0" y="0"/>
                  </a:moveTo>
                  <a:lnTo>
                    <a:pt x="827784" y="0"/>
                  </a:lnTo>
                  <a:lnTo>
                    <a:pt x="827784" y="752249"/>
                  </a:lnTo>
                  <a:lnTo>
                    <a:pt x="0" y="7522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zh-TW" altLang="en-US"/>
            </a:p>
          </p:txBody>
        </p:sp>
      </p:grpSp>
      <p:sp>
        <p:nvSpPr>
          <p:cNvPr id="15" name="Freeform 15">
            <a:hlinkClick r:id="" action="ppaction://hlinkshowjump?jump=endshow"/>
            <a:extLst>
              <a:ext uri="{FF2B5EF4-FFF2-40B4-BE49-F238E27FC236}">
                <a16:creationId xmlns:a16="http://schemas.microsoft.com/office/drawing/2014/main" id="{5D86F163-74BA-E0E1-D084-8C1E9638FB32}"/>
              </a:ext>
            </a:extLst>
          </p:cNvPr>
          <p:cNvSpPr/>
          <p:nvPr/>
        </p:nvSpPr>
        <p:spPr>
          <a:xfrm>
            <a:off x="17834311" y="26697"/>
            <a:ext cx="322869" cy="357859"/>
          </a:xfrm>
          <a:custGeom>
            <a:avLst/>
            <a:gdLst/>
            <a:ahLst/>
            <a:cxnLst/>
            <a:rect l="l" t="t" r="r" b="b"/>
            <a:pathLst>
              <a:path w="752249" h="752249">
                <a:moveTo>
                  <a:pt x="0" y="0"/>
                </a:moveTo>
                <a:lnTo>
                  <a:pt x="752249" y="0"/>
                </a:lnTo>
                <a:lnTo>
                  <a:pt x="752249" y="752249"/>
                </a:lnTo>
                <a:lnTo>
                  <a:pt x="0" y="75224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zh-TW" alt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</TotalTime>
  <Words>110</Words>
  <Application>Microsoft Office PowerPoint</Application>
  <PresentationFormat>自訂</PresentationFormat>
  <Paragraphs>31</Paragraphs>
  <Slides>6</Slides>
  <Notes>1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</vt:i4>
      </vt:variant>
    </vt:vector>
  </HeadingPairs>
  <TitlesOfParts>
    <vt:vector size="13" baseType="lpstr">
      <vt:lpstr>Calibri</vt:lpstr>
      <vt:lpstr>Microsoft JhengHei Bold</vt:lpstr>
      <vt:lpstr>Quicksand</vt:lpstr>
      <vt:lpstr>Wingdings</vt:lpstr>
      <vt:lpstr>Arial</vt:lpstr>
      <vt:lpstr>Cormorant SC</vt:lpstr>
      <vt:lpstr>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火車的歷史</dc:title>
  <dc:creator>C026</dc:creator>
  <cp:lastModifiedBy>婷婷 周</cp:lastModifiedBy>
  <cp:revision>22</cp:revision>
  <dcterms:created xsi:type="dcterms:W3CDTF">2006-08-16T00:00:00Z</dcterms:created>
  <dcterms:modified xsi:type="dcterms:W3CDTF">2025-04-25T00:40:39Z</dcterms:modified>
  <dc:identifier>DAGhbTZbplA</dc:identifier>
</cp:coreProperties>
</file>