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62" r:id="rId3"/>
    <p:sldId id="257" r:id="rId4"/>
    <p:sldId id="263" r:id="rId5"/>
    <p:sldId id="258" r:id="rId6"/>
    <p:sldId id="301" r:id="rId7"/>
    <p:sldId id="259" r:id="rId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DE70"/>
    <a:srgbClr val="FFFF99"/>
    <a:srgbClr val="FFFFFF"/>
    <a:srgbClr val="F7D39F"/>
    <a:srgbClr val="D0E5F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91" autoAdjust="0"/>
    <p:restoredTop sz="76606" autoAdjust="0"/>
  </p:normalViewPr>
  <p:slideViewPr>
    <p:cSldViewPr snapToGrid="0">
      <p:cViewPr>
        <p:scale>
          <a:sx n="100" d="100"/>
          <a:sy n="100" d="100"/>
        </p:scale>
        <p:origin x="-1128" y="-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軟正黑體" panose="020B0604030504040204" pitchFamily="34" charset="-120"/>
              </a:defRPr>
            </a:lvl1pPr>
          </a:lstStyle>
          <a:p>
            <a:fld id="{E678B265-B4A2-40E5-8EB1-2D00856B7167}" type="datetimeFigureOut">
              <a:rPr lang="zh-TW" altLang="en-US" smtClean="0"/>
              <a:pPr/>
              <a:t>2022/3/28</a:t>
            </a:fld>
            <a:endParaRPr lang="zh-TW" altLang="en-US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 dirty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軟正黑體" panose="020B0604030504040204" pitchFamily="34" charset="-120"/>
              </a:defRPr>
            </a:lvl1pPr>
          </a:lstStyle>
          <a:p>
            <a:fld id="{974D0B8B-3E5E-4119-BEB1-C062C4C0EBA2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00688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D0B8B-3E5E-4119-BEB1-C062C4C0EBA2}" type="slidenum">
              <a:rPr lang="zh-TW" altLang="en-US" smtClean="0"/>
              <a:pPr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14779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980" y="777240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dirty="0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BE772-2DA6-4587-9CF7-02D3212A427E}" type="datetimeFigureOut">
              <a:rPr lang="zh-TW" altLang="en-US" smtClean="0"/>
              <a:t>2022/3/28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E5A08-B5F9-47FF-80C6-DF4D1FFCB4F6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58358" y="4361688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1592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BE772-2DA6-4587-9CF7-02D3212A427E}" type="datetimeFigureOut">
              <a:rPr lang="zh-TW" altLang="en-US" smtClean="0"/>
              <a:t>2022/3/28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E5A08-B5F9-47FF-80C6-DF4D1FFCB4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8089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BE772-2DA6-4587-9CF7-02D3212A427E}" type="datetimeFigureOut">
              <a:rPr lang="zh-TW" altLang="en-US" smtClean="0"/>
              <a:t>2022/3/28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E5A08-B5F9-47FF-80C6-DF4D1FFCB4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727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BE772-2DA6-4587-9CF7-02D3212A427E}" type="datetimeFigureOut">
              <a:rPr lang="zh-TW" altLang="en-US" smtClean="0"/>
              <a:t>2022/3/28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E5A08-B5F9-47FF-80C6-DF4D1FFCB4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3961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BE772-2DA6-4587-9CF7-02D3212A427E}" type="datetimeFigureOut">
              <a:rPr lang="zh-TW" altLang="en-US" smtClean="0"/>
              <a:t>2022/3/28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E5A08-B5F9-47FF-80C6-DF4D1FFCB4F6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030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BE772-2DA6-4587-9CF7-02D3212A427E}" type="datetimeFigureOut">
              <a:rPr lang="zh-TW" altLang="en-US" smtClean="0"/>
              <a:t>2022/3/28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E5A08-B5F9-47FF-80C6-DF4D1FFCB4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305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BE772-2DA6-4587-9CF7-02D3212A427E}" type="datetimeFigureOut">
              <a:rPr lang="zh-TW" altLang="en-US" smtClean="0"/>
              <a:t>2022/3/28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E5A08-B5F9-47FF-80C6-DF4D1FFCB4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7167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BE772-2DA6-4587-9CF7-02D3212A427E}" type="datetimeFigureOut">
              <a:rPr lang="zh-TW" altLang="en-US" smtClean="0"/>
              <a:t>2022/3/28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E5A08-B5F9-47FF-80C6-DF4D1FFCB4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9385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BE772-2DA6-4587-9CF7-02D3212A427E}" type="datetimeFigureOut">
              <a:rPr lang="zh-TW" altLang="en-US" smtClean="0"/>
              <a:t>2022/3/28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E5A08-B5F9-47FF-80C6-DF4D1FFCB4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8527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7DBE772-2DA6-4587-9CF7-02D3212A427E}" type="datetimeFigureOut">
              <a:rPr lang="zh-TW" altLang="en-US" smtClean="0"/>
              <a:t>2022/3/28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29E5A08-B5F9-47FF-80C6-DF4D1FFCB4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2208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BE772-2DA6-4587-9CF7-02D3212A427E}" type="datetimeFigureOut">
              <a:rPr lang="zh-TW" altLang="en-US" smtClean="0"/>
              <a:t>2022/3/28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E5A08-B5F9-47FF-80C6-DF4D1FFCB4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479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  <a:ea typeface="微軟正黑體" panose="020B0604030504040204" pitchFamily="34" charset="-120"/>
              </a:defRPr>
            </a:lvl1pPr>
          </a:lstStyle>
          <a:p>
            <a:fld id="{D7DBE772-2DA6-4587-9CF7-02D3212A427E}" type="datetimeFigureOut">
              <a:rPr lang="zh-TW" altLang="en-US" smtClean="0"/>
              <a:pPr/>
              <a:t>2022/3/28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  <a:ea typeface="微軟正黑體" panose="020B0604030504040204" pitchFamily="34" charset="-120"/>
              </a:defRPr>
            </a:lvl1pPr>
          </a:lstStyle>
          <a:p>
            <a:fld id="{929E5A08-B5F9-47FF-80C6-DF4D1FFCB4F6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164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微軟正黑體" panose="020B0604030504040204" pitchFamily="34" charset="-120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微軟正黑體" panose="020B0604030504040204" pitchFamily="34" charset="-120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微軟正黑體" panose="020B0604030504040204" pitchFamily="34" charset="-120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微軟正黑體" panose="020B0604030504040204" pitchFamily="34" charset="-120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微軟正黑體" panose="020B0604030504040204" pitchFamily="34" charset="-120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微軟正黑體" panose="020B0604030504040204" pitchFamily="34" charset="-120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User\Downloads\—Pngtree—character reading_5417905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81" b="32953"/>
          <a:stretch/>
        </p:blipFill>
        <p:spPr bwMode="auto">
          <a:xfrm>
            <a:off x="1256854" y="2664780"/>
            <a:ext cx="9725674" cy="377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76" y="321350"/>
            <a:ext cx="10223500" cy="292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569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b="1" dirty="0" smtClean="0"/>
              <a:t>一、什麼是不分系？</a:t>
            </a:r>
            <a:endParaRPr lang="zh-TW" altLang="en-US" sz="6000" b="1" dirty="0"/>
          </a:p>
        </p:txBody>
      </p:sp>
      <p:pic>
        <p:nvPicPr>
          <p:cNvPr id="2050" name="Picture 2" descr="C:\Users\User\Downloads\—Pngtree—thinking person question cartoon_443563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0" y="520700"/>
            <a:ext cx="6096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78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 smtClean="0"/>
              <a:t>大學不分系是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7280" y="2066924"/>
            <a:ext cx="10058400" cy="38021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200" dirty="0" smtClean="0"/>
              <a:t>為了</a:t>
            </a:r>
            <a:r>
              <a:rPr lang="zh-TW" altLang="en-US" sz="3200" b="1" dirty="0" smtClean="0"/>
              <a:t>突破單一</a:t>
            </a:r>
            <a:r>
              <a:rPr lang="zh-TW" altLang="en-US" sz="3200" b="1" dirty="0"/>
              <a:t>學科領域的限制</a:t>
            </a:r>
            <a:r>
              <a:rPr lang="zh-TW" altLang="en-US" sz="3200" dirty="0" smtClean="0"/>
              <a:t>，所發展出來的學制。</a:t>
            </a:r>
            <a:endParaRPr lang="en-US" altLang="zh-TW" sz="3200" dirty="0" smtClean="0"/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3200" dirty="0" smtClean="0"/>
              <a:t> 目的：想要</a:t>
            </a:r>
            <a:r>
              <a:rPr lang="zh-TW" altLang="en-US" sz="3200" dirty="0"/>
              <a:t>讓學生學習到跨領域的知識</a:t>
            </a:r>
            <a:r>
              <a:rPr lang="zh-TW" altLang="en-US" sz="3200" dirty="0" smtClean="0"/>
              <a:t>內涵。</a:t>
            </a:r>
            <a:endParaRPr lang="en-US" altLang="zh-TW" sz="3200" dirty="0" smtClean="0"/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3200" dirty="0" smtClean="0"/>
              <a:t> 課程：幾乎都很強調</a:t>
            </a:r>
            <a:r>
              <a:rPr lang="zh-TW" altLang="en-US" sz="3200" dirty="0"/>
              <a:t>跨領域</a:t>
            </a:r>
            <a:r>
              <a:rPr lang="zh-TW" altLang="en-US" sz="3200" dirty="0" smtClean="0"/>
              <a:t>的探索、自主</a:t>
            </a:r>
            <a:r>
              <a:rPr lang="zh-TW" altLang="en-US" sz="3200" dirty="0"/>
              <a:t>規劃與</a:t>
            </a:r>
            <a:r>
              <a:rPr lang="zh-TW" altLang="en-US" sz="3200" dirty="0" smtClean="0"/>
              <a:t>學習。</a:t>
            </a:r>
            <a:endParaRPr lang="zh-TW" altLang="en-US" sz="3200" dirty="0"/>
          </a:p>
        </p:txBody>
      </p:sp>
      <p:pic>
        <p:nvPicPr>
          <p:cNvPr id="3076" name="Picture 4" descr="C:\Users\User\Downloads\—Pngtree—character reading_5417907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54" b="22529"/>
          <a:stretch/>
        </p:blipFill>
        <p:spPr bwMode="auto">
          <a:xfrm>
            <a:off x="2725323" y="3715966"/>
            <a:ext cx="6741355" cy="306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0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b="1" dirty="0"/>
              <a:t>二</a:t>
            </a:r>
            <a:r>
              <a:rPr lang="zh-TW" altLang="en-US" sz="6000" b="1" dirty="0" smtClean="0"/>
              <a:t>、不分系的類別</a:t>
            </a:r>
            <a:endParaRPr lang="zh-TW" altLang="en-US" sz="6000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38571" y="4455620"/>
            <a:ext cx="10058400" cy="1143000"/>
          </a:xfrm>
        </p:spPr>
        <p:txBody>
          <a:bodyPr>
            <a:noAutofit/>
          </a:bodyPr>
          <a:lstStyle/>
          <a:p>
            <a:pPr algn="ctr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3200" dirty="0" smtClean="0">
                <a:solidFill>
                  <a:schemeClr val="tx1"/>
                </a:solidFill>
              </a:rPr>
              <a:t>全校不分系  </a:t>
            </a:r>
            <a:r>
              <a:rPr lang="en-US" altLang="zh-TW" sz="3200" dirty="0" smtClean="0">
                <a:solidFill>
                  <a:schemeClr val="tx1"/>
                </a:solidFill>
              </a:rPr>
              <a:t>vs</a:t>
            </a:r>
            <a:r>
              <a:rPr lang="zh-TW" altLang="en-US" sz="3200" dirty="0" smtClean="0">
                <a:solidFill>
                  <a:schemeClr val="tx1"/>
                </a:solidFill>
              </a:rPr>
              <a:t>   學院不分系</a:t>
            </a:r>
            <a:endParaRPr lang="en-US" altLang="zh-TW" sz="3200" dirty="0" smtClean="0">
              <a:solidFill>
                <a:schemeClr val="tx1"/>
              </a:solidFill>
            </a:endParaRPr>
          </a:p>
          <a:p>
            <a:pPr algn="ctr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3200" dirty="0" smtClean="0">
                <a:solidFill>
                  <a:schemeClr val="tx1"/>
                </a:solidFill>
              </a:rPr>
              <a:t>分流     </a:t>
            </a:r>
            <a:r>
              <a:rPr lang="en-US" altLang="zh-TW" sz="3200" dirty="0" smtClean="0">
                <a:solidFill>
                  <a:schemeClr val="tx1"/>
                </a:solidFill>
              </a:rPr>
              <a:t>vs</a:t>
            </a:r>
            <a:r>
              <a:rPr lang="zh-TW" altLang="en-US" sz="3200" dirty="0" smtClean="0">
                <a:solidFill>
                  <a:schemeClr val="tx1"/>
                </a:solidFill>
              </a:rPr>
              <a:t>  不分流</a:t>
            </a:r>
            <a:endParaRPr lang="zh-TW" altLang="en-US" sz="3200" dirty="0">
              <a:solidFill>
                <a:schemeClr val="tx1"/>
              </a:solidFill>
            </a:endParaRPr>
          </a:p>
        </p:txBody>
      </p:sp>
      <p:pic>
        <p:nvPicPr>
          <p:cNvPr id="5" name="Picture 2" descr="C:\Users\User\Downloads\—Pngtree—thinking person question cartoon_443563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0" y="520700"/>
            <a:ext cx="6096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65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「全校」不分系    </a:t>
            </a:r>
            <a:r>
              <a:rPr lang="en-US" altLang="zh-TW" b="1" dirty="0" smtClean="0"/>
              <a:t>vs</a:t>
            </a:r>
            <a:r>
              <a:rPr lang="zh-TW" altLang="en-US" b="1" dirty="0" smtClean="0"/>
              <a:t> 「學院」不分系</a:t>
            </a:r>
            <a:endParaRPr lang="zh-TW" altLang="en-US" b="1" dirty="0"/>
          </a:p>
        </p:txBody>
      </p:sp>
      <p:sp>
        <p:nvSpPr>
          <p:cNvPr id="3" name="圓角矩形 2"/>
          <p:cNvSpPr/>
          <p:nvPr/>
        </p:nvSpPr>
        <p:spPr>
          <a:xfrm>
            <a:off x="1028700" y="2095500"/>
            <a:ext cx="4953000" cy="3746500"/>
          </a:xfrm>
          <a:prstGeom prst="roundRect">
            <a:avLst>
              <a:gd name="adj" fmla="val 3572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1873984" y="2260600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 smtClean="0">
                <a:solidFill>
                  <a:schemeClr val="bg2">
                    <a:lumMod val="25000"/>
                  </a:schemeClr>
                </a:solidFill>
              </a:rPr>
              <a:t>全校型不分系</a:t>
            </a:r>
            <a:endParaRPr lang="zh-TW" altLang="en-US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263651" y="3073400"/>
            <a:ext cx="4483099" cy="2101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000"/>
              </a:lnSpc>
            </a:pPr>
            <a:r>
              <a:rPr lang="zh-TW" altLang="en-US" sz="2600" dirty="0"/>
              <a:t>此類型的學生在分流時可選擇進入校內的任一科系。</a:t>
            </a:r>
          </a:p>
          <a:p>
            <a:pPr algn="just">
              <a:lnSpc>
                <a:spcPts val="4000"/>
              </a:lnSpc>
            </a:pPr>
            <a:r>
              <a:rPr lang="zh-TW" altLang="en-US" sz="2600" dirty="0" smtClean="0"/>
              <a:t>例如</a:t>
            </a:r>
            <a:r>
              <a:rPr lang="zh-TW" altLang="en-US" sz="2600" dirty="0"/>
              <a:t>：成功大學全校不分系學士學位學</a:t>
            </a:r>
            <a:r>
              <a:rPr lang="zh-TW" altLang="en-US" sz="2600" dirty="0" smtClean="0"/>
              <a:t>程</a:t>
            </a:r>
            <a:endParaRPr lang="zh-TW" altLang="en-US" sz="2600" dirty="0"/>
          </a:p>
        </p:txBody>
      </p:sp>
      <p:sp>
        <p:nvSpPr>
          <p:cNvPr id="10" name="圓角矩形 9"/>
          <p:cNvSpPr/>
          <p:nvPr/>
        </p:nvSpPr>
        <p:spPr>
          <a:xfrm>
            <a:off x="6146800" y="2095500"/>
            <a:ext cx="4953000" cy="3746500"/>
          </a:xfrm>
          <a:prstGeom prst="roundRect">
            <a:avLst>
              <a:gd name="adj" fmla="val 3572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6992084" y="2260600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 smtClean="0">
                <a:solidFill>
                  <a:schemeClr val="bg2">
                    <a:lumMod val="25000"/>
                  </a:schemeClr>
                </a:solidFill>
              </a:rPr>
              <a:t>學院型不分系</a:t>
            </a:r>
            <a:endParaRPr lang="zh-TW" altLang="en-US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381751" y="3073400"/>
            <a:ext cx="4483099" cy="2607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ts val="4000"/>
              </a:lnSpc>
            </a:pPr>
            <a:r>
              <a:rPr lang="zh-TW" altLang="en-US" sz="2600" dirty="0" smtClean="0"/>
              <a:t>此</a:t>
            </a:r>
            <a:r>
              <a:rPr lang="zh-TW" altLang="en-US" sz="2600" dirty="0"/>
              <a:t>類型的學生在分流時僅能在「所屬學院」下選擇就讀科系，目前多數不分系屬此類。</a:t>
            </a:r>
          </a:p>
          <a:p>
            <a:pPr algn="just" hangingPunct="0">
              <a:lnSpc>
                <a:spcPts val="4000"/>
              </a:lnSpc>
            </a:pPr>
            <a:r>
              <a:rPr lang="zh-TW" altLang="en-US" sz="2600" dirty="0" smtClean="0"/>
              <a:t>例如</a:t>
            </a:r>
            <a:r>
              <a:rPr lang="zh-TW" altLang="en-US" sz="2600" dirty="0"/>
              <a:t>：政治大學傳播學院大一大二不分系</a:t>
            </a:r>
          </a:p>
        </p:txBody>
      </p:sp>
    </p:spTree>
    <p:extLst>
      <p:ext uri="{BB962C8B-B14F-4D97-AF65-F5344CB8AC3E}">
        <p14:creationId xmlns:p14="http://schemas.microsoft.com/office/powerpoint/2010/main" val="321230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 smtClean="0"/>
              <a:t>分流    </a:t>
            </a:r>
            <a:r>
              <a:rPr lang="en-US" altLang="zh-TW" b="1" dirty="0" smtClean="0"/>
              <a:t>vs</a:t>
            </a:r>
            <a:r>
              <a:rPr lang="zh-TW" altLang="en-US" b="1" dirty="0" smtClean="0"/>
              <a:t>  不分流</a:t>
            </a:r>
            <a:endParaRPr lang="zh-TW" altLang="en-US" b="1" dirty="0"/>
          </a:p>
        </p:txBody>
      </p:sp>
      <p:sp>
        <p:nvSpPr>
          <p:cNvPr id="5" name="圓角矩形 4"/>
          <p:cNvSpPr/>
          <p:nvPr/>
        </p:nvSpPr>
        <p:spPr>
          <a:xfrm>
            <a:off x="1028700" y="2095499"/>
            <a:ext cx="4953000" cy="4095614"/>
          </a:xfrm>
          <a:prstGeom prst="roundRect">
            <a:avLst>
              <a:gd name="adj" fmla="val 3572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2899906" y="2260600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 smtClean="0">
                <a:solidFill>
                  <a:schemeClr val="bg2">
                    <a:lumMod val="25000"/>
                  </a:schemeClr>
                </a:solidFill>
              </a:rPr>
              <a:t>分流</a:t>
            </a:r>
            <a:endParaRPr lang="zh-TW" altLang="en-US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263651" y="2968486"/>
            <a:ext cx="4483099" cy="2749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500"/>
              </a:lnSpc>
            </a:pPr>
            <a:r>
              <a:rPr lang="zh-TW" altLang="en-US" sz="2600" dirty="0" smtClean="0"/>
              <a:t>探索</a:t>
            </a:r>
            <a:r>
              <a:rPr lang="zh-TW" altLang="en-US" sz="2600" dirty="0"/>
              <a:t>完一定的年限後，則需選擇一個適合自己的科系</a:t>
            </a:r>
            <a:r>
              <a:rPr lang="zh-TW" altLang="en-US" sz="2600" dirty="0" smtClean="0"/>
              <a:t>就讀例如</a:t>
            </a:r>
            <a:r>
              <a:rPr lang="zh-TW" altLang="en-US" sz="2600" dirty="0"/>
              <a:t>：</a:t>
            </a:r>
            <a:r>
              <a:rPr lang="zh-TW" altLang="en-US" sz="2600" dirty="0" smtClean="0"/>
              <a:t>清華大學清華</a:t>
            </a:r>
            <a:r>
              <a:rPr lang="zh-TW" altLang="en-US" sz="2600" dirty="0"/>
              <a:t>學院學士班，於升大二時需依其志願進行分流，分流時所選擇的學系即為其畢業學系。</a:t>
            </a:r>
          </a:p>
        </p:txBody>
      </p:sp>
      <p:sp>
        <p:nvSpPr>
          <p:cNvPr id="9" name="圓角矩形 8"/>
          <p:cNvSpPr/>
          <p:nvPr/>
        </p:nvSpPr>
        <p:spPr>
          <a:xfrm>
            <a:off x="6146800" y="2095499"/>
            <a:ext cx="4953000" cy="4095613"/>
          </a:xfrm>
          <a:prstGeom prst="roundRect">
            <a:avLst>
              <a:gd name="adj" fmla="val 3572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7761525" y="2260600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 smtClean="0">
                <a:solidFill>
                  <a:schemeClr val="bg2">
                    <a:lumMod val="25000"/>
                  </a:schemeClr>
                </a:solidFill>
              </a:rPr>
              <a:t>不分流</a:t>
            </a:r>
            <a:endParaRPr lang="zh-TW" altLang="en-US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381751" y="2968486"/>
            <a:ext cx="4483099" cy="3197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ts val="3500"/>
              </a:lnSpc>
            </a:pPr>
            <a:r>
              <a:rPr lang="zh-TW" altLang="en-US" sz="2600" dirty="0"/>
              <a:t>大學四年都待在不分系中，選擇主修的專長學程，實踐自己的學習計畫、完成相關的專題研究</a:t>
            </a:r>
            <a:r>
              <a:rPr lang="zh-TW" altLang="en-US" sz="2600" dirty="0" smtClean="0"/>
              <a:t>。例如</a:t>
            </a:r>
            <a:r>
              <a:rPr lang="zh-TW" altLang="en-US" sz="2600" dirty="0"/>
              <a:t>：國立東華大學縱谷跨域書院學士學位學程，即藉由畢業專題的製作，來培養學生整合知識的技能</a:t>
            </a:r>
            <a:r>
              <a:rPr lang="zh-TW" altLang="en-US" sz="2600" dirty="0" smtClean="0"/>
              <a:t>。</a:t>
            </a:r>
            <a:endParaRPr lang="zh-TW" altLang="en-US" sz="2600" dirty="0"/>
          </a:p>
        </p:txBody>
      </p:sp>
    </p:spTree>
    <p:extLst>
      <p:ext uri="{BB962C8B-B14F-4D97-AF65-F5344CB8AC3E}">
        <p14:creationId xmlns:p14="http://schemas.microsoft.com/office/powerpoint/2010/main" val="185141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4780" y="146903"/>
            <a:ext cx="8745220" cy="983397"/>
          </a:xfrm>
        </p:spPr>
        <p:txBody>
          <a:bodyPr/>
          <a:lstStyle/>
          <a:p>
            <a:r>
              <a:rPr lang="zh-TW" altLang="en-US" dirty="0"/>
              <a:t>校級</a:t>
            </a:r>
            <a:r>
              <a:rPr lang="zh-TW" altLang="en-US" dirty="0" smtClean="0"/>
              <a:t>不分系</a:t>
            </a:r>
            <a:r>
              <a:rPr lang="en-US" altLang="zh-TW" dirty="0" smtClean="0"/>
              <a:t>-1</a:t>
            </a:r>
            <a:endParaRPr lang="zh-TW" altLang="en-US" dirty="0"/>
          </a:p>
        </p:txBody>
      </p:sp>
      <p:graphicFrame>
        <p:nvGraphicFramePr>
          <p:cNvPr id="4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7465772"/>
              </p:ext>
            </p:extLst>
          </p:nvPr>
        </p:nvGraphicFramePr>
        <p:xfrm>
          <a:off x="309562" y="1198563"/>
          <a:ext cx="11691937" cy="502443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79450"/>
                <a:gridCol w="3137400"/>
                <a:gridCol w="6175087"/>
              </a:tblGrid>
              <a:tr h="38456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ea typeface="微軟正黑體" panose="020B0604030504040204" pitchFamily="34" charset="-120"/>
                        </a:rPr>
                        <a:t>大學</a:t>
                      </a:r>
                      <a:endParaRPr lang="zh-TW" altLang="en-US" sz="2000" dirty="0"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ea typeface="微軟正黑體" panose="020B0604030504040204" pitchFamily="34" charset="-120"/>
                        </a:rPr>
                        <a:t>學系</a:t>
                      </a:r>
                      <a:endParaRPr lang="zh-TW" altLang="en-US" sz="2000" dirty="0"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ea typeface="微軟正黑體" panose="020B0604030504040204" pitchFamily="34" charset="-120"/>
                        </a:rPr>
                        <a:t>介紹</a:t>
                      </a:r>
                      <a:endParaRPr lang="zh-TW" altLang="en-US" sz="2000" dirty="0"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1272023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ea typeface="微軟正黑體" panose="020B0604030504040204" pitchFamily="34" charset="-120"/>
                        </a:rPr>
                        <a:t>國立成功大學</a:t>
                      </a:r>
                      <a:endParaRPr lang="zh-TW" altLang="en-US" sz="2000" dirty="0"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200" dirty="0" smtClean="0">
                          <a:effectLst/>
                          <a:ea typeface="微軟正黑體" panose="020B0604030504040204" pitchFamily="34" charset="-120"/>
                        </a:rPr>
                        <a:t>全校不分系學士學位學程</a:t>
                      </a:r>
                      <a:endParaRPr lang="zh-TW" altLang="en-US" sz="2000" dirty="0" smtClean="0"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kern="1200" dirty="0" smtClean="0">
                          <a:effectLst/>
                          <a:ea typeface="微軟正黑體" panose="020B0604030504040204" pitchFamily="34" charset="-120"/>
                        </a:rPr>
                        <a:t>一年級學生可藉延後分流之優勢，引導其跨領域探索學習興趣及發展能力，升二年級再依選系分發規定分發至全校各學系，也可選擇繼續留在不分系。</a:t>
                      </a:r>
                      <a:endParaRPr lang="zh-TW" altLang="en-US" sz="2000" dirty="0"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1272023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ea typeface="微軟正黑體" panose="020B0604030504040204" pitchFamily="34" charset="-120"/>
                        </a:rPr>
                        <a:t>國立清華大學</a:t>
                      </a:r>
                      <a:endParaRPr lang="zh-TW" altLang="en-US" sz="2000" dirty="0"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ea typeface="微軟正黑體" panose="020B0604030504040204" pitchFamily="34" charset="-120"/>
                        </a:rPr>
                        <a:t>清華學院學士班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kern="1200" dirty="0" smtClean="0">
                          <a:effectLst/>
                          <a:ea typeface="微軟正黑體" panose="020B0604030504040204" pitchFamily="34" charset="-120"/>
                        </a:rPr>
                        <a:t>學生大一可依其性向選修各學系必修或基礎課程，有更多時間專注於自我探索，以確立個人志趣，選擇擬就讀的學系。於升大二時依其志願進行分流，分流時所選擇的學系即為其畢業學系。</a:t>
                      </a:r>
                      <a:endParaRPr lang="zh-TW" altLang="en-US" sz="2000" dirty="0"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680384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ea typeface="微軟正黑體" panose="020B0604030504040204" pitchFamily="34" charset="-120"/>
                        </a:rPr>
                        <a:t>國立陽明交通大學</a:t>
                      </a:r>
                      <a:endParaRPr lang="zh-TW" altLang="en-US" sz="2000" dirty="0"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ea typeface="微軟正黑體" panose="020B0604030504040204" pitchFamily="34" charset="-120"/>
                        </a:rPr>
                        <a:t>百川學士學位學程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kern="1200" dirty="0" smtClean="0">
                          <a:effectLst/>
                          <a:ea typeface="微軟正黑體" panose="020B0604030504040204" pitchFamily="34" charset="-120"/>
                        </a:rPr>
                        <a:t>以不分系、跨域學習為特色，跳脫傳統學系框架的全新學習體制，並鼓勵學生自主設計學習計畫。</a:t>
                      </a:r>
                      <a:endParaRPr lang="zh-TW" altLang="en-US" sz="2000" dirty="0"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1344494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ea typeface="微軟正黑體" panose="020B0604030504040204" pitchFamily="34" charset="-120"/>
                        </a:rPr>
                        <a:t>國立陽明交通大學</a:t>
                      </a:r>
                      <a:endParaRPr lang="zh-TW" altLang="en-US" sz="2000" dirty="0"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200" dirty="0" smtClean="0">
                          <a:effectLst/>
                          <a:ea typeface="微軟正黑體" panose="020B0604030504040204" pitchFamily="34" charset="-120"/>
                        </a:rPr>
                        <a:t>學士班大一大二不分系</a:t>
                      </a:r>
                      <a:endParaRPr lang="zh-TW" altLang="en-US" sz="2000" dirty="0" smtClean="0"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kern="1200" dirty="0" smtClean="0">
                          <a:effectLst/>
                          <a:ea typeface="微軟正黑體" panose="020B0604030504040204" pitchFamily="34" charset="-120"/>
                        </a:rPr>
                        <a:t>大一二階段以建立橫跨生物醫學及資訊科學的基礎為優先，養成跨領域學習的概念，大三之後才根據適性發展的原則，分流至臨床證照或生物醫學研究相關的科系，繼續發展自己的專業技能及持續跨領域發展。</a:t>
                      </a:r>
                      <a:endParaRPr lang="zh-TW" altLang="en-US" sz="2000" dirty="0"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040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回顧">
  <a:themeElements>
    <a:clrScheme name="回顧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自訂 1">
      <a:majorFont>
        <a:latin typeface="微軟"/>
        <a:ea typeface="微軟正黑體"/>
        <a:cs typeface=""/>
      </a:majorFont>
      <a:minorFont>
        <a:latin typeface="微軟"/>
        <a:ea typeface="微軟正黑體"/>
        <a:cs typeface="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2369</TotalTime>
  <Words>521</Words>
  <Application>Microsoft Office PowerPoint</Application>
  <PresentationFormat>自訂</PresentationFormat>
  <Paragraphs>37</Paragraphs>
  <Slides>7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8" baseType="lpstr">
      <vt:lpstr>回顧</vt:lpstr>
      <vt:lpstr>PowerPoint 簡報</vt:lpstr>
      <vt:lpstr>一、什麼是不分系？</vt:lpstr>
      <vt:lpstr>大學不分系是</vt:lpstr>
      <vt:lpstr>二、不分系的類別</vt:lpstr>
      <vt:lpstr>「全校」不分系    vs 「學院」不分系</vt:lpstr>
      <vt:lpstr>分流    vs  不分流</vt:lpstr>
      <vt:lpstr>校級不分系-1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什麼！ 大學竟然不分系?</dc:title>
  <dc:creator>風箏 小</dc:creator>
  <cp:lastModifiedBy>C22-5503藝二部林裕珊</cp:lastModifiedBy>
  <cp:revision>76</cp:revision>
  <dcterms:created xsi:type="dcterms:W3CDTF">2021-12-11T07:47:49Z</dcterms:created>
  <dcterms:modified xsi:type="dcterms:W3CDTF">2022-03-28T01:28:21Z</dcterms:modified>
</cp:coreProperties>
</file>