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8" r:id="rId2"/>
    <p:sldId id="257" r:id="rId3"/>
    <p:sldId id="290" r:id="rId4"/>
    <p:sldId id="320" r:id="rId5"/>
    <p:sldId id="266" r:id="rId6"/>
    <p:sldId id="262" r:id="rId7"/>
    <p:sldId id="284" r:id="rId8"/>
    <p:sldId id="291" r:id="rId9"/>
    <p:sldId id="321" r:id="rId10"/>
    <p:sldId id="260" r:id="rId11"/>
    <p:sldId id="331" r:id="rId12"/>
    <p:sldId id="332" r:id="rId13"/>
    <p:sldId id="303" r:id="rId14"/>
    <p:sldId id="304" r:id="rId15"/>
    <p:sldId id="305" r:id="rId16"/>
    <p:sldId id="302" r:id="rId17"/>
    <p:sldId id="267" r:id="rId18"/>
    <p:sldId id="296" r:id="rId19"/>
    <p:sldId id="292" r:id="rId20"/>
    <p:sldId id="322" r:id="rId21"/>
    <p:sldId id="269" r:id="rId22"/>
    <p:sldId id="270" r:id="rId23"/>
    <p:sldId id="317" r:id="rId24"/>
    <p:sldId id="318" r:id="rId25"/>
    <p:sldId id="323" r:id="rId26"/>
    <p:sldId id="319" r:id="rId27"/>
    <p:sldId id="312" r:id="rId28"/>
    <p:sldId id="324" r:id="rId29"/>
    <p:sldId id="308" r:id="rId30"/>
    <p:sldId id="307" r:id="rId31"/>
    <p:sldId id="325" r:id="rId32"/>
    <p:sldId id="313" r:id="rId33"/>
    <p:sldId id="326" r:id="rId34"/>
    <p:sldId id="310" r:id="rId35"/>
    <p:sldId id="309" r:id="rId36"/>
    <p:sldId id="316" r:id="rId37"/>
    <p:sldId id="314" r:id="rId38"/>
    <p:sldId id="327" r:id="rId39"/>
    <p:sldId id="306" r:id="rId40"/>
    <p:sldId id="328" r:id="rId41"/>
    <p:sldId id="315" r:id="rId42"/>
    <p:sldId id="329" r:id="rId43"/>
    <p:sldId id="311" r:id="rId44"/>
    <p:sldId id="330" r:id="rId45"/>
    <p:sldId id="293" r:id="rId46"/>
    <p:sldId id="272" r:id="rId47"/>
    <p:sldId id="273" r:id="rId48"/>
    <p:sldId id="294" r:id="rId49"/>
    <p:sldId id="274" r:id="rId50"/>
    <p:sldId id="276" r:id="rId51"/>
    <p:sldId id="277" r:id="rId52"/>
    <p:sldId id="295" r:id="rId53"/>
    <p:sldId id="278" r:id="rId54"/>
    <p:sldId id="279" r:id="rId55"/>
    <p:sldId id="280" r:id="rId56"/>
    <p:sldId id="285" r:id="rId57"/>
    <p:sldId id="281" r:id="rId5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重點介紹" id="{EEDCAA5A-A2BE-4004-B83B-8004A4537DC7}">
          <p14:sldIdLst>
            <p14:sldId id="258"/>
            <p14:sldId id="257"/>
          </p14:sldIdLst>
        </p14:section>
        <p14:section name="片段一" id="{5219DBE8-002C-4D68-B777-98DB83B42AF0}">
          <p14:sldIdLst>
            <p14:sldId id="290"/>
            <p14:sldId id="320"/>
            <p14:sldId id="266"/>
            <p14:sldId id="262"/>
            <p14:sldId id="284"/>
          </p14:sldIdLst>
        </p14:section>
        <p14:section name="片段二" id="{11EDB241-C5B9-48DD-8720-1E4375F8C399}">
          <p14:sldIdLst>
            <p14:sldId id="291"/>
            <p14:sldId id="321"/>
            <p14:sldId id="260"/>
            <p14:sldId id="331"/>
            <p14:sldId id="332"/>
            <p14:sldId id="303"/>
            <p14:sldId id="304"/>
            <p14:sldId id="305"/>
            <p14:sldId id="302"/>
            <p14:sldId id="267"/>
            <p14:sldId id="296"/>
          </p14:sldIdLst>
        </p14:section>
        <p14:section name="片段三" id="{3C48D408-AB3F-462F-96C5-85BF9D8F7080}">
          <p14:sldIdLst>
            <p14:sldId id="292"/>
            <p14:sldId id="322"/>
            <p14:sldId id="269"/>
            <p14:sldId id="270"/>
            <p14:sldId id="317"/>
            <p14:sldId id="318"/>
            <p14:sldId id="323"/>
            <p14:sldId id="319"/>
          </p14:sldIdLst>
        </p14:section>
        <p14:section name="片段四" id="{08AC22AD-23C6-43D6-9AAE-BD9D6112CC35}">
          <p14:sldIdLst>
            <p14:sldId id="312"/>
            <p14:sldId id="324"/>
            <p14:sldId id="308"/>
            <p14:sldId id="307"/>
            <p14:sldId id="325"/>
          </p14:sldIdLst>
        </p14:section>
        <p14:section name="片段五" id="{29CB0EBE-D435-4D77-8C9A-3E8462EA88EA}">
          <p14:sldIdLst>
            <p14:sldId id="313"/>
            <p14:sldId id="326"/>
            <p14:sldId id="310"/>
            <p14:sldId id="309"/>
            <p14:sldId id="316"/>
          </p14:sldIdLst>
        </p14:section>
        <p14:section name="片段六" id="{B21C42AF-9A65-4EA5-AB0F-BCBF69B9C51C}">
          <p14:sldIdLst>
            <p14:sldId id="314"/>
            <p14:sldId id="327"/>
            <p14:sldId id="306"/>
            <p14:sldId id="328"/>
            <p14:sldId id="315"/>
            <p14:sldId id="329"/>
            <p14:sldId id="311"/>
            <p14:sldId id="330"/>
          </p14:sldIdLst>
        </p14:section>
        <p14:section name="專有名詞或概念說明" id="{D21B3549-0A64-4B74-AD8D-DC03ED789C10}">
          <p14:sldIdLst>
            <p14:sldId id="293"/>
            <p14:sldId id="272"/>
            <p14:sldId id="273"/>
          </p14:sldIdLst>
        </p14:section>
        <p14:section name="重點回顧" id="{1E9A3AC9-309A-4A03-B81C-3AF2AA0FA601}">
          <p14:sldIdLst>
            <p14:sldId id="294"/>
            <p14:sldId id="274"/>
            <p14:sldId id="276"/>
            <p14:sldId id="277"/>
          </p14:sldIdLst>
        </p14:section>
        <p14:section name="Q&amp;A" id="{95BDDDF7-9289-4250-A600-281BC643A150}">
          <p14:sldIdLst>
            <p14:sldId id="295"/>
            <p14:sldId id="278"/>
            <p14:sldId id="279"/>
            <p14:sldId id="280"/>
            <p14:sldId id="285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泰宇 林" initials="泰林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EF"/>
    <a:srgbClr val="4A513E"/>
    <a:srgbClr val="284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04" autoAdjust="0"/>
    <p:restoredTop sz="90851" autoAdjust="0"/>
  </p:normalViewPr>
  <p:slideViewPr>
    <p:cSldViewPr snapToGrid="0">
      <p:cViewPr varScale="1">
        <p:scale>
          <a:sx n="104" d="100"/>
          <a:sy n="104" d="100"/>
        </p:scale>
        <p:origin x="10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D9D3B-024A-47B9-B230-ECE4B993BA9C}" type="datetimeFigureOut">
              <a:rPr lang="zh-TW" altLang="en-US" smtClean="0"/>
              <a:t>2024/2/22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3000D-398C-486C-8E2C-D7627396AF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121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zh-tw/%E6%B0%B8%E6%9A%91%E7%A4%81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zh-tw/%E6%B8%9A%E7%A2%A7%E7%A4%81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zh-tw/%E7%BE%8E%E6%B5%8E%E7%A4%81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74k5qXmmUo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na.gpwb.gov.tw/news/detail/?UserKey=524d8fdb-26b2-4f4c-8e75-bcd98f290889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dn.com.tw/news/newsInsidePage?chapterID=1568820&amp;type=highlight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na.gpwb.gov.tw/news/detail/?UserKey=524d8fdb-26b2-4f4c-8e75-bcd98f290889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mna.gpwb.gov.tw/news/detail/?UserKey=524d8fdb-26b2-4f4c-8e75-bcd98f290889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tw/News_Content.aspx?n=9E7AC85F1954DDA8&amp;s=E52345C99AE67249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tw/News_Content.aspx?n=9E7AC85F1954DDA8&amp;s=E52345C99AE67249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daOpFgO-o&amp;t=5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8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sz="2800" dirty="0">
                <a:hlinkClick r:id="rId3"/>
              </a:rPr>
              <a:t>拿刀在你家門晃！ 「灰色侵犯」是什麼？怎麼辦？</a:t>
            </a:r>
            <a:r>
              <a:rPr lang="en-US" altLang="zh-TW" sz="2800" dirty="0">
                <a:hlinkClick r:id="rId3"/>
              </a:rPr>
              <a:t>|《</a:t>
            </a:r>
            <a:r>
              <a:rPr lang="zh-TW" altLang="en-US" sz="2800" dirty="0">
                <a:hlinkClick r:id="rId3"/>
              </a:rPr>
              <a:t>行動代號</a:t>
            </a:r>
            <a:r>
              <a:rPr lang="en-US" altLang="zh-TW" sz="2800" dirty="0">
                <a:hlinkClick r:id="rId3"/>
              </a:rPr>
              <a:t>2027》 EP2 - YouTube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7749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https://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imgcdn.cna.com.tw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/www/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webphotos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/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WebCover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/800/20230831/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1340x1005_33246447283.jpg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3202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資料來源：</a:t>
            </a:r>
            <a:r>
              <a:rPr lang="zh-TW" altLang="en-US" dirty="0">
                <a:hlinkClick r:id="rId3"/>
              </a:rPr>
              <a:t>永暑礁 </a:t>
            </a:r>
            <a:r>
              <a:rPr lang="en-US" altLang="zh-TW" dirty="0">
                <a:hlinkClick r:id="rId3"/>
              </a:rPr>
              <a:t>- </a:t>
            </a:r>
            <a:r>
              <a:rPr lang="zh-TW" altLang="en-US" dirty="0">
                <a:hlinkClick r:id="rId3"/>
              </a:rPr>
              <a:t>維基百科，自由的百科全書 </a:t>
            </a:r>
            <a:r>
              <a:rPr lang="en-US" altLang="zh-TW" dirty="0">
                <a:hlinkClick r:id="rId3"/>
              </a:rPr>
              <a:t>(wikipedia.org)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8505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資料來源：</a:t>
            </a:r>
            <a:r>
              <a:rPr lang="zh-TW" altLang="en-US" dirty="0">
                <a:hlinkClick r:id="rId3"/>
              </a:rPr>
              <a:t>渚碧礁 </a:t>
            </a:r>
            <a:r>
              <a:rPr lang="en-US" altLang="zh-TW" dirty="0">
                <a:hlinkClick r:id="rId3"/>
              </a:rPr>
              <a:t>- </a:t>
            </a:r>
            <a:r>
              <a:rPr lang="zh-TW" altLang="en-US" dirty="0">
                <a:hlinkClick r:id="rId3"/>
              </a:rPr>
              <a:t>維基百科，自由的百科全書 </a:t>
            </a:r>
            <a:r>
              <a:rPr lang="en-US" altLang="zh-TW" dirty="0">
                <a:hlinkClick r:id="rId3"/>
              </a:rPr>
              <a:t>(wikipedia.org)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9965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資料來源：</a:t>
            </a:r>
            <a:r>
              <a:rPr lang="zh-TW" altLang="en-US" dirty="0">
                <a:hlinkClick r:id="rId3"/>
              </a:rPr>
              <a:t>美濟礁 </a:t>
            </a:r>
            <a:r>
              <a:rPr lang="en-US" altLang="zh-TW" dirty="0">
                <a:hlinkClick r:id="rId3"/>
              </a:rPr>
              <a:t>- </a:t>
            </a:r>
            <a:r>
              <a:rPr lang="zh-TW" altLang="en-US" dirty="0">
                <a:hlinkClick r:id="rId3"/>
              </a:rPr>
              <a:t>維基百科，自由的百科全書 </a:t>
            </a:r>
            <a:r>
              <a:rPr lang="en-US" altLang="zh-TW" dirty="0">
                <a:hlinkClick r:id="rId3"/>
              </a:rPr>
              <a:t>(wikipedia.org)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7915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3202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r>
              <a:rPr lang="en-US" altLang="zh-TW" dirty="0"/>
              <a:t>https://</a:t>
            </a:r>
            <a:r>
              <a:rPr lang="en-US" altLang="zh-TW" dirty="0" err="1"/>
              <a:t>s.rfi.fr</a:t>
            </a:r>
            <a:r>
              <a:rPr lang="en-US" altLang="zh-TW" dirty="0"/>
              <a:t>/media/display/</a:t>
            </a:r>
            <a:r>
              <a:rPr lang="en-US" altLang="zh-TW" dirty="0" err="1"/>
              <a:t>28424a00-11f8-11ea-a3b8-005056a99247</a:t>
            </a:r>
            <a:r>
              <a:rPr lang="en-US" altLang="zh-TW" dirty="0"/>
              <a:t>/</a:t>
            </a:r>
            <a:r>
              <a:rPr lang="en-US" altLang="zh-TW" dirty="0" err="1"/>
              <a:t>w:980</a:t>
            </a:r>
            <a:r>
              <a:rPr lang="en-US" altLang="zh-TW" dirty="0"/>
              <a:t>/</a:t>
            </a:r>
            <a:r>
              <a:rPr lang="en-US" altLang="zh-TW" dirty="0" err="1"/>
              <a:t>p:16x9</a:t>
            </a:r>
            <a:r>
              <a:rPr lang="en-US" altLang="zh-TW" dirty="0"/>
              <a:t>/</a:t>
            </a:r>
            <a:r>
              <a:rPr lang="en-US" altLang="zh-TW" dirty="0" err="1"/>
              <a:t>diaoyu.jpg</a:t>
            </a:r>
            <a:r>
              <a:rPr lang="zh-TW" altLang="en-US" dirty="0"/>
              <a:t> 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https://</a:t>
            </a:r>
            <a:r>
              <a:rPr lang="en-US" altLang="zh-TW" dirty="0" err="1"/>
              <a:t>1.bp.blogspot.com</a:t>
            </a:r>
            <a:r>
              <a:rPr lang="en-US" altLang="zh-TW" dirty="0"/>
              <a:t>/-</a:t>
            </a:r>
            <a:r>
              <a:rPr lang="en-US" altLang="zh-TW" dirty="0" err="1"/>
              <a:t>80HJ7AFcGic</a:t>
            </a:r>
            <a:r>
              <a:rPr lang="en-US" altLang="zh-TW" dirty="0"/>
              <a:t>/</a:t>
            </a:r>
            <a:r>
              <a:rPr lang="en-US" altLang="zh-TW" dirty="0" err="1"/>
              <a:t>X3hmR52LOYI</a:t>
            </a:r>
            <a:r>
              <a:rPr lang="en-US" altLang="zh-TW" dirty="0"/>
              <a:t>/</a:t>
            </a:r>
            <a:r>
              <a:rPr lang="en-US" altLang="zh-TW" dirty="0" err="1"/>
              <a:t>AAAAAAAAdcw</a:t>
            </a:r>
            <a:r>
              <a:rPr lang="en-US" altLang="zh-TW" dirty="0"/>
              <a:t>/</a:t>
            </a:r>
            <a:r>
              <a:rPr lang="en-US" altLang="zh-TW" dirty="0" err="1"/>
              <a:t>zU3kjxewIP4ojpjVyug7t2VP6UzdW7sPwCLcBGAsYHQ</a:t>
            </a:r>
            <a:r>
              <a:rPr lang="en-US" altLang="zh-TW" dirty="0"/>
              <a:t>/</a:t>
            </a:r>
            <a:r>
              <a:rPr lang="en-US" altLang="zh-TW" dirty="0" err="1"/>
              <a:t>s330</a:t>
            </a:r>
            <a:r>
              <a:rPr lang="en-US" altLang="zh-TW" dirty="0"/>
              <a:t>/7033256-</a:t>
            </a:r>
            <a:r>
              <a:rPr lang="en-US" altLang="zh-TW" dirty="0" err="1"/>
              <a:t>2788471.jpg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1732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4396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en-US" altLang="zh-TW" sz="1200" u="sng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  <a:hlinkClick r:id="rId3"/>
              </a:rPr>
              <a:t>抗敵不只是前線軍人的事！民防系統、後備部隊動起來才是關鍵</a:t>
            </a:r>
            <a:r>
              <a:rPr lang="en-US" altLang="zh-TW" sz="1200" u="sng" dirty="0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  <a:hlinkClick r:id="rId3"/>
              </a:rPr>
              <a:t> |《</a:t>
            </a:r>
            <a:r>
              <a:rPr lang="en-US" altLang="zh-TW" sz="1200" u="sng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  <a:hlinkClick r:id="rId3"/>
              </a:rPr>
              <a:t>行動代號2027</a:t>
            </a:r>
            <a:r>
              <a:rPr lang="en-US" altLang="zh-TW" sz="1200" u="sng" dirty="0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  <a:hlinkClick r:id="rId3"/>
              </a:rPr>
              <a:t>》 </a:t>
            </a:r>
            <a:r>
              <a:rPr lang="en-US" altLang="zh-TW" sz="1200" u="sng" dirty="0" err="1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  <a:hlinkClick r:id="rId3"/>
              </a:rPr>
              <a:t>EP6</a:t>
            </a:r>
            <a:r>
              <a:rPr lang="en-US" altLang="zh-TW" sz="1200" u="sng" dirty="0">
                <a:solidFill>
                  <a:srgbClr val="0000FF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  <a:hlinkClick r:id="rId3"/>
              </a:rPr>
              <a:t> - YouTube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1811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</a:t>
            </a:r>
            <a:r>
              <a:rPr lang="en-US" altLang="zh-TW" dirty="0" err="1">
                <a:hlinkClick r:id="rId3"/>
              </a:rPr>
              <a:t>EP2</a:t>
            </a:r>
            <a:r>
              <a:rPr lang="en-US" altLang="zh-TW" dirty="0">
                <a:hlinkClick r:id="rId3"/>
              </a:rPr>
              <a:t> – YouTube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https://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youtu.be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/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h_daOpFgO-o?si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=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Pwwm-tVgzAERqZHG&amp;t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=183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0819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</a:t>
            </a:r>
            <a:r>
              <a:rPr lang="en-US" altLang="zh-TW" dirty="0" err="1">
                <a:hlinkClick r:id="rId3"/>
              </a:rPr>
              <a:t>EP2</a:t>
            </a:r>
            <a:r>
              <a:rPr lang="en-US" altLang="zh-TW" dirty="0">
                <a:hlinkClick r:id="rId3"/>
              </a:rPr>
              <a:t> – YouTube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https://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youtu.be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/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h_daOpFgO-o?si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=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Pwwm-tVgzAERqZHG&amp;t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=183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圖源：中華民國國防部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1664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EP2 - YouTube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3693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https://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imgcdn.cna.com.tw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/www/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WebPhotos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/1024/20190730/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800x600_184422952571.jpg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3202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資料來源：防空識別區 </a:t>
            </a:r>
            <a:r>
              <a:rPr lang="en-US" altLang="zh-TW" dirty="0"/>
              <a:t>- </a:t>
            </a:r>
            <a:r>
              <a:rPr lang="zh-TW" altLang="en-US" dirty="0"/>
              <a:t>維基百科，自由的百科全書 </a:t>
            </a:r>
            <a:r>
              <a:rPr lang="en-US" altLang="zh-TW" dirty="0"/>
              <a:t>(wikipedia.org)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9976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</a:t>
            </a:r>
            <a:r>
              <a:rPr lang="en-US" altLang="zh-TW" dirty="0" err="1">
                <a:hlinkClick r:id="rId3"/>
              </a:rPr>
              <a:t>EP2</a:t>
            </a:r>
            <a:r>
              <a:rPr lang="en-US" altLang="zh-TW" dirty="0">
                <a:hlinkClick r:id="rId3"/>
              </a:rPr>
              <a:t> – YouTube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https://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youtu.be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/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h_daOpFgO-o?si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=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pg6-opKxFPmMpJM2&amp;t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=280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6441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</a:t>
            </a:r>
            <a:r>
              <a:rPr lang="en-US" altLang="zh-TW" dirty="0" err="1">
                <a:hlinkClick r:id="rId3"/>
              </a:rPr>
              <a:t>EP2</a:t>
            </a:r>
            <a:r>
              <a:rPr lang="en-US" altLang="zh-TW" dirty="0">
                <a:hlinkClick r:id="rId3"/>
              </a:rPr>
              <a:t> – YouTube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https://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youtu.be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/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h_daOpFgO-o?si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=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pg6-opKxFPmMpJM2&amp;t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=280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65136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</a:t>
            </a:r>
            <a:r>
              <a:rPr lang="en-US" altLang="zh-TW" dirty="0" err="1">
                <a:hlinkClick r:id="rId3"/>
              </a:rPr>
              <a:t>EP2</a:t>
            </a:r>
            <a:r>
              <a:rPr lang="en-US" altLang="zh-TW" dirty="0">
                <a:hlinkClick r:id="rId3"/>
              </a:rPr>
              <a:t> – YouTube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https://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youtu.be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/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h_daOpFgO-o?si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=</a:t>
            </a:r>
            <a:r>
              <a:rPr lang="en-US" altLang="zh-TW" sz="1200" dirty="0" err="1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pg6-opKxFPmMpJM2&amp;t</a:t>
            </a:r>
            <a:r>
              <a:rPr lang="en-US" altLang="zh-TW" sz="1200" dirty="0"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=280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22638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https://</a:t>
            </a:r>
            <a:r>
              <a:rPr lang="en-US" altLang="zh-TW" dirty="0" err="1"/>
              <a:t>v3-statics.mirrormedia.mg</a:t>
            </a:r>
            <a:r>
              <a:rPr lang="en-US" altLang="zh-TW" dirty="0"/>
              <a:t>/images/20210928111353-</a:t>
            </a:r>
            <a:r>
              <a:rPr lang="en-US" altLang="zh-TW" dirty="0" err="1"/>
              <a:t>af0930dbc3d812ad3f5e2e3e76198712</a:t>
            </a:r>
            <a:r>
              <a:rPr lang="en-US" altLang="zh-TW" dirty="0"/>
              <a:t>-</a:t>
            </a:r>
            <a:r>
              <a:rPr lang="en-US" altLang="zh-TW" dirty="0" err="1"/>
              <a:t>w1600.jpg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534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</a:t>
            </a:r>
            <a:r>
              <a:rPr lang="en-US" altLang="zh-TW" dirty="0" err="1">
                <a:hlinkClick r:id="rId3"/>
              </a:rPr>
              <a:t>EP2</a:t>
            </a:r>
            <a:r>
              <a:rPr lang="en-US" altLang="zh-TW" dirty="0">
                <a:hlinkClick r:id="rId3"/>
              </a:rPr>
              <a:t> - YouTube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en-US" altLang="zh-TW" dirty="0"/>
          </a:p>
          <a:p>
            <a:r>
              <a:rPr lang="en-US" altLang="zh-TW" dirty="0"/>
              <a:t>https://</a:t>
            </a:r>
            <a:r>
              <a:rPr lang="en-US" altLang="zh-TW" dirty="0" err="1"/>
              <a:t>youtu.be</a:t>
            </a:r>
            <a:r>
              <a:rPr lang="en-US" altLang="zh-TW" dirty="0"/>
              <a:t>/</a:t>
            </a:r>
            <a:r>
              <a:rPr lang="en-US" altLang="zh-TW" dirty="0" err="1"/>
              <a:t>h_daOpFgO-o?si</a:t>
            </a:r>
            <a:r>
              <a:rPr lang="en-US" altLang="zh-TW" dirty="0"/>
              <a:t>=</a:t>
            </a:r>
            <a:r>
              <a:rPr lang="en-US" altLang="zh-TW" dirty="0" err="1"/>
              <a:t>hRNS0PbFpynx-nwN&amp;t</a:t>
            </a:r>
            <a:r>
              <a:rPr lang="en-US" altLang="zh-TW" dirty="0"/>
              <a:t>=355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0309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</a:t>
            </a:r>
            <a:r>
              <a:rPr lang="en-US" altLang="zh-TW" dirty="0" err="1">
                <a:hlinkClick r:id="rId3"/>
              </a:rPr>
              <a:t>EP2</a:t>
            </a:r>
            <a:r>
              <a:rPr lang="en-US" altLang="zh-TW" dirty="0">
                <a:hlinkClick r:id="rId3"/>
              </a:rPr>
              <a:t> - YouTube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en-US" altLang="zh-TW" dirty="0"/>
          </a:p>
          <a:p>
            <a:r>
              <a:rPr lang="en-US" altLang="zh-TW" dirty="0"/>
              <a:t>https://</a:t>
            </a:r>
            <a:r>
              <a:rPr lang="en-US" altLang="zh-TW" dirty="0" err="1"/>
              <a:t>youtu.be</a:t>
            </a:r>
            <a:r>
              <a:rPr lang="en-US" altLang="zh-TW" dirty="0"/>
              <a:t>/</a:t>
            </a:r>
            <a:r>
              <a:rPr lang="en-US" altLang="zh-TW" dirty="0" err="1"/>
              <a:t>h_daOpFgO-o?si</a:t>
            </a:r>
            <a:r>
              <a:rPr lang="en-US" altLang="zh-TW" dirty="0"/>
              <a:t>=</a:t>
            </a:r>
            <a:r>
              <a:rPr lang="en-US" altLang="zh-TW" dirty="0" err="1"/>
              <a:t>hRNS0PbFpynx-nwN&amp;t</a:t>
            </a:r>
            <a:r>
              <a:rPr lang="en-US" altLang="zh-TW" dirty="0"/>
              <a:t>=355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02477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EP2 - YouTube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en-US" altLang="zh-TW" dirty="0"/>
          </a:p>
          <a:p>
            <a:r>
              <a:rPr lang="en-US" altLang="zh-TW" dirty="0"/>
              <a:t>https://</a:t>
            </a:r>
            <a:r>
              <a:rPr lang="en-US" altLang="zh-TW" dirty="0" err="1"/>
              <a:t>youtu.be</a:t>
            </a:r>
            <a:r>
              <a:rPr lang="en-US" altLang="zh-TW" dirty="0"/>
              <a:t>/</a:t>
            </a:r>
            <a:r>
              <a:rPr lang="en-US" altLang="zh-TW" dirty="0" err="1"/>
              <a:t>h_daOpFgO-o?si</a:t>
            </a:r>
            <a:r>
              <a:rPr lang="en-US" altLang="zh-TW" dirty="0"/>
              <a:t>=</a:t>
            </a:r>
            <a:r>
              <a:rPr lang="en-US" altLang="zh-TW" dirty="0" err="1"/>
              <a:t>hRNS0PbFpynx-nwN&amp;t</a:t>
            </a:r>
            <a:r>
              <a:rPr lang="en-US" altLang="zh-TW" dirty="0"/>
              <a:t>=355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7406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邱部長：無人機侵擾外島　須第一時間迅速反制 </a:t>
            </a:r>
            <a:r>
              <a:rPr lang="en-US" altLang="zh-TW" dirty="0">
                <a:hlinkClick r:id="rId3"/>
              </a:rPr>
              <a:t>- </a:t>
            </a:r>
            <a:r>
              <a:rPr lang="zh-TW" altLang="en-US" dirty="0">
                <a:hlinkClick r:id="rId3"/>
              </a:rPr>
              <a:t>國防部軍事新聞通訊社 </a:t>
            </a:r>
            <a:r>
              <a:rPr lang="en-US" altLang="zh-TW" dirty="0">
                <a:hlinkClick r:id="rId3"/>
              </a:rPr>
              <a:t>Military News Agency (gpwb.gov.tw)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5265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</a:t>
            </a:r>
            <a:r>
              <a:rPr lang="en-US" altLang="zh-TW" dirty="0" err="1">
                <a:hlinkClick r:id="rId3"/>
              </a:rPr>
              <a:t>EP2</a:t>
            </a:r>
            <a:r>
              <a:rPr lang="en-US" altLang="zh-TW" dirty="0">
                <a:hlinkClick r:id="rId3"/>
              </a:rPr>
              <a:t> – YouTube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00’20  -  01’19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youtu.be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h_daOpFgO-o?si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icBpOD7YwS7vE4GX&amp;t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14220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en-US" altLang="zh-TW" dirty="0">
                <a:hlinkClick r:id="rId3"/>
              </a:rPr>
              <a:t>【</a:t>
            </a:r>
            <a:r>
              <a:rPr lang="zh-TW" altLang="en-US" dirty="0">
                <a:hlinkClick r:id="rId3"/>
              </a:rPr>
              <a:t>國防院報告</a:t>
            </a:r>
            <a:r>
              <a:rPr lang="en-US" altLang="zh-TW" dirty="0">
                <a:hlinkClick r:id="rId3"/>
              </a:rPr>
              <a:t>】 </a:t>
            </a:r>
            <a:r>
              <a:rPr lang="zh-TW" altLang="en-US" dirty="0">
                <a:hlinkClick r:id="rId3"/>
              </a:rPr>
              <a:t>強化反制無人機技術 鞏固國安 </a:t>
            </a:r>
            <a:r>
              <a:rPr lang="en-US" altLang="zh-TW" dirty="0">
                <a:hlinkClick r:id="rId3"/>
              </a:rPr>
              <a:t>| </a:t>
            </a:r>
            <a:r>
              <a:rPr lang="zh-TW" altLang="en-US" dirty="0">
                <a:hlinkClick r:id="rId3"/>
              </a:rPr>
              <a:t>要聞 </a:t>
            </a:r>
            <a:r>
              <a:rPr lang="en-US" altLang="zh-TW" dirty="0">
                <a:hlinkClick r:id="rId3"/>
              </a:rPr>
              <a:t>- 【</a:t>
            </a:r>
            <a:r>
              <a:rPr lang="zh-TW" altLang="en-US" dirty="0">
                <a:hlinkClick r:id="rId3"/>
              </a:rPr>
              <a:t>國防院報告</a:t>
            </a:r>
            <a:r>
              <a:rPr lang="en-US" altLang="zh-TW" dirty="0">
                <a:hlinkClick r:id="rId3"/>
              </a:rPr>
              <a:t>】 </a:t>
            </a:r>
            <a:r>
              <a:rPr lang="zh-TW" altLang="en-US" dirty="0">
                <a:hlinkClick r:id="rId3"/>
              </a:rPr>
              <a:t>強化反制無人機技術 鞏固國安 </a:t>
            </a:r>
            <a:r>
              <a:rPr lang="en-US" altLang="zh-TW" dirty="0">
                <a:hlinkClick r:id="rId3"/>
              </a:rPr>
              <a:t>- </a:t>
            </a:r>
            <a:r>
              <a:rPr lang="zh-TW" altLang="en-US" dirty="0">
                <a:hlinkClick r:id="rId3"/>
              </a:rPr>
              <a:t>青年日報 </a:t>
            </a:r>
            <a:r>
              <a:rPr lang="en-US" altLang="zh-TW" dirty="0">
                <a:hlinkClick r:id="rId3"/>
              </a:rPr>
              <a:t>(ydn.com.tw)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8433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06882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</a:t>
            </a:r>
            <a:r>
              <a:rPr lang="en-US" altLang="zh-TW" dirty="0" err="1">
                <a:hlinkClick r:id="rId3"/>
              </a:rPr>
              <a:t>EP2</a:t>
            </a:r>
            <a:r>
              <a:rPr lang="en-US" altLang="zh-TW" dirty="0">
                <a:hlinkClick r:id="rId3"/>
              </a:rPr>
              <a:t> - YouTube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https://</a:t>
            </a:r>
            <a:r>
              <a:rPr lang="en-US" altLang="zh-TW" dirty="0" err="1"/>
              <a:t>youtu.be</a:t>
            </a:r>
            <a:r>
              <a:rPr lang="en-US" altLang="zh-TW" dirty="0"/>
              <a:t>/</a:t>
            </a:r>
            <a:r>
              <a:rPr lang="en-US" altLang="zh-TW" dirty="0" err="1"/>
              <a:t>h_daOpFgO-o?si</a:t>
            </a:r>
            <a:r>
              <a:rPr lang="en-US" altLang="zh-TW" dirty="0"/>
              <a:t>=</a:t>
            </a:r>
            <a:r>
              <a:rPr lang="en-US" altLang="zh-TW" dirty="0" err="1"/>
              <a:t>uRxDwJOT6WVGN2Qv&amp;t</a:t>
            </a:r>
            <a:r>
              <a:rPr lang="en-US" altLang="zh-TW" dirty="0"/>
              <a:t>=525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89580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EP2 - YouTube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https://</a:t>
            </a:r>
            <a:r>
              <a:rPr lang="en-US" altLang="zh-TW" dirty="0" err="1"/>
              <a:t>youtu.be</a:t>
            </a:r>
            <a:r>
              <a:rPr lang="en-US" altLang="zh-TW" dirty="0"/>
              <a:t>/</a:t>
            </a:r>
            <a:r>
              <a:rPr lang="en-US" altLang="zh-TW" dirty="0" err="1"/>
              <a:t>h_daOpFgO-o?si</a:t>
            </a:r>
            <a:r>
              <a:rPr lang="en-US" altLang="zh-TW" dirty="0"/>
              <a:t>=</a:t>
            </a:r>
            <a:r>
              <a:rPr lang="en-US" altLang="zh-TW" dirty="0" err="1"/>
              <a:t>uRxDwJOT6WVGN2Qv&amp;t</a:t>
            </a:r>
            <a:r>
              <a:rPr lang="en-US" altLang="zh-TW" dirty="0"/>
              <a:t>=525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37052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</a:t>
            </a:r>
            <a:r>
              <a:rPr lang="en-US" altLang="zh-TW" dirty="0" err="1">
                <a:hlinkClick r:id="rId3"/>
              </a:rPr>
              <a:t>EP2</a:t>
            </a:r>
            <a:r>
              <a:rPr lang="en-US" altLang="zh-TW" dirty="0">
                <a:hlinkClick r:id="rId3"/>
              </a:rPr>
              <a:t> - YouTube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https://</a:t>
            </a:r>
            <a:r>
              <a:rPr lang="en-US" altLang="zh-TW" dirty="0" err="1"/>
              <a:t>youtu.be</a:t>
            </a:r>
            <a:r>
              <a:rPr lang="en-US" altLang="zh-TW" dirty="0"/>
              <a:t>/</a:t>
            </a:r>
            <a:r>
              <a:rPr lang="en-US" altLang="zh-TW" dirty="0" err="1"/>
              <a:t>h_daOpFgO-o?si</a:t>
            </a:r>
            <a:r>
              <a:rPr lang="en-US" altLang="zh-TW" dirty="0"/>
              <a:t>=</a:t>
            </a:r>
            <a:r>
              <a:rPr lang="en-US" altLang="zh-TW" dirty="0" err="1"/>
              <a:t>uRxDwJOT6WVGN2Qv&amp;t</a:t>
            </a:r>
            <a:r>
              <a:rPr lang="en-US" altLang="zh-TW" dirty="0"/>
              <a:t>=525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37052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邱部長：無人機侵擾外島　須第一時間迅速反制 </a:t>
            </a:r>
            <a:r>
              <a:rPr lang="en-US" altLang="zh-TW" dirty="0">
                <a:hlinkClick r:id="rId3"/>
              </a:rPr>
              <a:t>- </a:t>
            </a:r>
            <a:r>
              <a:rPr lang="zh-TW" altLang="en-US" dirty="0">
                <a:hlinkClick r:id="rId3"/>
              </a:rPr>
              <a:t>國防部軍事新聞通訊社 </a:t>
            </a:r>
            <a:r>
              <a:rPr lang="en-US" altLang="zh-TW" dirty="0">
                <a:hlinkClick r:id="rId3"/>
              </a:rPr>
              <a:t>Military News Agency (gpwb.gov.tw)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98338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邱部長：無人機侵擾外島　須第一時間迅速反制 </a:t>
            </a:r>
            <a:r>
              <a:rPr lang="en-US" altLang="zh-TW" dirty="0">
                <a:hlinkClick r:id="rId3"/>
              </a:rPr>
              <a:t>- </a:t>
            </a:r>
            <a:r>
              <a:rPr lang="zh-TW" altLang="en-US" dirty="0">
                <a:hlinkClick r:id="rId3"/>
              </a:rPr>
              <a:t>國防部軍事新聞通訊社 </a:t>
            </a:r>
            <a:r>
              <a:rPr lang="en-US" altLang="zh-TW" dirty="0">
                <a:hlinkClick r:id="rId3"/>
              </a:rPr>
              <a:t>Military News Agency (gpwb.gov.tw)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98338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網路資訊真的可信嗎？教育部提醒家長應注意孩子網路使用安全 </a:t>
            </a:r>
            <a:r>
              <a:rPr lang="en-US" altLang="zh-TW" dirty="0">
                <a:hlinkClick r:id="rId3"/>
              </a:rPr>
              <a:t>(www.edu.tw)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65828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網路資訊真的可信嗎？教育部提醒家長應注意孩子網路使用安全 </a:t>
            </a:r>
            <a:r>
              <a:rPr lang="en-US" altLang="zh-TW" dirty="0">
                <a:hlinkClick r:id="rId3"/>
              </a:rPr>
              <a:t>(www.edu.tw)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65828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4785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</a:t>
            </a:r>
            <a:r>
              <a:rPr lang="en-US" altLang="zh-TW" dirty="0" err="1">
                <a:hlinkClick r:id="rId3"/>
              </a:rPr>
              <a:t>EP2</a:t>
            </a:r>
            <a:r>
              <a:rPr lang="en-US" altLang="zh-TW" dirty="0">
                <a:hlinkClick r:id="rId3"/>
              </a:rPr>
              <a:t> – YouTube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00’20  -  01’19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youtu.be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h_daOpFgO-o?si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icBpOD7YwS7vE4GX&amp;t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pgw.udn.com.tw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gw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photo.php?u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=https://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uc.udn.com.tw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/photo/2022/08/08/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realtime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18234518.jpg&amp;s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Y&amp;x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0&amp;y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17&amp;sw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2362&amp;sh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1574&amp;exp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en-US" altLang="zh-TW" sz="12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3600&amp;w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=800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51621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44677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63056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9852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EP2 - YouTube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09231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EP2 - YouTube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74048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EP2 - YouTube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60336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17197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EP2 - YouTube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0979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EP2 - YouTube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1847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EP2 - YouTube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9517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algn="l"/>
            <a:endParaRPr lang="zh-TW" altLang="en-US" sz="1800" b="0" i="0" u="none" strike="noStrike" baseline="0" dirty="0">
              <a:solidFill>
                <a:srgbClr val="000000"/>
              </a:solidFill>
              <a:latin typeface="華康黑體."/>
            </a:endParaRPr>
          </a:p>
          <a:p>
            <a:pPr algn="just"/>
            <a:endParaRPr lang="zh-TW" altLang="en-US" sz="1800" b="0" i="0" u="none" strike="noStrike" baseline="0" dirty="0">
              <a:latin typeface="華康黑體.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29838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EP2 - YouTube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52862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4880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546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5986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</a:t>
            </a:r>
            <a:r>
              <a:rPr lang="en-US" altLang="zh-TW" dirty="0" err="1">
                <a:hlinkClick r:id="rId3"/>
              </a:rPr>
              <a:t>EP2</a:t>
            </a:r>
            <a:r>
              <a:rPr lang="en-US" altLang="zh-TW" dirty="0">
                <a:hlinkClick r:id="rId3"/>
              </a:rPr>
              <a:t> – YouTube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https://</a:t>
            </a:r>
            <a:r>
              <a:rPr lang="en-US" altLang="zh-TW" dirty="0" err="1"/>
              <a:t>youtu.be</a:t>
            </a:r>
            <a:r>
              <a:rPr lang="en-US" altLang="zh-TW" dirty="0"/>
              <a:t>/</a:t>
            </a:r>
            <a:r>
              <a:rPr lang="en-US" altLang="zh-TW" dirty="0" err="1"/>
              <a:t>h_daOpFgO-o?si</a:t>
            </a:r>
            <a:r>
              <a:rPr lang="en-US" altLang="zh-TW" dirty="0"/>
              <a:t>=</a:t>
            </a:r>
            <a:r>
              <a:rPr lang="en-US" altLang="zh-TW" dirty="0" err="1"/>
              <a:t>e96ThJtlz09F5_3c&amp;t</a:t>
            </a:r>
            <a:r>
              <a:rPr lang="en-US" altLang="zh-TW" dirty="0"/>
              <a:t>=76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https://</a:t>
            </a:r>
            <a:r>
              <a:rPr lang="en-US" altLang="zh-TW" dirty="0" err="1"/>
              <a:t>fs1.mingpao.com</a:t>
            </a:r>
            <a:r>
              <a:rPr lang="en-US" altLang="zh-TW" dirty="0"/>
              <a:t>/</a:t>
            </a:r>
            <a:r>
              <a:rPr lang="en-US" altLang="zh-TW" dirty="0" err="1"/>
              <a:t>yzz</a:t>
            </a:r>
            <a:r>
              <a:rPr lang="en-US" altLang="zh-TW" dirty="0"/>
              <a:t>/2021-16/</a:t>
            </a:r>
            <a:r>
              <a:rPr lang="en-US" altLang="zh-TW" dirty="0" err="1"/>
              <a:t>S00021</a:t>
            </a:r>
            <a:r>
              <a:rPr lang="en-US" altLang="zh-TW" dirty="0"/>
              <a:t>/</a:t>
            </a:r>
            <a:r>
              <a:rPr lang="en-US" altLang="zh-TW" dirty="0" err="1"/>
              <a:t>1618481252077SL_0382048097FFBEFC20F5D47B5FC6831F.jpg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https://</a:t>
            </a:r>
            <a:r>
              <a:rPr lang="en-US" altLang="zh-TW" dirty="0" err="1"/>
              <a:t>ichef.bbci.co.uk</a:t>
            </a:r>
            <a:r>
              <a:rPr lang="en-US" altLang="zh-TW" dirty="0"/>
              <a:t>/news/1024/</a:t>
            </a:r>
            <a:r>
              <a:rPr lang="en-US" altLang="zh-TW" dirty="0" err="1"/>
              <a:t>branded_zhongwen</a:t>
            </a:r>
            <a:r>
              <a:rPr lang="en-US" altLang="zh-TW" dirty="0"/>
              <a:t>/</a:t>
            </a:r>
            <a:r>
              <a:rPr lang="en-US" altLang="zh-TW" dirty="0" err="1"/>
              <a:t>B7BA</a:t>
            </a:r>
            <a:r>
              <a:rPr lang="en-US" altLang="zh-TW" dirty="0"/>
              <a:t>/production/_</a:t>
            </a:r>
            <a:r>
              <a:rPr lang="en-US" altLang="zh-TW" dirty="0" err="1"/>
              <a:t>117743074_mediaitem117742259.jpg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altLang="zh-TW" dirty="0"/>
            </a:b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5529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dirty="0">
                <a:effectLst/>
                <a:latin typeface="新細明體" panose="02020500000000000000" pitchFamily="18" charset="-120"/>
                <a:ea typeface="標楷體" panose="03000509000000000000" pitchFamily="65" charset="-120"/>
                <a:cs typeface="Arial" panose="020B0604020202020204" pitchFamily="34" charset="0"/>
              </a:rPr>
              <a:t>資料來源：</a:t>
            </a:r>
            <a:r>
              <a:rPr lang="zh-TW" altLang="en-US" dirty="0">
                <a:hlinkClick r:id="rId3"/>
              </a:rPr>
              <a:t>拿刀在你家門晃！ 「灰色侵犯」是什麼？怎麼辦？</a:t>
            </a:r>
            <a:r>
              <a:rPr lang="en-US" altLang="zh-TW" dirty="0">
                <a:hlinkClick r:id="rId3"/>
              </a:rPr>
              <a:t>|《</a:t>
            </a:r>
            <a:r>
              <a:rPr lang="zh-TW" altLang="en-US" dirty="0">
                <a:hlinkClick r:id="rId3"/>
              </a:rPr>
              <a:t>行動代號</a:t>
            </a:r>
            <a:r>
              <a:rPr lang="en-US" altLang="zh-TW" dirty="0">
                <a:hlinkClick r:id="rId3"/>
              </a:rPr>
              <a:t>2027》 </a:t>
            </a:r>
            <a:r>
              <a:rPr lang="en-US" altLang="zh-TW" dirty="0" err="1">
                <a:hlinkClick r:id="rId3"/>
              </a:rPr>
              <a:t>EP2</a:t>
            </a:r>
            <a:r>
              <a:rPr lang="en-US" altLang="zh-TW" dirty="0">
                <a:hlinkClick r:id="rId3"/>
              </a:rPr>
              <a:t> – YouTube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https://</a:t>
            </a:r>
            <a:r>
              <a:rPr lang="en-US" altLang="zh-TW" dirty="0" err="1"/>
              <a:t>youtu.be</a:t>
            </a:r>
            <a:r>
              <a:rPr lang="en-US" altLang="zh-TW" dirty="0"/>
              <a:t>/</a:t>
            </a:r>
            <a:r>
              <a:rPr lang="en-US" altLang="zh-TW" dirty="0" err="1"/>
              <a:t>h_daOpFgO-o?si</a:t>
            </a:r>
            <a:r>
              <a:rPr lang="en-US" altLang="zh-TW" dirty="0"/>
              <a:t>=</a:t>
            </a:r>
            <a:r>
              <a:rPr lang="en-US" altLang="zh-TW" dirty="0" err="1"/>
              <a:t>e96ThJtlz09F5_3c&amp;t</a:t>
            </a:r>
            <a:r>
              <a:rPr lang="en-US" altLang="zh-TW" dirty="0"/>
              <a:t>=76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112</a:t>
            </a:r>
            <a:r>
              <a:rPr lang="zh-TW" altLang="en-US" dirty="0"/>
              <a:t>國防報告書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altLang="zh-TW" dirty="0"/>
            </a:b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3000D-398C-486C-8E2C-D7627396AF43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5529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 userDrawn="1"/>
        </p:nvSpPr>
        <p:spPr>
          <a:xfrm rot="-5400000">
            <a:off x="-3043069" y="3449005"/>
            <a:ext cx="7438688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3"/>
          <p:cNvSpPr/>
          <p:nvPr userDrawn="1"/>
        </p:nvSpPr>
        <p:spPr>
          <a:xfrm>
            <a:off x="-396414" y="5870257"/>
            <a:ext cx="1304626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4"/>
          <p:cNvGrpSpPr/>
          <p:nvPr userDrawn="1"/>
        </p:nvGrpSpPr>
        <p:grpSpPr>
          <a:xfrm>
            <a:off x="6434077" y="-550617"/>
            <a:ext cx="1361989" cy="1361989"/>
            <a:chOff x="0" y="0"/>
            <a:chExt cx="812800" cy="812800"/>
          </a:xfrm>
        </p:grpSpPr>
        <p:sp>
          <p:nvSpPr>
            <p:cNvPr id="10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E6E6"/>
            </a:solidFill>
          </p:spPr>
        </p:sp>
        <p:sp>
          <p:nvSpPr>
            <p:cNvPr id="11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2" name="Freeform 7"/>
          <p:cNvSpPr/>
          <p:nvPr userDrawn="1"/>
        </p:nvSpPr>
        <p:spPr>
          <a:xfrm>
            <a:off x="7332417" y="-137160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8"/>
          <p:cNvSpPr/>
          <p:nvPr userDrawn="1"/>
        </p:nvSpPr>
        <p:spPr>
          <a:xfrm>
            <a:off x="9500739" y="-37810"/>
            <a:ext cx="3824996" cy="6911153"/>
          </a:xfrm>
          <a:custGeom>
            <a:avLst/>
            <a:gdLst/>
            <a:ahLst/>
            <a:cxnLst/>
            <a:rect l="l" t="t" r="r" b="b"/>
            <a:pathLst>
              <a:path w="8073785" h="10513859">
                <a:moveTo>
                  <a:pt x="0" y="0"/>
                </a:moveTo>
                <a:lnTo>
                  <a:pt x="8073785" y="0"/>
                </a:lnTo>
                <a:lnTo>
                  <a:pt x="8073785" y="10513858"/>
                </a:lnTo>
                <a:lnTo>
                  <a:pt x="0" y="105138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320" t="-1420" r="-52058" b="1"/>
            </a:stretch>
          </a:blipFill>
        </p:spPr>
      </p:sp>
      <p:grpSp>
        <p:nvGrpSpPr>
          <p:cNvPr id="14" name="Group 9"/>
          <p:cNvGrpSpPr/>
          <p:nvPr userDrawn="1"/>
        </p:nvGrpSpPr>
        <p:grpSpPr>
          <a:xfrm>
            <a:off x="9499842" y="-173313"/>
            <a:ext cx="3828835" cy="7031313"/>
            <a:chOff x="0" y="-47625"/>
            <a:chExt cx="1512626" cy="2786833"/>
          </a:xfrm>
        </p:grpSpPr>
        <p:sp>
          <p:nvSpPr>
            <p:cNvPr id="15" name="Freeform 10"/>
            <p:cNvSpPr/>
            <p:nvPr/>
          </p:nvSpPr>
          <p:spPr>
            <a:xfrm>
              <a:off x="0" y="0"/>
              <a:ext cx="1512626" cy="2739208"/>
            </a:xfrm>
            <a:custGeom>
              <a:avLst/>
              <a:gdLst/>
              <a:ahLst/>
              <a:cxnLst/>
              <a:rect l="l" t="t" r="r" b="b"/>
              <a:pathLst>
                <a:path w="1512626" h="2739208">
                  <a:moveTo>
                    <a:pt x="0" y="0"/>
                  </a:moveTo>
                  <a:lnTo>
                    <a:pt x="1512626" y="0"/>
                  </a:lnTo>
                  <a:lnTo>
                    <a:pt x="1512626" y="2739208"/>
                  </a:lnTo>
                  <a:lnTo>
                    <a:pt x="0" y="2739208"/>
                  </a:lnTo>
                  <a:close/>
                </a:path>
              </a:pathLst>
            </a:custGeom>
            <a:solidFill>
              <a:srgbClr val="28443B">
                <a:alpha val="78824"/>
              </a:srgbClr>
            </a:solidFill>
          </p:spPr>
        </p:sp>
        <p:sp>
          <p:nvSpPr>
            <p:cNvPr id="16" name="TextBox 11"/>
            <p:cNvSpPr txBox="1"/>
            <p:nvPr/>
          </p:nvSpPr>
          <p:spPr>
            <a:xfrm>
              <a:off x="0" y="-47625"/>
              <a:ext cx="1512626" cy="27868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800"/>
            </a:p>
          </p:txBody>
        </p:sp>
      </p:grpSp>
      <p:grpSp>
        <p:nvGrpSpPr>
          <p:cNvPr id="17" name="Group 12"/>
          <p:cNvGrpSpPr/>
          <p:nvPr userDrawn="1"/>
        </p:nvGrpSpPr>
        <p:grpSpPr>
          <a:xfrm>
            <a:off x="8423933" y="1231558"/>
            <a:ext cx="280084" cy="280084"/>
            <a:chOff x="0" y="0"/>
            <a:chExt cx="812800" cy="812800"/>
          </a:xfrm>
        </p:grpSpPr>
        <p:sp>
          <p:nvSpPr>
            <p:cNvPr id="18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TextBox 1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"/>
                </a:lnSpc>
              </a:pPr>
              <a:endParaRPr sz="800"/>
            </a:p>
          </p:txBody>
        </p:sp>
      </p:grpSp>
      <p:grpSp>
        <p:nvGrpSpPr>
          <p:cNvPr id="20" name="Group 15"/>
          <p:cNvGrpSpPr/>
          <p:nvPr userDrawn="1"/>
        </p:nvGrpSpPr>
        <p:grpSpPr>
          <a:xfrm>
            <a:off x="1702098" y="5350473"/>
            <a:ext cx="1039569" cy="1039569"/>
            <a:chOff x="0" y="0"/>
            <a:chExt cx="812800" cy="812800"/>
          </a:xfrm>
        </p:grpSpPr>
        <p:sp>
          <p:nvSpPr>
            <p:cNvPr id="21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A8D87"/>
            </a:solidFill>
          </p:spPr>
        </p:sp>
        <p:sp>
          <p:nvSpPr>
            <p:cNvPr id="22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23" name="Freeform 18"/>
          <p:cNvSpPr/>
          <p:nvPr userDrawn="1"/>
        </p:nvSpPr>
        <p:spPr>
          <a:xfrm>
            <a:off x="2061402" y="5549294"/>
            <a:ext cx="320963" cy="641927"/>
          </a:xfrm>
          <a:custGeom>
            <a:avLst/>
            <a:gdLst/>
            <a:ahLst/>
            <a:cxnLst/>
            <a:rect l="l" t="t" r="r" b="b"/>
            <a:pathLst>
              <a:path w="481445" h="962890">
                <a:moveTo>
                  <a:pt x="0" y="0"/>
                </a:moveTo>
                <a:lnTo>
                  <a:pt x="481444" y="0"/>
                </a:lnTo>
                <a:lnTo>
                  <a:pt x="481444" y="962890"/>
                </a:lnTo>
                <a:lnTo>
                  <a:pt x="0" y="9628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19"/>
          <p:cNvGrpSpPr/>
          <p:nvPr userDrawn="1"/>
        </p:nvGrpSpPr>
        <p:grpSpPr>
          <a:xfrm>
            <a:off x="3970173" y="5532905"/>
            <a:ext cx="6105445" cy="693756"/>
            <a:chOff x="0" y="0"/>
            <a:chExt cx="2412028" cy="274076"/>
          </a:xfrm>
        </p:grpSpPr>
        <p:sp>
          <p:nvSpPr>
            <p:cNvPr id="25" name="Freeform 20"/>
            <p:cNvSpPr/>
            <p:nvPr/>
          </p:nvSpPr>
          <p:spPr>
            <a:xfrm>
              <a:off x="0" y="0"/>
              <a:ext cx="2412028" cy="274076"/>
            </a:xfrm>
            <a:custGeom>
              <a:avLst/>
              <a:gdLst/>
              <a:ahLst/>
              <a:cxnLst/>
              <a:rect l="l" t="t" r="r" b="b"/>
              <a:pathLst>
                <a:path w="2412028" h="274076">
                  <a:moveTo>
                    <a:pt x="43113" y="0"/>
                  </a:moveTo>
                  <a:lnTo>
                    <a:pt x="2368915" y="0"/>
                  </a:lnTo>
                  <a:cubicBezTo>
                    <a:pt x="2380349" y="0"/>
                    <a:pt x="2391315" y="4542"/>
                    <a:pt x="2399400" y="12628"/>
                  </a:cubicBezTo>
                  <a:cubicBezTo>
                    <a:pt x="2407485" y="20713"/>
                    <a:pt x="2412028" y="31679"/>
                    <a:pt x="2412028" y="43113"/>
                  </a:cubicBezTo>
                  <a:lnTo>
                    <a:pt x="2412028" y="230963"/>
                  </a:lnTo>
                  <a:cubicBezTo>
                    <a:pt x="2412028" y="242398"/>
                    <a:pt x="2407485" y="253364"/>
                    <a:pt x="2399400" y="261449"/>
                  </a:cubicBezTo>
                  <a:cubicBezTo>
                    <a:pt x="2391315" y="269534"/>
                    <a:pt x="2380349" y="274076"/>
                    <a:pt x="2368915" y="274076"/>
                  </a:cubicBezTo>
                  <a:lnTo>
                    <a:pt x="43113" y="274076"/>
                  </a:lnTo>
                  <a:cubicBezTo>
                    <a:pt x="31679" y="274076"/>
                    <a:pt x="20713" y="269534"/>
                    <a:pt x="12628" y="261449"/>
                  </a:cubicBezTo>
                  <a:cubicBezTo>
                    <a:pt x="4542" y="253364"/>
                    <a:pt x="0" y="242398"/>
                    <a:pt x="0" y="230963"/>
                  </a:cubicBezTo>
                  <a:lnTo>
                    <a:pt x="0" y="43113"/>
                  </a:lnTo>
                  <a:cubicBezTo>
                    <a:pt x="0" y="31679"/>
                    <a:pt x="4542" y="20713"/>
                    <a:pt x="12628" y="12628"/>
                  </a:cubicBezTo>
                  <a:cubicBezTo>
                    <a:pt x="20713" y="4542"/>
                    <a:pt x="31679" y="0"/>
                    <a:pt x="43113" y="0"/>
                  </a:cubicBezTo>
                  <a:close/>
                </a:path>
              </a:pathLst>
            </a:custGeom>
            <a:solidFill>
              <a:srgbClr val="F1F1EF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6" name="TextBox 21"/>
            <p:cNvSpPr txBox="1"/>
            <p:nvPr/>
          </p:nvSpPr>
          <p:spPr>
            <a:xfrm>
              <a:off x="0" y="-47625"/>
              <a:ext cx="2412028" cy="3217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pic>
        <p:nvPicPr>
          <p:cNvPr id="27" name="Picture 2" descr="C:\Users\User\Desktop\泰宇素材or資源\泰宇logo(無陰影)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332" y="6205441"/>
            <a:ext cx="226406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931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2"/>
          <p:cNvGrpSpPr/>
          <p:nvPr userDrawn="1"/>
        </p:nvGrpSpPr>
        <p:grpSpPr>
          <a:xfrm rot="120058">
            <a:off x="9975486" y="-523280"/>
            <a:ext cx="1361989" cy="1361989"/>
            <a:chOff x="0" y="0"/>
            <a:chExt cx="812800" cy="812800"/>
          </a:xfrm>
        </p:grpSpPr>
        <p:sp>
          <p:nvSpPr>
            <p:cNvPr id="20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E6E6"/>
            </a:solidFill>
          </p:spPr>
        </p:sp>
        <p:sp>
          <p:nvSpPr>
            <p:cNvPr id="21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22" name="Freeform 25"/>
          <p:cNvSpPr/>
          <p:nvPr userDrawn="1"/>
        </p:nvSpPr>
        <p:spPr>
          <a:xfrm rot="120058">
            <a:off x="10703535" y="-1425895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6"/>
          <p:cNvGrpSpPr/>
          <p:nvPr userDrawn="1"/>
        </p:nvGrpSpPr>
        <p:grpSpPr>
          <a:xfrm rot="120058">
            <a:off x="11747245" y="1171537"/>
            <a:ext cx="280084" cy="280084"/>
            <a:chOff x="0" y="0"/>
            <a:chExt cx="812800" cy="812800"/>
          </a:xfrm>
        </p:grpSpPr>
        <p:sp>
          <p:nvSpPr>
            <p:cNvPr id="24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5" name="TextBox 28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"/>
                </a:lnSpc>
              </a:pPr>
              <a:endParaRPr sz="800"/>
            </a:p>
          </p:txBody>
        </p:sp>
      </p:grpSp>
      <p:grpSp>
        <p:nvGrpSpPr>
          <p:cNvPr id="26" name="Group 2">
            <a:extLst>
              <a:ext uri="{FF2B5EF4-FFF2-40B4-BE49-F238E27FC236}">
                <a16:creationId xmlns:a16="http://schemas.microsoft.com/office/drawing/2014/main" id="{85C13538-6865-7CFF-6DED-B4AA36CAB6EC}"/>
              </a:ext>
            </a:extLst>
          </p:cNvPr>
          <p:cNvGrpSpPr/>
          <p:nvPr userDrawn="1"/>
        </p:nvGrpSpPr>
        <p:grpSpPr>
          <a:xfrm rot="5400000">
            <a:off x="4965654" y="1162096"/>
            <a:ext cx="730249" cy="10661559"/>
            <a:chOff x="0" y="0"/>
            <a:chExt cx="812800" cy="4211974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09D3C52F-FCBA-E15E-FAFF-2783CD9CE094}"/>
                </a:ext>
              </a:extLst>
            </p:cNvPr>
            <p:cNvSpPr/>
            <p:nvPr/>
          </p:nvSpPr>
          <p:spPr>
            <a:xfrm>
              <a:off x="0" y="0"/>
              <a:ext cx="812800" cy="4211974"/>
            </a:xfrm>
            <a:custGeom>
              <a:avLst/>
              <a:gdLst/>
              <a:ahLst/>
              <a:cxnLst/>
              <a:rect l="l" t="t" r="r" b="b"/>
              <a:pathLst>
                <a:path w="812800" h="4211974">
                  <a:moveTo>
                    <a:pt x="0" y="0"/>
                  </a:moveTo>
                  <a:lnTo>
                    <a:pt x="812800" y="0"/>
                  </a:lnTo>
                  <a:lnTo>
                    <a:pt x="812800" y="4211974"/>
                  </a:lnTo>
                  <a:lnTo>
                    <a:pt x="0" y="4211974"/>
                  </a:lnTo>
                  <a:close/>
                </a:path>
              </a:pathLst>
            </a:custGeom>
            <a:solidFill>
              <a:srgbClr val="2D3134"/>
            </a:solidFill>
          </p:spPr>
        </p:sp>
        <p:sp>
          <p:nvSpPr>
            <p:cNvPr id="28" name="TextBox 4">
              <a:extLst>
                <a:ext uri="{FF2B5EF4-FFF2-40B4-BE49-F238E27FC236}">
                  <a16:creationId xmlns:a16="http://schemas.microsoft.com/office/drawing/2014/main" id="{61CA8053-1650-2731-8E69-C6BF2835541E}"/>
                </a:ext>
              </a:extLst>
            </p:cNvPr>
            <p:cNvSpPr txBox="1"/>
            <p:nvPr/>
          </p:nvSpPr>
          <p:spPr>
            <a:xfrm>
              <a:off x="0" y="-47625"/>
              <a:ext cx="812800" cy="42595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grpSp>
        <p:nvGrpSpPr>
          <p:cNvPr id="29" name="Group 5">
            <a:extLst>
              <a:ext uri="{FF2B5EF4-FFF2-40B4-BE49-F238E27FC236}">
                <a16:creationId xmlns:a16="http://schemas.microsoft.com/office/drawing/2014/main" id="{8B083630-5BD3-3FFD-CD6C-8D7C6F6235BD}"/>
              </a:ext>
            </a:extLst>
          </p:cNvPr>
          <p:cNvGrpSpPr/>
          <p:nvPr userDrawn="1"/>
        </p:nvGrpSpPr>
        <p:grpSpPr>
          <a:xfrm rot="5400000">
            <a:off x="11061653" y="5727656"/>
            <a:ext cx="730251" cy="1530441"/>
            <a:chOff x="0" y="0"/>
            <a:chExt cx="812800" cy="604619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3AEB50A6-CDA4-EEE3-7A0C-3EC547718779}"/>
                </a:ext>
              </a:extLst>
            </p:cNvPr>
            <p:cNvSpPr/>
            <p:nvPr/>
          </p:nvSpPr>
          <p:spPr>
            <a:xfrm>
              <a:off x="0" y="0"/>
              <a:ext cx="812800" cy="604619"/>
            </a:xfrm>
            <a:custGeom>
              <a:avLst/>
              <a:gdLst/>
              <a:ahLst/>
              <a:cxnLst/>
              <a:rect l="l" t="t" r="r" b="b"/>
              <a:pathLst>
                <a:path w="812800" h="604619">
                  <a:moveTo>
                    <a:pt x="0" y="0"/>
                  </a:moveTo>
                  <a:lnTo>
                    <a:pt x="812800" y="0"/>
                  </a:lnTo>
                  <a:lnTo>
                    <a:pt x="812800" y="604619"/>
                  </a:lnTo>
                  <a:lnTo>
                    <a:pt x="0" y="604619"/>
                  </a:lnTo>
                  <a:close/>
                </a:path>
              </a:pathLst>
            </a:custGeom>
            <a:solidFill>
              <a:srgbClr val="2A8D87"/>
            </a:solidFill>
          </p:spPr>
        </p:sp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69AFA45B-2018-C86C-7E5A-3AFD0A7893C5}"/>
                </a:ext>
              </a:extLst>
            </p:cNvPr>
            <p:cNvSpPr txBox="1"/>
            <p:nvPr/>
          </p:nvSpPr>
          <p:spPr>
            <a:xfrm>
              <a:off x="0" y="-47625"/>
              <a:ext cx="812800" cy="6522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32" name="TextBox 29">
            <a:extLst>
              <a:ext uri="{FF2B5EF4-FFF2-40B4-BE49-F238E27FC236}">
                <a16:creationId xmlns:a16="http://schemas.microsoft.com/office/drawing/2014/main" id="{779BAE00-6644-6D9E-188E-2D40D33D27EA}"/>
              </a:ext>
            </a:extLst>
          </p:cNvPr>
          <p:cNvSpPr txBox="1"/>
          <p:nvPr userDrawn="1"/>
        </p:nvSpPr>
        <p:spPr>
          <a:xfrm>
            <a:off x="533400" y="6269455"/>
            <a:ext cx="8093125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4"/>
              </a:lnSpc>
            </a:pP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Q&amp;A-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開放式問答</a:t>
            </a: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CC7BC7BE-FA67-181B-BD48-927555732876}"/>
              </a:ext>
            </a:extLst>
          </p:cNvPr>
          <p:cNvSpPr txBox="1"/>
          <p:nvPr userDrawn="1"/>
        </p:nvSpPr>
        <p:spPr>
          <a:xfrm>
            <a:off x="5041434" y="808513"/>
            <a:ext cx="2109131" cy="563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76"/>
              </a:lnSpc>
            </a:pPr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開放式問答</a:t>
            </a:r>
            <a:endParaRPr lang="en-US" altLang="zh-TW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Picture 2" descr="C:\Users\User\Desktop\泰宇素材or資源\泰宇logo(無陰影)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332" y="6205441"/>
            <a:ext cx="226406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86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/>
          <p:nvPr userDrawn="1"/>
        </p:nvGrpSpPr>
        <p:grpSpPr>
          <a:xfrm>
            <a:off x="1702098" y="5350473"/>
            <a:ext cx="1039569" cy="1039569"/>
            <a:chOff x="0" y="0"/>
            <a:chExt cx="812800" cy="812800"/>
          </a:xfrm>
        </p:grpSpPr>
        <p:sp>
          <p:nvSpPr>
            <p:cNvPr id="7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F1EF"/>
            </a:solidFill>
          </p:spPr>
        </p:sp>
        <p:sp>
          <p:nvSpPr>
            <p:cNvPr id="8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9" name="Freeform 7"/>
          <p:cNvSpPr/>
          <p:nvPr userDrawn="1"/>
        </p:nvSpPr>
        <p:spPr>
          <a:xfrm>
            <a:off x="2061402" y="5549294"/>
            <a:ext cx="320963" cy="641927"/>
          </a:xfrm>
          <a:custGeom>
            <a:avLst/>
            <a:gdLst/>
            <a:ahLst/>
            <a:cxnLst/>
            <a:rect l="l" t="t" r="r" b="b"/>
            <a:pathLst>
              <a:path w="481445" h="962890">
                <a:moveTo>
                  <a:pt x="0" y="0"/>
                </a:moveTo>
                <a:lnTo>
                  <a:pt x="481444" y="0"/>
                </a:lnTo>
                <a:lnTo>
                  <a:pt x="481444" y="962890"/>
                </a:lnTo>
                <a:lnTo>
                  <a:pt x="0" y="96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8"/>
          <p:cNvGrpSpPr/>
          <p:nvPr userDrawn="1"/>
        </p:nvGrpSpPr>
        <p:grpSpPr>
          <a:xfrm>
            <a:off x="3970173" y="5532905"/>
            <a:ext cx="7049430" cy="693756"/>
            <a:chOff x="0" y="0"/>
            <a:chExt cx="2784960" cy="274076"/>
          </a:xfrm>
        </p:grpSpPr>
        <p:sp>
          <p:nvSpPr>
            <p:cNvPr id="11" name="Freeform 9"/>
            <p:cNvSpPr/>
            <p:nvPr/>
          </p:nvSpPr>
          <p:spPr>
            <a:xfrm>
              <a:off x="0" y="0"/>
              <a:ext cx="2784960" cy="274076"/>
            </a:xfrm>
            <a:custGeom>
              <a:avLst/>
              <a:gdLst/>
              <a:ahLst/>
              <a:cxnLst/>
              <a:rect l="l" t="t" r="r" b="b"/>
              <a:pathLst>
                <a:path w="2784960" h="274076">
                  <a:moveTo>
                    <a:pt x="37340" y="0"/>
                  </a:moveTo>
                  <a:lnTo>
                    <a:pt x="2747620" y="0"/>
                  </a:lnTo>
                  <a:cubicBezTo>
                    <a:pt x="2768242" y="0"/>
                    <a:pt x="2784960" y="16718"/>
                    <a:pt x="2784960" y="37340"/>
                  </a:cubicBezTo>
                  <a:lnTo>
                    <a:pt x="2784960" y="236736"/>
                  </a:lnTo>
                  <a:cubicBezTo>
                    <a:pt x="2784960" y="257359"/>
                    <a:pt x="2768242" y="274076"/>
                    <a:pt x="2747620" y="274076"/>
                  </a:cubicBezTo>
                  <a:lnTo>
                    <a:pt x="37340" y="274076"/>
                  </a:lnTo>
                  <a:cubicBezTo>
                    <a:pt x="16718" y="274076"/>
                    <a:pt x="0" y="257359"/>
                    <a:pt x="0" y="236736"/>
                  </a:cubicBezTo>
                  <a:lnTo>
                    <a:pt x="0" y="37340"/>
                  </a:lnTo>
                  <a:cubicBezTo>
                    <a:pt x="0" y="16718"/>
                    <a:pt x="16718" y="0"/>
                    <a:pt x="37340" y="0"/>
                  </a:cubicBezTo>
                  <a:close/>
                </a:path>
              </a:pathLst>
            </a:custGeom>
            <a:solidFill>
              <a:srgbClr val="28443B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2" name="TextBox 10"/>
            <p:cNvSpPr txBox="1"/>
            <p:nvPr/>
          </p:nvSpPr>
          <p:spPr>
            <a:xfrm>
              <a:off x="0" y="-47625"/>
              <a:ext cx="2784960" cy="3217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3" name="TextBox 11"/>
          <p:cNvSpPr txBox="1"/>
          <p:nvPr userDrawn="1"/>
        </p:nvSpPr>
        <p:spPr>
          <a:xfrm>
            <a:off x="3950141" y="5682666"/>
            <a:ext cx="7089494" cy="35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</a:pPr>
            <a:r>
              <a:rPr lang="zh-TW" altLang="en-US" sz="2129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重點回顧</a:t>
            </a:r>
          </a:p>
        </p:txBody>
      </p:sp>
      <p:sp>
        <p:nvSpPr>
          <p:cNvPr id="14" name="Freeform 12"/>
          <p:cNvSpPr/>
          <p:nvPr userDrawn="1"/>
        </p:nvSpPr>
        <p:spPr>
          <a:xfrm rot="5400000">
            <a:off x="9457801" y="-714925"/>
            <a:ext cx="1313351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08870"/>
            </a:stretch>
          </a:blipFill>
        </p:spPr>
      </p:sp>
      <p:grpSp>
        <p:nvGrpSpPr>
          <p:cNvPr id="15" name="Group 13"/>
          <p:cNvGrpSpPr/>
          <p:nvPr userDrawn="1"/>
        </p:nvGrpSpPr>
        <p:grpSpPr>
          <a:xfrm rot="2440180">
            <a:off x="8974348" y="750775"/>
            <a:ext cx="280084" cy="280084"/>
            <a:chOff x="0" y="0"/>
            <a:chExt cx="812800" cy="812800"/>
          </a:xfrm>
        </p:grpSpPr>
        <p:sp>
          <p:nvSpPr>
            <p:cNvPr id="16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F1EF"/>
            </a:solidFill>
          </p:spPr>
        </p:sp>
        <p:sp>
          <p:nvSpPr>
            <p:cNvPr id="17" name="TextBox 1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"/>
                </a:lnSpc>
              </a:pPr>
              <a:endParaRPr sz="800"/>
            </a:p>
          </p:txBody>
        </p:sp>
      </p:grpSp>
      <p:sp>
        <p:nvSpPr>
          <p:cNvPr id="18" name="Freeform 12">
            <a:extLst>
              <a:ext uri="{FF2B5EF4-FFF2-40B4-BE49-F238E27FC236}">
                <a16:creationId xmlns:a16="http://schemas.microsoft.com/office/drawing/2014/main" id="{43351A93-BF96-C953-4A67-6E0B76C8C2C1}"/>
              </a:ext>
            </a:extLst>
          </p:cNvPr>
          <p:cNvSpPr/>
          <p:nvPr userDrawn="1"/>
        </p:nvSpPr>
        <p:spPr>
          <a:xfrm rot="11024223">
            <a:off x="10950383" y="3498205"/>
            <a:ext cx="1313351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08870"/>
            </a:stretch>
          </a:blipFill>
        </p:spPr>
      </p:sp>
      <p:grpSp>
        <p:nvGrpSpPr>
          <p:cNvPr id="19" name="Group 13">
            <a:extLst>
              <a:ext uri="{FF2B5EF4-FFF2-40B4-BE49-F238E27FC236}">
                <a16:creationId xmlns:a16="http://schemas.microsoft.com/office/drawing/2014/main" id="{88366EC1-9DFD-502E-9612-65C228A9D68C}"/>
              </a:ext>
            </a:extLst>
          </p:cNvPr>
          <p:cNvGrpSpPr/>
          <p:nvPr userDrawn="1"/>
        </p:nvGrpSpPr>
        <p:grpSpPr>
          <a:xfrm rot="8064403">
            <a:off x="10466930" y="4963905"/>
            <a:ext cx="280084" cy="280084"/>
            <a:chOff x="0" y="0"/>
            <a:chExt cx="812800" cy="812800"/>
          </a:xfrm>
        </p:grpSpPr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74F94016-0F96-8207-7003-225F7E38821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F1EF"/>
            </a:solidFill>
          </p:spPr>
        </p: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FC04D61B-9381-0D0B-261B-E2EF6F8E364C}"/>
                </a:ext>
              </a:extLst>
            </p:cNvPr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"/>
                </a:lnSpc>
              </a:pPr>
              <a:endParaRPr sz="800"/>
            </a:p>
          </p:txBody>
        </p:sp>
      </p:grpSp>
      <p:pic>
        <p:nvPicPr>
          <p:cNvPr id="2050" name="Picture 2" descr="C:\Users\User\Desktop\泰宇素材or資源\泰宇logo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517" y="6205441"/>
            <a:ext cx="222887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486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516EE-4AAA-46B6-B7A1-8251FAF509DD}" type="datetimeFigureOut">
              <a:rPr lang="zh-TW" altLang="en-US" smtClean="0"/>
              <a:t>2024/2/22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6944B-0483-4625-8AAA-08961E32B0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710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0"/>
            <a:ext cx="3119995" cy="6858000"/>
          </a:xfrm>
          <a:custGeom>
            <a:avLst/>
            <a:gdLst/>
            <a:ahLst/>
            <a:cxnLst/>
            <a:rect l="l" t="t" r="r" b="b"/>
            <a:pathLst>
              <a:path w="4679992" h="10287000">
                <a:moveTo>
                  <a:pt x="0" y="0"/>
                </a:moveTo>
                <a:lnTo>
                  <a:pt x="4679992" y="0"/>
                </a:lnTo>
                <a:lnTo>
                  <a:pt x="46799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959" r="-114959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1980218" y="-1188060"/>
            <a:ext cx="1738630" cy="1738630"/>
          </a:xfrm>
          <a:custGeom>
            <a:avLst/>
            <a:gdLst/>
            <a:ahLst/>
            <a:cxnLst/>
            <a:rect l="l" t="t" r="r" b="b"/>
            <a:pathLst>
              <a:path w="2607945" h="2607945">
                <a:moveTo>
                  <a:pt x="0" y="0"/>
                </a:moveTo>
                <a:lnTo>
                  <a:pt x="2607946" y="0"/>
                </a:lnTo>
                <a:lnTo>
                  <a:pt x="2607946" y="2607945"/>
                </a:lnTo>
                <a:lnTo>
                  <a:pt x="0" y="2607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4"/>
          <p:cNvGrpSpPr/>
          <p:nvPr userDrawn="1"/>
        </p:nvGrpSpPr>
        <p:grpSpPr>
          <a:xfrm rot="-10800000">
            <a:off x="8930036" y="6086833"/>
            <a:ext cx="1361989" cy="1361989"/>
            <a:chOff x="0" y="0"/>
            <a:chExt cx="812800" cy="812800"/>
          </a:xfrm>
        </p:grpSpPr>
        <p:sp>
          <p:nvSpPr>
            <p:cNvPr id="10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E6E6"/>
            </a:solidFill>
          </p:spPr>
        </p:sp>
        <p:sp>
          <p:nvSpPr>
            <p:cNvPr id="11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2" name="Freeform 7"/>
          <p:cNvSpPr/>
          <p:nvPr userDrawn="1"/>
        </p:nvSpPr>
        <p:spPr>
          <a:xfrm rot="10261451">
            <a:off x="9652911" y="539622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8"/>
          <p:cNvGrpSpPr/>
          <p:nvPr userDrawn="1"/>
        </p:nvGrpSpPr>
        <p:grpSpPr>
          <a:xfrm rot="10261451">
            <a:off x="10808803" y="5251132"/>
            <a:ext cx="280084" cy="280084"/>
            <a:chOff x="0" y="0"/>
            <a:chExt cx="812800" cy="812800"/>
          </a:xfrm>
        </p:grpSpPr>
        <p:sp>
          <p:nvSpPr>
            <p:cNvPr id="14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TextBox 10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"/>
                </a:lnSpc>
              </a:pPr>
              <a:endParaRPr sz="800"/>
            </a:p>
          </p:txBody>
        </p:sp>
      </p:grpSp>
      <p:grpSp>
        <p:nvGrpSpPr>
          <p:cNvPr id="16" name="Group 11"/>
          <p:cNvGrpSpPr/>
          <p:nvPr userDrawn="1"/>
        </p:nvGrpSpPr>
        <p:grpSpPr>
          <a:xfrm>
            <a:off x="11506200" y="1569598"/>
            <a:ext cx="2057400" cy="5631350"/>
            <a:chOff x="0" y="0"/>
            <a:chExt cx="812800" cy="2224731"/>
          </a:xfrm>
        </p:grpSpPr>
        <p:sp>
          <p:nvSpPr>
            <p:cNvPr id="17" name="Freeform 12"/>
            <p:cNvSpPr/>
            <p:nvPr/>
          </p:nvSpPr>
          <p:spPr>
            <a:xfrm>
              <a:off x="0" y="0"/>
              <a:ext cx="812800" cy="2224731"/>
            </a:xfrm>
            <a:custGeom>
              <a:avLst/>
              <a:gdLst/>
              <a:ahLst/>
              <a:cxnLst/>
              <a:rect l="l" t="t" r="r" b="b"/>
              <a:pathLst>
                <a:path w="812800" h="2224731">
                  <a:moveTo>
                    <a:pt x="0" y="0"/>
                  </a:moveTo>
                  <a:lnTo>
                    <a:pt x="812800" y="0"/>
                  </a:lnTo>
                  <a:lnTo>
                    <a:pt x="812800" y="2224731"/>
                  </a:lnTo>
                  <a:lnTo>
                    <a:pt x="0" y="2224731"/>
                  </a:lnTo>
                  <a:close/>
                </a:path>
              </a:pathLst>
            </a:custGeom>
            <a:solidFill>
              <a:srgbClr val="2A8D87"/>
            </a:solidFill>
          </p:spPr>
        </p:sp>
        <p:sp>
          <p:nvSpPr>
            <p:cNvPr id="18" name="TextBox 13"/>
            <p:cNvSpPr txBox="1"/>
            <p:nvPr/>
          </p:nvSpPr>
          <p:spPr>
            <a:xfrm>
              <a:off x="0" y="-47625"/>
              <a:ext cx="812800" cy="227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grpSp>
        <p:nvGrpSpPr>
          <p:cNvPr id="19" name="Group 14"/>
          <p:cNvGrpSpPr/>
          <p:nvPr userDrawn="1"/>
        </p:nvGrpSpPr>
        <p:grpSpPr>
          <a:xfrm>
            <a:off x="11506200" y="-729321"/>
            <a:ext cx="2057400" cy="2298919"/>
            <a:chOff x="0" y="0"/>
            <a:chExt cx="812800" cy="908215"/>
          </a:xfrm>
        </p:grpSpPr>
        <p:sp>
          <p:nvSpPr>
            <p:cNvPr id="20" name="Freeform 15"/>
            <p:cNvSpPr/>
            <p:nvPr/>
          </p:nvSpPr>
          <p:spPr>
            <a:xfrm>
              <a:off x="0" y="0"/>
              <a:ext cx="812800" cy="908215"/>
            </a:xfrm>
            <a:custGeom>
              <a:avLst/>
              <a:gdLst/>
              <a:ahLst/>
              <a:cxnLst/>
              <a:rect l="l" t="t" r="r" b="b"/>
              <a:pathLst>
                <a:path w="812800" h="908215">
                  <a:moveTo>
                    <a:pt x="0" y="0"/>
                  </a:moveTo>
                  <a:lnTo>
                    <a:pt x="812800" y="0"/>
                  </a:lnTo>
                  <a:lnTo>
                    <a:pt x="812800" y="908215"/>
                  </a:lnTo>
                  <a:lnTo>
                    <a:pt x="0" y="908215"/>
                  </a:lnTo>
                  <a:close/>
                </a:path>
              </a:pathLst>
            </a:custGeom>
            <a:solidFill>
              <a:srgbClr val="2D3134"/>
            </a:solidFill>
          </p:spPr>
        </p:sp>
        <p:sp>
          <p:nvSpPr>
            <p:cNvPr id="21" name="TextBox 16"/>
            <p:cNvSpPr txBox="1"/>
            <p:nvPr/>
          </p:nvSpPr>
          <p:spPr>
            <a:xfrm>
              <a:off x="0" y="-47625"/>
              <a:ext cx="812800" cy="9558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pic>
        <p:nvPicPr>
          <p:cNvPr id="23" name="Picture 2" descr="C:\Users\User\Desktop\泰宇素材or資源\泰宇logo(無陰影)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65" y="6205441"/>
            <a:ext cx="226406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409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bg>
      <p:bgPr>
        <a:solidFill>
          <a:srgbClr val="284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/>
          <p:nvPr userDrawn="1"/>
        </p:nvSpPr>
        <p:spPr>
          <a:xfrm rot="-5400000">
            <a:off x="-3043069" y="3449005"/>
            <a:ext cx="7438688" cy="0"/>
          </a:xfrm>
          <a:prstGeom prst="line">
            <a:avLst/>
          </a:prstGeom>
          <a:ln w="28575" cap="flat">
            <a:solidFill>
              <a:srgbClr val="F1F1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3"/>
          <p:cNvSpPr/>
          <p:nvPr userDrawn="1"/>
        </p:nvSpPr>
        <p:spPr>
          <a:xfrm>
            <a:off x="-396414" y="5870257"/>
            <a:ext cx="13046261" cy="0"/>
          </a:xfrm>
          <a:prstGeom prst="line">
            <a:avLst/>
          </a:prstGeom>
          <a:ln w="28575" cap="flat">
            <a:solidFill>
              <a:srgbClr val="F1F1E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4"/>
          <p:cNvGrpSpPr/>
          <p:nvPr userDrawn="1"/>
        </p:nvGrpSpPr>
        <p:grpSpPr>
          <a:xfrm>
            <a:off x="1702098" y="5350473"/>
            <a:ext cx="1039569" cy="1039569"/>
            <a:chOff x="0" y="0"/>
            <a:chExt cx="812800" cy="812800"/>
          </a:xfrm>
        </p:grpSpPr>
        <p:sp>
          <p:nvSpPr>
            <p:cNvPr id="10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F1EF"/>
            </a:solidFill>
          </p:spPr>
        </p:sp>
        <p:sp>
          <p:nvSpPr>
            <p:cNvPr id="11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2" name="Freeform 7"/>
          <p:cNvSpPr/>
          <p:nvPr userDrawn="1"/>
        </p:nvSpPr>
        <p:spPr>
          <a:xfrm>
            <a:off x="2061402" y="5549294"/>
            <a:ext cx="320963" cy="641927"/>
          </a:xfrm>
          <a:custGeom>
            <a:avLst/>
            <a:gdLst/>
            <a:ahLst/>
            <a:cxnLst/>
            <a:rect l="l" t="t" r="r" b="b"/>
            <a:pathLst>
              <a:path w="481445" h="962890">
                <a:moveTo>
                  <a:pt x="0" y="0"/>
                </a:moveTo>
                <a:lnTo>
                  <a:pt x="481444" y="0"/>
                </a:lnTo>
                <a:lnTo>
                  <a:pt x="481444" y="962890"/>
                </a:lnTo>
                <a:lnTo>
                  <a:pt x="0" y="96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8"/>
          <p:cNvGrpSpPr/>
          <p:nvPr userDrawn="1"/>
        </p:nvGrpSpPr>
        <p:grpSpPr>
          <a:xfrm>
            <a:off x="3970173" y="5532905"/>
            <a:ext cx="7049430" cy="693756"/>
            <a:chOff x="0" y="0"/>
            <a:chExt cx="2784960" cy="274076"/>
          </a:xfrm>
        </p:grpSpPr>
        <p:sp>
          <p:nvSpPr>
            <p:cNvPr id="14" name="Freeform 9"/>
            <p:cNvSpPr/>
            <p:nvPr/>
          </p:nvSpPr>
          <p:spPr>
            <a:xfrm>
              <a:off x="0" y="0"/>
              <a:ext cx="2784960" cy="274076"/>
            </a:xfrm>
            <a:custGeom>
              <a:avLst/>
              <a:gdLst/>
              <a:ahLst/>
              <a:cxnLst/>
              <a:rect l="l" t="t" r="r" b="b"/>
              <a:pathLst>
                <a:path w="2784960" h="274076">
                  <a:moveTo>
                    <a:pt x="37340" y="0"/>
                  </a:moveTo>
                  <a:lnTo>
                    <a:pt x="2747620" y="0"/>
                  </a:lnTo>
                  <a:cubicBezTo>
                    <a:pt x="2768242" y="0"/>
                    <a:pt x="2784960" y="16718"/>
                    <a:pt x="2784960" y="37340"/>
                  </a:cubicBezTo>
                  <a:lnTo>
                    <a:pt x="2784960" y="236736"/>
                  </a:lnTo>
                  <a:cubicBezTo>
                    <a:pt x="2784960" y="257359"/>
                    <a:pt x="2768242" y="274076"/>
                    <a:pt x="2747620" y="274076"/>
                  </a:cubicBezTo>
                  <a:lnTo>
                    <a:pt x="37340" y="274076"/>
                  </a:lnTo>
                  <a:cubicBezTo>
                    <a:pt x="16718" y="274076"/>
                    <a:pt x="0" y="257359"/>
                    <a:pt x="0" y="236736"/>
                  </a:cubicBezTo>
                  <a:lnTo>
                    <a:pt x="0" y="37340"/>
                  </a:lnTo>
                  <a:cubicBezTo>
                    <a:pt x="0" y="16718"/>
                    <a:pt x="16718" y="0"/>
                    <a:pt x="37340" y="0"/>
                  </a:cubicBezTo>
                  <a:close/>
                </a:path>
              </a:pathLst>
            </a:custGeom>
            <a:solidFill>
              <a:srgbClr val="28443B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5" name="TextBox 10"/>
            <p:cNvSpPr txBox="1"/>
            <p:nvPr/>
          </p:nvSpPr>
          <p:spPr>
            <a:xfrm>
              <a:off x="0" y="-47625"/>
              <a:ext cx="2784960" cy="3217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7" name="Freeform 12"/>
          <p:cNvSpPr/>
          <p:nvPr userDrawn="1"/>
        </p:nvSpPr>
        <p:spPr>
          <a:xfrm rot="5400000">
            <a:off x="9457801" y="-714925"/>
            <a:ext cx="1313351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08870"/>
            </a:stretch>
          </a:blipFill>
        </p:spPr>
      </p:sp>
      <p:grpSp>
        <p:nvGrpSpPr>
          <p:cNvPr id="18" name="Group 13"/>
          <p:cNvGrpSpPr/>
          <p:nvPr userDrawn="1"/>
        </p:nvGrpSpPr>
        <p:grpSpPr>
          <a:xfrm rot="2440180">
            <a:off x="8974348" y="750775"/>
            <a:ext cx="280084" cy="280084"/>
            <a:chOff x="0" y="0"/>
            <a:chExt cx="812800" cy="812800"/>
          </a:xfrm>
        </p:grpSpPr>
        <p:sp>
          <p:nvSpPr>
            <p:cNvPr id="19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F1EF"/>
            </a:solidFill>
          </p:spPr>
        </p:sp>
        <p:sp>
          <p:nvSpPr>
            <p:cNvPr id="20" name="TextBox 1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"/>
                </a:lnSpc>
              </a:pPr>
              <a:endParaRPr sz="800"/>
            </a:p>
          </p:txBody>
        </p:sp>
      </p:grpSp>
      <p:pic>
        <p:nvPicPr>
          <p:cNvPr id="21" name="Picture 2" descr="C:\Users\User\Desktop\泰宇素材or資源\泰宇logo(無陰影)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332" y="6205441"/>
            <a:ext cx="226406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566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/>
          <p:nvPr userDrawn="1"/>
        </p:nvGrpSpPr>
        <p:grpSpPr>
          <a:xfrm rot="5400000">
            <a:off x="4965654" y="1162096"/>
            <a:ext cx="730249" cy="10661559"/>
            <a:chOff x="0" y="0"/>
            <a:chExt cx="812800" cy="4211974"/>
          </a:xfrm>
        </p:grpSpPr>
        <p:sp>
          <p:nvSpPr>
            <p:cNvPr id="9" name="Freeform 3"/>
            <p:cNvSpPr/>
            <p:nvPr/>
          </p:nvSpPr>
          <p:spPr>
            <a:xfrm>
              <a:off x="0" y="0"/>
              <a:ext cx="812800" cy="4211974"/>
            </a:xfrm>
            <a:custGeom>
              <a:avLst/>
              <a:gdLst/>
              <a:ahLst/>
              <a:cxnLst/>
              <a:rect l="l" t="t" r="r" b="b"/>
              <a:pathLst>
                <a:path w="812800" h="4211974">
                  <a:moveTo>
                    <a:pt x="0" y="0"/>
                  </a:moveTo>
                  <a:lnTo>
                    <a:pt x="812800" y="0"/>
                  </a:lnTo>
                  <a:lnTo>
                    <a:pt x="812800" y="4211974"/>
                  </a:lnTo>
                  <a:lnTo>
                    <a:pt x="0" y="4211974"/>
                  </a:lnTo>
                  <a:close/>
                </a:path>
              </a:pathLst>
            </a:custGeom>
            <a:solidFill>
              <a:srgbClr val="2D3134"/>
            </a:solidFill>
          </p:spPr>
        </p:sp>
        <p:sp>
          <p:nvSpPr>
            <p:cNvPr id="10" name="TextBox 4"/>
            <p:cNvSpPr txBox="1"/>
            <p:nvPr/>
          </p:nvSpPr>
          <p:spPr>
            <a:xfrm>
              <a:off x="0" y="-47625"/>
              <a:ext cx="812800" cy="42595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grpSp>
        <p:nvGrpSpPr>
          <p:cNvPr id="11" name="Group 5"/>
          <p:cNvGrpSpPr/>
          <p:nvPr userDrawn="1"/>
        </p:nvGrpSpPr>
        <p:grpSpPr>
          <a:xfrm rot="5400000">
            <a:off x="11061653" y="5727656"/>
            <a:ext cx="730251" cy="1530441"/>
            <a:chOff x="0" y="0"/>
            <a:chExt cx="812800" cy="604619"/>
          </a:xfrm>
        </p:grpSpPr>
        <p:sp>
          <p:nvSpPr>
            <p:cNvPr id="12" name="Freeform 6"/>
            <p:cNvSpPr/>
            <p:nvPr/>
          </p:nvSpPr>
          <p:spPr>
            <a:xfrm>
              <a:off x="0" y="0"/>
              <a:ext cx="812800" cy="604619"/>
            </a:xfrm>
            <a:custGeom>
              <a:avLst/>
              <a:gdLst/>
              <a:ahLst/>
              <a:cxnLst/>
              <a:rect l="l" t="t" r="r" b="b"/>
              <a:pathLst>
                <a:path w="812800" h="604619">
                  <a:moveTo>
                    <a:pt x="0" y="0"/>
                  </a:moveTo>
                  <a:lnTo>
                    <a:pt x="812800" y="0"/>
                  </a:lnTo>
                  <a:lnTo>
                    <a:pt x="812800" y="604619"/>
                  </a:lnTo>
                  <a:lnTo>
                    <a:pt x="0" y="604619"/>
                  </a:lnTo>
                  <a:close/>
                </a:path>
              </a:pathLst>
            </a:custGeom>
            <a:solidFill>
              <a:srgbClr val="2A8D87"/>
            </a:solidFill>
          </p:spPr>
        </p:sp>
        <p:sp>
          <p:nvSpPr>
            <p:cNvPr id="13" name="TextBox 7"/>
            <p:cNvSpPr txBox="1"/>
            <p:nvPr/>
          </p:nvSpPr>
          <p:spPr>
            <a:xfrm>
              <a:off x="0" y="-47625"/>
              <a:ext cx="812800" cy="6522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grpSp>
        <p:nvGrpSpPr>
          <p:cNvPr id="14" name="Group 22"/>
          <p:cNvGrpSpPr/>
          <p:nvPr userDrawn="1"/>
        </p:nvGrpSpPr>
        <p:grpSpPr>
          <a:xfrm rot="120058">
            <a:off x="9975486" y="-523280"/>
            <a:ext cx="1361989" cy="1361989"/>
            <a:chOff x="0" y="0"/>
            <a:chExt cx="812800" cy="812800"/>
          </a:xfrm>
        </p:grpSpPr>
        <p:sp>
          <p:nvSpPr>
            <p:cNvPr id="15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E6E6"/>
            </a:solidFill>
          </p:spPr>
        </p:sp>
        <p:sp>
          <p:nvSpPr>
            <p:cNvPr id="16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7" name="Freeform 25"/>
          <p:cNvSpPr/>
          <p:nvPr userDrawn="1"/>
        </p:nvSpPr>
        <p:spPr>
          <a:xfrm rot="120058">
            <a:off x="10703535" y="-1425895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26"/>
          <p:cNvGrpSpPr/>
          <p:nvPr userDrawn="1"/>
        </p:nvGrpSpPr>
        <p:grpSpPr>
          <a:xfrm rot="120058">
            <a:off x="11747245" y="1171537"/>
            <a:ext cx="280084" cy="280084"/>
            <a:chOff x="0" y="0"/>
            <a:chExt cx="812800" cy="812800"/>
          </a:xfrm>
        </p:grpSpPr>
        <p:sp>
          <p:nvSpPr>
            <p:cNvPr id="19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0" name="TextBox 28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"/>
                </a:lnSpc>
              </a:pPr>
              <a:endParaRPr sz="800"/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D2F8B20B-196D-C32B-AF8E-AC9223EE4200}"/>
              </a:ext>
            </a:extLst>
          </p:cNvPr>
          <p:cNvSpPr/>
          <p:nvPr/>
        </p:nvSpPr>
        <p:spPr>
          <a:xfrm>
            <a:off x="2417652" y="862072"/>
            <a:ext cx="7356695" cy="4495800"/>
          </a:xfrm>
          <a:custGeom>
            <a:avLst/>
            <a:gdLst/>
            <a:ahLst/>
            <a:cxnLst/>
            <a:rect l="l" t="t" r="r" b="b"/>
            <a:pathLst>
              <a:path w="6518495" h="4114800">
                <a:moveTo>
                  <a:pt x="0" y="0"/>
                </a:moveTo>
                <a:lnTo>
                  <a:pt x="6518496" y="0"/>
                </a:lnTo>
                <a:lnTo>
                  <a:pt x="65184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" descr="C:\Users\User\Desktop\泰宇素材or資源\泰宇logo(無陰影)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332" y="6205441"/>
            <a:ext cx="226406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50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">
            <a:extLst>
              <a:ext uri="{FF2B5EF4-FFF2-40B4-BE49-F238E27FC236}">
                <a16:creationId xmlns:a16="http://schemas.microsoft.com/office/drawing/2014/main" id="{B8B6DCBA-00B6-F873-8831-F7D2EAACD4C4}"/>
              </a:ext>
            </a:extLst>
          </p:cNvPr>
          <p:cNvGrpSpPr/>
          <p:nvPr userDrawn="1"/>
        </p:nvGrpSpPr>
        <p:grpSpPr>
          <a:xfrm rot="5400000">
            <a:off x="4965654" y="1162096"/>
            <a:ext cx="730249" cy="10661559"/>
            <a:chOff x="0" y="0"/>
            <a:chExt cx="812800" cy="4211974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CDD41022-3E37-339D-0ADA-F01359ACEAD1}"/>
                </a:ext>
              </a:extLst>
            </p:cNvPr>
            <p:cNvSpPr/>
            <p:nvPr/>
          </p:nvSpPr>
          <p:spPr>
            <a:xfrm>
              <a:off x="0" y="0"/>
              <a:ext cx="812800" cy="4211974"/>
            </a:xfrm>
            <a:custGeom>
              <a:avLst/>
              <a:gdLst/>
              <a:ahLst/>
              <a:cxnLst/>
              <a:rect l="l" t="t" r="r" b="b"/>
              <a:pathLst>
                <a:path w="812800" h="4211974">
                  <a:moveTo>
                    <a:pt x="0" y="0"/>
                  </a:moveTo>
                  <a:lnTo>
                    <a:pt x="812800" y="0"/>
                  </a:lnTo>
                  <a:lnTo>
                    <a:pt x="812800" y="4211974"/>
                  </a:lnTo>
                  <a:lnTo>
                    <a:pt x="0" y="4211974"/>
                  </a:lnTo>
                  <a:close/>
                </a:path>
              </a:pathLst>
            </a:custGeom>
            <a:solidFill>
              <a:srgbClr val="2D3134"/>
            </a:solidFill>
          </p:spPr>
        </p:sp>
        <p:sp>
          <p:nvSpPr>
            <p:cNvPr id="28" name="TextBox 4">
              <a:extLst>
                <a:ext uri="{FF2B5EF4-FFF2-40B4-BE49-F238E27FC236}">
                  <a16:creationId xmlns:a16="http://schemas.microsoft.com/office/drawing/2014/main" id="{936E4885-6AD6-5A85-CBB4-8D11029946F7}"/>
                </a:ext>
              </a:extLst>
            </p:cNvPr>
            <p:cNvSpPr txBox="1"/>
            <p:nvPr/>
          </p:nvSpPr>
          <p:spPr>
            <a:xfrm>
              <a:off x="0" y="-47625"/>
              <a:ext cx="812800" cy="42595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grpSp>
        <p:nvGrpSpPr>
          <p:cNvPr id="29" name="Group 5">
            <a:extLst>
              <a:ext uri="{FF2B5EF4-FFF2-40B4-BE49-F238E27FC236}">
                <a16:creationId xmlns:a16="http://schemas.microsoft.com/office/drawing/2014/main" id="{485B9F3F-B3D4-AB6A-C1FF-DA15DEBFC25B}"/>
              </a:ext>
            </a:extLst>
          </p:cNvPr>
          <p:cNvGrpSpPr/>
          <p:nvPr userDrawn="1"/>
        </p:nvGrpSpPr>
        <p:grpSpPr>
          <a:xfrm rot="5400000">
            <a:off x="11061653" y="5727656"/>
            <a:ext cx="730251" cy="1530441"/>
            <a:chOff x="0" y="0"/>
            <a:chExt cx="812800" cy="604619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1D1A0445-0650-6E10-6BB2-EC4D0DAEE0F9}"/>
                </a:ext>
              </a:extLst>
            </p:cNvPr>
            <p:cNvSpPr/>
            <p:nvPr/>
          </p:nvSpPr>
          <p:spPr>
            <a:xfrm>
              <a:off x="0" y="0"/>
              <a:ext cx="812800" cy="604619"/>
            </a:xfrm>
            <a:custGeom>
              <a:avLst/>
              <a:gdLst/>
              <a:ahLst/>
              <a:cxnLst/>
              <a:rect l="l" t="t" r="r" b="b"/>
              <a:pathLst>
                <a:path w="812800" h="604619">
                  <a:moveTo>
                    <a:pt x="0" y="0"/>
                  </a:moveTo>
                  <a:lnTo>
                    <a:pt x="812800" y="0"/>
                  </a:lnTo>
                  <a:lnTo>
                    <a:pt x="812800" y="604619"/>
                  </a:lnTo>
                  <a:lnTo>
                    <a:pt x="0" y="604619"/>
                  </a:lnTo>
                  <a:close/>
                </a:path>
              </a:pathLst>
            </a:custGeom>
            <a:solidFill>
              <a:srgbClr val="2A8D87"/>
            </a:solidFill>
          </p:spPr>
        </p:sp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EF77784F-5104-FF07-E70E-1EF695EC9AAF}"/>
                </a:ext>
              </a:extLst>
            </p:cNvPr>
            <p:cNvSpPr txBox="1"/>
            <p:nvPr/>
          </p:nvSpPr>
          <p:spPr>
            <a:xfrm>
              <a:off x="0" y="-47625"/>
              <a:ext cx="812800" cy="6522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grpSp>
        <p:nvGrpSpPr>
          <p:cNvPr id="32" name="Group 22"/>
          <p:cNvGrpSpPr/>
          <p:nvPr userDrawn="1"/>
        </p:nvGrpSpPr>
        <p:grpSpPr>
          <a:xfrm rot="120058">
            <a:off x="9975486" y="-523280"/>
            <a:ext cx="1361989" cy="1361989"/>
            <a:chOff x="0" y="0"/>
            <a:chExt cx="812800" cy="812800"/>
          </a:xfrm>
        </p:grpSpPr>
        <p:sp>
          <p:nvSpPr>
            <p:cNvPr id="3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E6E6"/>
            </a:solidFill>
          </p:spPr>
        </p:sp>
        <p:sp>
          <p:nvSpPr>
            <p:cNvPr id="3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35" name="Freeform 25"/>
          <p:cNvSpPr/>
          <p:nvPr userDrawn="1"/>
        </p:nvSpPr>
        <p:spPr>
          <a:xfrm rot="120058">
            <a:off x="10679131" y="-28438"/>
            <a:ext cx="1605692" cy="1325451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6964" r="-70842"/>
            </a:stretch>
          </a:blipFill>
        </p:spPr>
      </p:sp>
      <p:grpSp>
        <p:nvGrpSpPr>
          <p:cNvPr id="36" name="Group 26"/>
          <p:cNvGrpSpPr/>
          <p:nvPr userDrawn="1"/>
        </p:nvGrpSpPr>
        <p:grpSpPr>
          <a:xfrm rot="120058">
            <a:off x="11747245" y="1171537"/>
            <a:ext cx="280084" cy="280084"/>
            <a:chOff x="0" y="0"/>
            <a:chExt cx="812800" cy="812800"/>
          </a:xfrm>
        </p:grpSpPr>
        <p:sp>
          <p:nvSpPr>
            <p:cNvPr id="3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8" name="TextBox 28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"/>
                </a:lnSpc>
              </a:pPr>
              <a:endParaRPr sz="800"/>
            </a:p>
          </p:txBody>
        </p:sp>
      </p:grpSp>
      <p:pic>
        <p:nvPicPr>
          <p:cNvPr id="16" name="Picture 2" descr="C:\Users\User\Desktop\泰宇素材or資源\泰宇logo(無陰影)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332" y="6205441"/>
            <a:ext cx="226406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8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5"/>
          <p:cNvSpPr/>
          <p:nvPr userDrawn="1"/>
        </p:nvSpPr>
        <p:spPr>
          <a:xfrm>
            <a:off x="0" y="0"/>
            <a:ext cx="2704539" cy="6858000"/>
          </a:xfrm>
          <a:custGeom>
            <a:avLst/>
            <a:gdLst/>
            <a:ahLst/>
            <a:cxnLst/>
            <a:rect l="l" t="t" r="r" b="b"/>
            <a:pathLst>
              <a:path w="4056808" h="10287000">
                <a:moveTo>
                  <a:pt x="0" y="0"/>
                </a:moveTo>
                <a:lnTo>
                  <a:pt x="4056808" y="0"/>
                </a:lnTo>
                <a:lnTo>
                  <a:pt x="40568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863" r="-175022"/>
            </a:stretch>
          </a:blipFill>
        </p:spPr>
      </p:sp>
      <p:grpSp>
        <p:nvGrpSpPr>
          <p:cNvPr id="7" name="Group 9"/>
          <p:cNvGrpSpPr/>
          <p:nvPr userDrawn="1"/>
        </p:nvGrpSpPr>
        <p:grpSpPr>
          <a:xfrm rot="-922249">
            <a:off x="9963839" y="-453452"/>
            <a:ext cx="1361989" cy="1361989"/>
            <a:chOff x="0" y="0"/>
            <a:chExt cx="812800" cy="812800"/>
          </a:xfrm>
        </p:grpSpPr>
        <p:sp>
          <p:nvSpPr>
            <p:cNvPr id="8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E6E6"/>
            </a:solidFill>
          </p:spPr>
        </p:sp>
        <p:sp>
          <p:nvSpPr>
            <p:cNvPr id="9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2" name="Freeform 25">
            <a:extLst>
              <a:ext uri="{FF2B5EF4-FFF2-40B4-BE49-F238E27FC236}">
                <a16:creationId xmlns:a16="http://schemas.microsoft.com/office/drawing/2014/main" id="{8023C940-A6E2-B164-8FFA-9678D0397CE3}"/>
              </a:ext>
            </a:extLst>
          </p:cNvPr>
          <p:cNvSpPr/>
          <p:nvPr userDrawn="1"/>
        </p:nvSpPr>
        <p:spPr>
          <a:xfrm rot="120058">
            <a:off x="10792257" y="-265664"/>
            <a:ext cx="1605692" cy="1325451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6964" r="-70842"/>
            </a:stretch>
          </a:blipFill>
        </p:spPr>
      </p:sp>
      <p:grpSp>
        <p:nvGrpSpPr>
          <p:cNvPr id="13" name="Group 26">
            <a:extLst>
              <a:ext uri="{FF2B5EF4-FFF2-40B4-BE49-F238E27FC236}">
                <a16:creationId xmlns:a16="http://schemas.microsoft.com/office/drawing/2014/main" id="{11159693-41C1-69A1-3F03-54BFCAA29B14}"/>
              </a:ext>
            </a:extLst>
          </p:cNvPr>
          <p:cNvGrpSpPr/>
          <p:nvPr userDrawn="1"/>
        </p:nvGrpSpPr>
        <p:grpSpPr>
          <a:xfrm rot="120058">
            <a:off x="11860371" y="934311"/>
            <a:ext cx="280084" cy="280084"/>
            <a:chOff x="0" y="0"/>
            <a:chExt cx="812800" cy="812800"/>
          </a:xfrm>
        </p:grpSpPr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C6C50414-C8C4-9644-D728-604E81244EE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TextBox 28">
              <a:extLst>
                <a:ext uri="{FF2B5EF4-FFF2-40B4-BE49-F238E27FC236}">
                  <a16:creationId xmlns:a16="http://schemas.microsoft.com/office/drawing/2014/main" id="{D3BF8B57-B0C9-799F-811A-70E4F35A37DF}"/>
                </a:ext>
              </a:extLst>
            </p:cNvPr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"/>
                </a:lnSpc>
              </a:pPr>
              <a:endParaRPr sz="800"/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E01F3BAE-C51B-772D-3219-34BEE61E1977}"/>
              </a:ext>
            </a:extLst>
          </p:cNvPr>
          <p:cNvGrpSpPr/>
          <p:nvPr userDrawn="1"/>
        </p:nvGrpSpPr>
        <p:grpSpPr>
          <a:xfrm>
            <a:off x="-1" y="6127751"/>
            <a:ext cx="12192000" cy="730251"/>
            <a:chOff x="-1" y="6127751"/>
            <a:chExt cx="12192000" cy="730251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0FD8F9BA-1DF6-8ED1-8AD0-2353710A535A}"/>
                </a:ext>
              </a:extLst>
            </p:cNvPr>
            <p:cNvGrpSpPr/>
            <p:nvPr/>
          </p:nvGrpSpPr>
          <p:grpSpPr>
            <a:xfrm rot="5400000">
              <a:off x="4965654" y="1162096"/>
              <a:ext cx="730249" cy="10661559"/>
              <a:chOff x="0" y="0"/>
              <a:chExt cx="812800" cy="4211974"/>
            </a:xfrm>
          </p:grpSpPr>
          <p:sp>
            <p:nvSpPr>
              <p:cNvPr id="22" name="Freeform 3">
                <a:extLst>
                  <a:ext uri="{FF2B5EF4-FFF2-40B4-BE49-F238E27FC236}">
                    <a16:creationId xmlns:a16="http://schemas.microsoft.com/office/drawing/2014/main" id="{93BD7C11-0987-C65A-688C-E673AD0E994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421197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211974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4211974"/>
                    </a:lnTo>
                    <a:lnTo>
                      <a:pt x="0" y="4211974"/>
                    </a:lnTo>
                    <a:close/>
                  </a:path>
                </a:pathLst>
              </a:custGeom>
              <a:solidFill>
                <a:srgbClr val="2D3134"/>
              </a:solidFill>
            </p:spPr>
          </p:sp>
          <p:sp>
            <p:nvSpPr>
              <p:cNvPr id="23" name="TextBox 4">
                <a:extLst>
                  <a:ext uri="{FF2B5EF4-FFF2-40B4-BE49-F238E27FC236}">
                    <a16:creationId xmlns:a16="http://schemas.microsoft.com/office/drawing/2014/main" id="{F670A17E-454B-077D-8D05-DFAF80C2E84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425959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800"/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5414D85B-537C-AD25-DCD7-86AA4D940539}"/>
                </a:ext>
              </a:extLst>
            </p:cNvPr>
            <p:cNvGrpSpPr/>
            <p:nvPr/>
          </p:nvGrpSpPr>
          <p:grpSpPr>
            <a:xfrm rot="5400000">
              <a:off x="11061653" y="5727656"/>
              <a:ext cx="730251" cy="1530441"/>
              <a:chOff x="0" y="0"/>
              <a:chExt cx="812800" cy="604619"/>
            </a:xfrm>
          </p:grpSpPr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CE07058-0737-CA50-4BFD-5739E542D34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60461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04619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604619"/>
                    </a:lnTo>
                    <a:lnTo>
                      <a:pt x="0" y="604619"/>
                    </a:lnTo>
                    <a:close/>
                  </a:path>
                </a:pathLst>
              </a:custGeom>
              <a:solidFill>
                <a:srgbClr val="2A8D87"/>
              </a:solidFill>
            </p:spPr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256FC97E-FD12-75EC-761E-88746818FBF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6522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800"/>
              </a:p>
            </p:txBody>
          </p:sp>
        </p:grpSp>
      </p:grpSp>
      <p:pic>
        <p:nvPicPr>
          <p:cNvPr id="19" name="Picture 2" descr="C:\Users\User\Desktop\泰宇素材or資源\泰宇logo(無陰影)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332" y="6205441"/>
            <a:ext cx="226406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02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/>
          <p:cNvSpPr/>
          <p:nvPr/>
        </p:nvSpPr>
        <p:spPr>
          <a:xfrm rot="5400000">
            <a:off x="4965654" y="1162096"/>
            <a:ext cx="730249" cy="10661559"/>
          </a:xfrm>
          <a:custGeom>
            <a:avLst/>
            <a:gdLst/>
            <a:ahLst/>
            <a:cxnLst/>
            <a:rect l="l" t="t" r="r" b="b"/>
            <a:pathLst>
              <a:path w="812800" h="4211974">
                <a:moveTo>
                  <a:pt x="0" y="0"/>
                </a:moveTo>
                <a:lnTo>
                  <a:pt x="812800" y="0"/>
                </a:lnTo>
                <a:lnTo>
                  <a:pt x="812800" y="4211974"/>
                </a:lnTo>
                <a:lnTo>
                  <a:pt x="0" y="4211974"/>
                </a:lnTo>
                <a:close/>
              </a:path>
            </a:pathLst>
          </a:custGeom>
          <a:solidFill>
            <a:srgbClr val="2D3134"/>
          </a:solidFill>
        </p:spPr>
      </p:sp>
      <p:sp>
        <p:nvSpPr>
          <p:cNvPr id="7" name="TextBox 4"/>
          <p:cNvSpPr txBox="1"/>
          <p:nvPr/>
        </p:nvSpPr>
        <p:spPr>
          <a:xfrm rot="5400000">
            <a:off x="5025929" y="1101821"/>
            <a:ext cx="730249" cy="1078211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800"/>
          </a:p>
        </p:txBody>
      </p:sp>
      <p:sp>
        <p:nvSpPr>
          <p:cNvPr id="9" name="Freeform 6"/>
          <p:cNvSpPr/>
          <p:nvPr/>
        </p:nvSpPr>
        <p:spPr>
          <a:xfrm rot="5400000">
            <a:off x="11061653" y="5727656"/>
            <a:ext cx="730251" cy="1530441"/>
          </a:xfrm>
          <a:custGeom>
            <a:avLst/>
            <a:gdLst/>
            <a:ahLst/>
            <a:cxnLst/>
            <a:rect l="l" t="t" r="r" b="b"/>
            <a:pathLst>
              <a:path w="812800" h="604619">
                <a:moveTo>
                  <a:pt x="0" y="0"/>
                </a:moveTo>
                <a:lnTo>
                  <a:pt x="812800" y="0"/>
                </a:lnTo>
                <a:lnTo>
                  <a:pt x="812800" y="604619"/>
                </a:lnTo>
                <a:lnTo>
                  <a:pt x="0" y="604619"/>
                </a:lnTo>
                <a:close/>
              </a:path>
            </a:pathLst>
          </a:custGeom>
          <a:solidFill>
            <a:srgbClr val="2A8D87"/>
          </a:solidFill>
        </p:spPr>
      </p:sp>
      <p:sp>
        <p:nvSpPr>
          <p:cNvPr id="10" name="TextBox 7"/>
          <p:cNvSpPr txBox="1"/>
          <p:nvPr/>
        </p:nvSpPr>
        <p:spPr>
          <a:xfrm rot="5400000">
            <a:off x="11121928" y="5667381"/>
            <a:ext cx="730251" cy="165099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800"/>
          </a:p>
        </p:txBody>
      </p:sp>
      <p:sp>
        <p:nvSpPr>
          <p:cNvPr id="12" name="Freeform 23"/>
          <p:cNvSpPr/>
          <p:nvPr/>
        </p:nvSpPr>
        <p:spPr>
          <a:xfrm rot="120058">
            <a:off x="9975486" y="-523280"/>
            <a:ext cx="1361989" cy="136198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6E6E6"/>
          </a:solidFill>
        </p:spPr>
      </p:sp>
      <p:sp>
        <p:nvSpPr>
          <p:cNvPr id="13" name="TextBox 24"/>
          <p:cNvSpPr txBox="1"/>
          <p:nvPr/>
        </p:nvSpPr>
        <p:spPr>
          <a:xfrm rot="120058">
            <a:off x="10104566" y="-475373"/>
            <a:ext cx="1106616" cy="11864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800"/>
          </a:p>
        </p:txBody>
      </p:sp>
      <p:sp>
        <p:nvSpPr>
          <p:cNvPr id="14" name="Freeform 25"/>
          <p:cNvSpPr/>
          <p:nvPr userDrawn="1"/>
        </p:nvSpPr>
        <p:spPr>
          <a:xfrm rot="120058">
            <a:off x="10703535" y="-1425895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7"/>
          <p:cNvSpPr/>
          <p:nvPr/>
        </p:nvSpPr>
        <p:spPr>
          <a:xfrm rot="120058">
            <a:off x="11747245" y="1171537"/>
            <a:ext cx="280084" cy="280084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/>
          </a:solidFill>
        </p:spPr>
      </p:sp>
      <p:sp>
        <p:nvSpPr>
          <p:cNvPr id="17" name="TextBox 28"/>
          <p:cNvSpPr txBox="1"/>
          <p:nvPr/>
        </p:nvSpPr>
        <p:spPr>
          <a:xfrm rot="120058">
            <a:off x="11773560" y="1194514"/>
            <a:ext cx="227568" cy="2308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80"/>
              </a:lnSpc>
            </a:pPr>
            <a:endParaRPr sz="800"/>
          </a:p>
        </p:txBody>
      </p:sp>
      <p:sp>
        <p:nvSpPr>
          <p:cNvPr id="25" name="Freeform 13"/>
          <p:cNvSpPr/>
          <p:nvPr/>
        </p:nvSpPr>
        <p:spPr>
          <a:xfrm>
            <a:off x="1803931" y="1078725"/>
            <a:ext cx="9238031" cy="1120307"/>
          </a:xfrm>
          <a:custGeom>
            <a:avLst/>
            <a:gdLst/>
            <a:ahLst/>
            <a:cxnLst/>
            <a:rect l="l" t="t" r="r" b="b"/>
            <a:pathLst>
              <a:path w="1230592" h="728602">
                <a:moveTo>
                  <a:pt x="0" y="0"/>
                </a:moveTo>
                <a:lnTo>
                  <a:pt x="1230592" y="0"/>
                </a:lnTo>
                <a:lnTo>
                  <a:pt x="1230592" y="728602"/>
                </a:lnTo>
                <a:lnTo>
                  <a:pt x="0" y="728602"/>
                </a:lnTo>
                <a:close/>
              </a:path>
            </a:pathLst>
          </a:custGeom>
          <a:solidFill>
            <a:srgbClr val="2A8D87"/>
          </a:solidFill>
        </p:spPr>
      </p:sp>
      <p:sp>
        <p:nvSpPr>
          <p:cNvPr id="26" name="TextBox 14"/>
          <p:cNvSpPr txBox="1"/>
          <p:nvPr/>
        </p:nvSpPr>
        <p:spPr>
          <a:xfrm>
            <a:off x="1803931" y="1005496"/>
            <a:ext cx="9238031" cy="119353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 sz="80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4DE739-03EA-22BE-7CD8-8BA603069E9B}"/>
              </a:ext>
            </a:extLst>
          </p:cNvPr>
          <p:cNvSpPr/>
          <p:nvPr userDrawn="1"/>
        </p:nvSpPr>
        <p:spPr>
          <a:xfrm>
            <a:off x="831162" y="1078724"/>
            <a:ext cx="10210800" cy="11203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Group 12">
            <a:extLst>
              <a:ext uri="{FF2B5EF4-FFF2-40B4-BE49-F238E27FC236}">
                <a16:creationId xmlns:a16="http://schemas.microsoft.com/office/drawing/2014/main" id="{F8ADB05A-AD3D-A58E-9253-EE0D3E84945F}"/>
              </a:ext>
            </a:extLst>
          </p:cNvPr>
          <p:cNvGrpSpPr/>
          <p:nvPr/>
        </p:nvGrpSpPr>
        <p:grpSpPr>
          <a:xfrm>
            <a:off x="1803931" y="3164719"/>
            <a:ext cx="9238031" cy="1120307"/>
            <a:chOff x="0" y="0"/>
            <a:chExt cx="1230592" cy="728602"/>
          </a:xfrm>
        </p:grpSpPr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373AF383-2FCA-9F29-825A-2D36A6B3179B}"/>
                </a:ext>
              </a:extLst>
            </p:cNvPr>
            <p:cNvSpPr/>
            <p:nvPr/>
          </p:nvSpPr>
          <p:spPr>
            <a:xfrm>
              <a:off x="0" y="0"/>
              <a:ext cx="1230592" cy="728602"/>
            </a:xfrm>
            <a:custGeom>
              <a:avLst/>
              <a:gdLst/>
              <a:ahLst/>
              <a:cxnLst/>
              <a:rect l="l" t="t" r="r" b="b"/>
              <a:pathLst>
                <a:path w="1230592" h="728602">
                  <a:moveTo>
                    <a:pt x="0" y="0"/>
                  </a:moveTo>
                  <a:lnTo>
                    <a:pt x="1230592" y="0"/>
                  </a:lnTo>
                  <a:lnTo>
                    <a:pt x="1230592" y="728602"/>
                  </a:lnTo>
                  <a:lnTo>
                    <a:pt x="0" y="728602"/>
                  </a:lnTo>
                  <a:close/>
                </a:path>
              </a:pathLst>
            </a:custGeom>
            <a:solidFill>
              <a:srgbClr val="2A8D87"/>
            </a:solidFill>
          </p:spPr>
        </p:sp>
        <p:sp>
          <p:nvSpPr>
            <p:cNvPr id="33" name="TextBox 14">
              <a:extLst>
                <a:ext uri="{FF2B5EF4-FFF2-40B4-BE49-F238E27FC236}">
                  <a16:creationId xmlns:a16="http://schemas.microsoft.com/office/drawing/2014/main" id="{8E546BE7-8BEB-CBB3-FBC3-172BFACAEFAE}"/>
                </a:ext>
              </a:extLst>
            </p:cNvPr>
            <p:cNvSpPr txBox="1"/>
            <p:nvPr/>
          </p:nvSpPr>
          <p:spPr>
            <a:xfrm>
              <a:off x="0" y="-47625"/>
              <a:ext cx="1230592" cy="7762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42C243D0-3453-86A8-A872-009D17839F1D}"/>
              </a:ext>
            </a:extLst>
          </p:cNvPr>
          <p:cNvSpPr/>
          <p:nvPr/>
        </p:nvSpPr>
        <p:spPr>
          <a:xfrm>
            <a:off x="831162" y="3164718"/>
            <a:ext cx="10210800" cy="11203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Group 12">
            <a:extLst>
              <a:ext uri="{FF2B5EF4-FFF2-40B4-BE49-F238E27FC236}">
                <a16:creationId xmlns:a16="http://schemas.microsoft.com/office/drawing/2014/main" id="{C65BA66B-D59B-EB4A-824D-84CDBDF3539B}"/>
              </a:ext>
            </a:extLst>
          </p:cNvPr>
          <p:cNvGrpSpPr/>
          <p:nvPr/>
        </p:nvGrpSpPr>
        <p:grpSpPr>
          <a:xfrm>
            <a:off x="1803931" y="2363414"/>
            <a:ext cx="9238031" cy="671275"/>
            <a:chOff x="0" y="0"/>
            <a:chExt cx="1230592" cy="728602"/>
          </a:xfrm>
        </p:grpSpPr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C078C9EC-959E-C81E-68C7-FA3D11EABB20}"/>
                </a:ext>
              </a:extLst>
            </p:cNvPr>
            <p:cNvSpPr/>
            <p:nvPr/>
          </p:nvSpPr>
          <p:spPr>
            <a:xfrm>
              <a:off x="0" y="0"/>
              <a:ext cx="1230592" cy="728602"/>
            </a:xfrm>
            <a:custGeom>
              <a:avLst/>
              <a:gdLst/>
              <a:ahLst/>
              <a:cxnLst/>
              <a:rect l="l" t="t" r="r" b="b"/>
              <a:pathLst>
                <a:path w="1230592" h="728602">
                  <a:moveTo>
                    <a:pt x="0" y="0"/>
                  </a:moveTo>
                  <a:lnTo>
                    <a:pt x="1230592" y="0"/>
                  </a:lnTo>
                  <a:lnTo>
                    <a:pt x="1230592" y="728602"/>
                  </a:lnTo>
                  <a:lnTo>
                    <a:pt x="0" y="728602"/>
                  </a:lnTo>
                  <a:close/>
                </a:path>
              </a:pathLst>
            </a:custGeom>
            <a:solidFill>
              <a:srgbClr val="2A8D87"/>
            </a:solidFill>
          </p:spPr>
        </p:sp>
        <p:sp>
          <p:nvSpPr>
            <p:cNvPr id="40" name="TextBox 14">
              <a:extLst>
                <a:ext uri="{FF2B5EF4-FFF2-40B4-BE49-F238E27FC236}">
                  <a16:creationId xmlns:a16="http://schemas.microsoft.com/office/drawing/2014/main" id="{C6E6428E-AF4D-1D9B-846B-37BC44A03F6E}"/>
                </a:ext>
              </a:extLst>
            </p:cNvPr>
            <p:cNvSpPr txBox="1"/>
            <p:nvPr/>
          </p:nvSpPr>
          <p:spPr>
            <a:xfrm>
              <a:off x="0" y="-47625"/>
              <a:ext cx="1230592" cy="7762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2B68C26B-F7F8-C676-C21A-FB0217DCED99}"/>
              </a:ext>
            </a:extLst>
          </p:cNvPr>
          <p:cNvSpPr/>
          <p:nvPr/>
        </p:nvSpPr>
        <p:spPr>
          <a:xfrm>
            <a:off x="831162" y="2363413"/>
            <a:ext cx="10210800" cy="67127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2" name="Group 12">
            <a:extLst>
              <a:ext uri="{FF2B5EF4-FFF2-40B4-BE49-F238E27FC236}">
                <a16:creationId xmlns:a16="http://schemas.microsoft.com/office/drawing/2014/main" id="{93BF4F79-DBEB-4BDF-E3E6-9BB74C1A2D4D}"/>
              </a:ext>
            </a:extLst>
          </p:cNvPr>
          <p:cNvGrpSpPr/>
          <p:nvPr/>
        </p:nvGrpSpPr>
        <p:grpSpPr>
          <a:xfrm>
            <a:off x="1803931" y="4422992"/>
            <a:ext cx="9238031" cy="671275"/>
            <a:chOff x="0" y="0"/>
            <a:chExt cx="1230592" cy="728602"/>
          </a:xfrm>
        </p:grpSpPr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8D8B5E41-BD72-BC7C-1343-F7E7C502921B}"/>
                </a:ext>
              </a:extLst>
            </p:cNvPr>
            <p:cNvSpPr/>
            <p:nvPr/>
          </p:nvSpPr>
          <p:spPr>
            <a:xfrm>
              <a:off x="0" y="0"/>
              <a:ext cx="1230592" cy="728602"/>
            </a:xfrm>
            <a:custGeom>
              <a:avLst/>
              <a:gdLst/>
              <a:ahLst/>
              <a:cxnLst/>
              <a:rect l="l" t="t" r="r" b="b"/>
              <a:pathLst>
                <a:path w="1230592" h="728602">
                  <a:moveTo>
                    <a:pt x="0" y="0"/>
                  </a:moveTo>
                  <a:lnTo>
                    <a:pt x="1230592" y="0"/>
                  </a:lnTo>
                  <a:lnTo>
                    <a:pt x="1230592" y="728602"/>
                  </a:lnTo>
                  <a:lnTo>
                    <a:pt x="0" y="728602"/>
                  </a:lnTo>
                  <a:close/>
                </a:path>
              </a:pathLst>
            </a:custGeom>
            <a:solidFill>
              <a:srgbClr val="2A8D87"/>
            </a:solidFill>
          </p:spPr>
        </p:sp>
        <p:sp>
          <p:nvSpPr>
            <p:cNvPr id="47" name="TextBox 14">
              <a:extLst>
                <a:ext uri="{FF2B5EF4-FFF2-40B4-BE49-F238E27FC236}">
                  <a16:creationId xmlns:a16="http://schemas.microsoft.com/office/drawing/2014/main" id="{3CD082E2-C813-6640-1E5B-2847AB9FAFE4}"/>
                </a:ext>
              </a:extLst>
            </p:cNvPr>
            <p:cNvSpPr txBox="1"/>
            <p:nvPr/>
          </p:nvSpPr>
          <p:spPr>
            <a:xfrm>
              <a:off x="0" y="-47625"/>
              <a:ext cx="1230592" cy="7762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8F5BBE6B-3C19-DEA3-F042-71D56B5DFF7F}"/>
              </a:ext>
            </a:extLst>
          </p:cNvPr>
          <p:cNvSpPr/>
          <p:nvPr/>
        </p:nvSpPr>
        <p:spPr>
          <a:xfrm>
            <a:off x="831162" y="4422991"/>
            <a:ext cx="10210800" cy="67127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9" name="Group 12">
            <a:extLst>
              <a:ext uri="{FF2B5EF4-FFF2-40B4-BE49-F238E27FC236}">
                <a16:creationId xmlns:a16="http://schemas.microsoft.com/office/drawing/2014/main" id="{6E4F0F8F-A7CF-BCE0-68D6-D7A3674A24FD}"/>
              </a:ext>
            </a:extLst>
          </p:cNvPr>
          <p:cNvGrpSpPr/>
          <p:nvPr/>
        </p:nvGrpSpPr>
        <p:grpSpPr>
          <a:xfrm>
            <a:off x="1803931" y="5217867"/>
            <a:ext cx="9238031" cy="671275"/>
            <a:chOff x="0" y="0"/>
            <a:chExt cx="1230592" cy="728602"/>
          </a:xfrm>
        </p:grpSpPr>
        <p:sp>
          <p:nvSpPr>
            <p:cNvPr id="53" name="Freeform 13">
              <a:extLst>
                <a:ext uri="{FF2B5EF4-FFF2-40B4-BE49-F238E27FC236}">
                  <a16:creationId xmlns:a16="http://schemas.microsoft.com/office/drawing/2014/main" id="{3E11D848-D0BF-8A77-F0CB-8F3568ECC30E}"/>
                </a:ext>
              </a:extLst>
            </p:cNvPr>
            <p:cNvSpPr/>
            <p:nvPr/>
          </p:nvSpPr>
          <p:spPr>
            <a:xfrm>
              <a:off x="0" y="0"/>
              <a:ext cx="1230592" cy="728602"/>
            </a:xfrm>
            <a:custGeom>
              <a:avLst/>
              <a:gdLst/>
              <a:ahLst/>
              <a:cxnLst/>
              <a:rect l="l" t="t" r="r" b="b"/>
              <a:pathLst>
                <a:path w="1230592" h="728602">
                  <a:moveTo>
                    <a:pt x="0" y="0"/>
                  </a:moveTo>
                  <a:lnTo>
                    <a:pt x="1230592" y="0"/>
                  </a:lnTo>
                  <a:lnTo>
                    <a:pt x="1230592" y="728602"/>
                  </a:lnTo>
                  <a:lnTo>
                    <a:pt x="0" y="728602"/>
                  </a:lnTo>
                  <a:close/>
                </a:path>
              </a:pathLst>
            </a:custGeom>
            <a:solidFill>
              <a:srgbClr val="2A8D87"/>
            </a:solidFill>
          </p:spPr>
        </p:sp>
        <p:sp>
          <p:nvSpPr>
            <p:cNvPr id="54" name="TextBox 14">
              <a:extLst>
                <a:ext uri="{FF2B5EF4-FFF2-40B4-BE49-F238E27FC236}">
                  <a16:creationId xmlns:a16="http://schemas.microsoft.com/office/drawing/2014/main" id="{1815E299-C5AC-03DE-12E3-26F667F22F2A}"/>
                </a:ext>
              </a:extLst>
            </p:cNvPr>
            <p:cNvSpPr txBox="1"/>
            <p:nvPr/>
          </p:nvSpPr>
          <p:spPr>
            <a:xfrm>
              <a:off x="0" y="-47625"/>
              <a:ext cx="1230592" cy="7762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5EF910A3-B1A3-7A3F-8C6E-6F02CA77C717}"/>
              </a:ext>
            </a:extLst>
          </p:cNvPr>
          <p:cNvSpPr/>
          <p:nvPr/>
        </p:nvSpPr>
        <p:spPr>
          <a:xfrm>
            <a:off x="831162" y="5217866"/>
            <a:ext cx="10210800" cy="67127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Picture 2" descr="C:\Users\User\Desktop\泰宇素材or資源\泰宇logo(無陰影)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332" y="6205441"/>
            <a:ext cx="226406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825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bg>
      <p:bgPr>
        <a:solidFill>
          <a:srgbClr val="2844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/>
          <p:nvPr userDrawn="1"/>
        </p:nvSpPr>
        <p:spPr>
          <a:xfrm rot="-5400000">
            <a:off x="-3043069" y="3449005"/>
            <a:ext cx="7438688" cy="0"/>
          </a:xfrm>
          <a:prstGeom prst="line">
            <a:avLst/>
          </a:prstGeom>
          <a:ln w="28575" cap="flat">
            <a:solidFill>
              <a:srgbClr val="F1F1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3"/>
          <p:cNvSpPr/>
          <p:nvPr userDrawn="1"/>
        </p:nvSpPr>
        <p:spPr>
          <a:xfrm>
            <a:off x="-396414" y="5870257"/>
            <a:ext cx="13046261" cy="0"/>
          </a:xfrm>
          <a:prstGeom prst="line">
            <a:avLst/>
          </a:prstGeom>
          <a:ln w="28575" cap="flat">
            <a:solidFill>
              <a:srgbClr val="F1F1E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4"/>
          <p:cNvGrpSpPr/>
          <p:nvPr userDrawn="1"/>
        </p:nvGrpSpPr>
        <p:grpSpPr>
          <a:xfrm>
            <a:off x="1702098" y="5350473"/>
            <a:ext cx="1039569" cy="1039569"/>
            <a:chOff x="0" y="0"/>
            <a:chExt cx="812800" cy="812800"/>
          </a:xfrm>
        </p:grpSpPr>
        <p:sp>
          <p:nvSpPr>
            <p:cNvPr id="11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F1EF"/>
            </a:solidFill>
          </p:spPr>
        </p:sp>
        <p:sp>
          <p:nvSpPr>
            <p:cNvPr id="12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3" name="Freeform 7"/>
          <p:cNvSpPr/>
          <p:nvPr userDrawn="1"/>
        </p:nvSpPr>
        <p:spPr>
          <a:xfrm>
            <a:off x="2061402" y="5549294"/>
            <a:ext cx="320963" cy="641927"/>
          </a:xfrm>
          <a:custGeom>
            <a:avLst/>
            <a:gdLst/>
            <a:ahLst/>
            <a:cxnLst/>
            <a:rect l="l" t="t" r="r" b="b"/>
            <a:pathLst>
              <a:path w="481445" h="962890">
                <a:moveTo>
                  <a:pt x="0" y="0"/>
                </a:moveTo>
                <a:lnTo>
                  <a:pt x="481444" y="0"/>
                </a:lnTo>
                <a:lnTo>
                  <a:pt x="481444" y="962890"/>
                </a:lnTo>
                <a:lnTo>
                  <a:pt x="0" y="962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8"/>
          <p:cNvGrpSpPr/>
          <p:nvPr userDrawn="1"/>
        </p:nvGrpSpPr>
        <p:grpSpPr>
          <a:xfrm>
            <a:off x="3970173" y="5532905"/>
            <a:ext cx="7049430" cy="693756"/>
            <a:chOff x="0" y="0"/>
            <a:chExt cx="2784960" cy="274076"/>
          </a:xfrm>
        </p:grpSpPr>
        <p:sp>
          <p:nvSpPr>
            <p:cNvPr id="15" name="Freeform 9"/>
            <p:cNvSpPr/>
            <p:nvPr/>
          </p:nvSpPr>
          <p:spPr>
            <a:xfrm>
              <a:off x="0" y="0"/>
              <a:ext cx="2784960" cy="274076"/>
            </a:xfrm>
            <a:custGeom>
              <a:avLst/>
              <a:gdLst/>
              <a:ahLst/>
              <a:cxnLst/>
              <a:rect l="l" t="t" r="r" b="b"/>
              <a:pathLst>
                <a:path w="2784960" h="274076">
                  <a:moveTo>
                    <a:pt x="37340" y="0"/>
                  </a:moveTo>
                  <a:lnTo>
                    <a:pt x="2747620" y="0"/>
                  </a:lnTo>
                  <a:cubicBezTo>
                    <a:pt x="2768242" y="0"/>
                    <a:pt x="2784960" y="16718"/>
                    <a:pt x="2784960" y="37340"/>
                  </a:cubicBezTo>
                  <a:lnTo>
                    <a:pt x="2784960" y="236736"/>
                  </a:lnTo>
                  <a:cubicBezTo>
                    <a:pt x="2784960" y="257359"/>
                    <a:pt x="2768242" y="274076"/>
                    <a:pt x="2747620" y="274076"/>
                  </a:cubicBezTo>
                  <a:lnTo>
                    <a:pt x="37340" y="274076"/>
                  </a:lnTo>
                  <a:cubicBezTo>
                    <a:pt x="16718" y="274076"/>
                    <a:pt x="0" y="257359"/>
                    <a:pt x="0" y="236736"/>
                  </a:cubicBezTo>
                  <a:lnTo>
                    <a:pt x="0" y="37340"/>
                  </a:lnTo>
                  <a:cubicBezTo>
                    <a:pt x="0" y="16718"/>
                    <a:pt x="16718" y="0"/>
                    <a:pt x="37340" y="0"/>
                  </a:cubicBezTo>
                  <a:close/>
                </a:path>
              </a:pathLst>
            </a:custGeom>
            <a:solidFill>
              <a:srgbClr val="28443B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6" name="TextBox 10"/>
            <p:cNvSpPr txBox="1"/>
            <p:nvPr/>
          </p:nvSpPr>
          <p:spPr>
            <a:xfrm>
              <a:off x="0" y="-47625"/>
              <a:ext cx="2784960" cy="3217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8" name="Freeform 12"/>
          <p:cNvSpPr/>
          <p:nvPr userDrawn="1"/>
        </p:nvSpPr>
        <p:spPr>
          <a:xfrm rot="5400000">
            <a:off x="9457801" y="-714925"/>
            <a:ext cx="1313351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08870"/>
            </a:stretch>
          </a:blipFill>
        </p:spPr>
      </p:sp>
      <p:grpSp>
        <p:nvGrpSpPr>
          <p:cNvPr id="19" name="Group 13"/>
          <p:cNvGrpSpPr/>
          <p:nvPr userDrawn="1"/>
        </p:nvGrpSpPr>
        <p:grpSpPr>
          <a:xfrm rot="2440180">
            <a:off x="8974348" y="750775"/>
            <a:ext cx="280084" cy="280084"/>
            <a:chOff x="0" y="0"/>
            <a:chExt cx="812800" cy="812800"/>
          </a:xfrm>
        </p:grpSpPr>
        <p:sp>
          <p:nvSpPr>
            <p:cNvPr id="20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F1EF"/>
            </a:solidFill>
          </p:spPr>
        </p:sp>
        <p:sp>
          <p:nvSpPr>
            <p:cNvPr id="21" name="TextBox 1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"/>
                </a:lnSpc>
              </a:pPr>
              <a:endParaRPr sz="800"/>
            </a:p>
          </p:txBody>
        </p:sp>
      </p:grpSp>
      <p:sp>
        <p:nvSpPr>
          <p:cNvPr id="22" name="TextBox 16"/>
          <p:cNvSpPr txBox="1"/>
          <p:nvPr userDrawn="1"/>
        </p:nvSpPr>
        <p:spPr>
          <a:xfrm>
            <a:off x="1702098" y="2270631"/>
            <a:ext cx="10032702" cy="1234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05"/>
              </a:lnSpc>
            </a:pPr>
            <a:r>
              <a:rPr lang="en-US" sz="6000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Q&amp;A</a:t>
            </a:r>
          </a:p>
        </p:txBody>
      </p:sp>
      <p:pic>
        <p:nvPicPr>
          <p:cNvPr id="17" name="Picture 2" descr="C:\Users\User\Desktop\泰宇素材or資源\泰宇logo(無陰影)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332" y="6205441"/>
            <a:ext cx="226406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631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/>
          <p:cNvSpPr/>
          <p:nvPr userDrawn="1"/>
        </p:nvSpPr>
        <p:spPr>
          <a:xfrm>
            <a:off x="0" y="0"/>
            <a:ext cx="3119995" cy="6858000"/>
          </a:xfrm>
          <a:custGeom>
            <a:avLst/>
            <a:gdLst/>
            <a:ahLst/>
            <a:cxnLst/>
            <a:rect l="l" t="t" r="r" b="b"/>
            <a:pathLst>
              <a:path w="4679992" h="10287000">
                <a:moveTo>
                  <a:pt x="0" y="0"/>
                </a:moveTo>
                <a:lnTo>
                  <a:pt x="4679992" y="0"/>
                </a:lnTo>
                <a:lnTo>
                  <a:pt x="46799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977" r="-20150"/>
            </a:stretch>
          </a:blipFill>
        </p:spPr>
      </p:sp>
      <p:sp>
        <p:nvSpPr>
          <p:cNvPr id="9" name="Freeform 3"/>
          <p:cNvSpPr/>
          <p:nvPr userDrawn="1"/>
        </p:nvSpPr>
        <p:spPr>
          <a:xfrm>
            <a:off x="1980218" y="-1188060"/>
            <a:ext cx="1738630" cy="1738630"/>
          </a:xfrm>
          <a:custGeom>
            <a:avLst/>
            <a:gdLst/>
            <a:ahLst/>
            <a:cxnLst/>
            <a:rect l="l" t="t" r="r" b="b"/>
            <a:pathLst>
              <a:path w="2607945" h="2607945">
                <a:moveTo>
                  <a:pt x="0" y="0"/>
                </a:moveTo>
                <a:lnTo>
                  <a:pt x="2607946" y="0"/>
                </a:lnTo>
                <a:lnTo>
                  <a:pt x="2607946" y="2607945"/>
                </a:lnTo>
                <a:lnTo>
                  <a:pt x="0" y="2607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4"/>
          <p:cNvGrpSpPr/>
          <p:nvPr userDrawn="1"/>
        </p:nvGrpSpPr>
        <p:grpSpPr>
          <a:xfrm rot="-10800000">
            <a:off x="10751535" y="4380079"/>
            <a:ext cx="1783365" cy="1783365"/>
            <a:chOff x="0" y="0"/>
            <a:chExt cx="812800" cy="812800"/>
          </a:xfrm>
        </p:grpSpPr>
        <p:sp>
          <p:nvSpPr>
            <p:cNvPr id="11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6E6E6"/>
            </a:solidFill>
          </p:spPr>
        </p:sp>
        <p:sp>
          <p:nvSpPr>
            <p:cNvPr id="12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13" name="Freeform 7"/>
          <p:cNvSpPr/>
          <p:nvPr userDrawn="1"/>
        </p:nvSpPr>
        <p:spPr>
          <a:xfrm rot="6159134">
            <a:off x="10086211" y="539622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8"/>
          <p:cNvGrpSpPr/>
          <p:nvPr userDrawn="1"/>
        </p:nvGrpSpPr>
        <p:grpSpPr>
          <a:xfrm rot="6159134">
            <a:off x="10010149" y="6190717"/>
            <a:ext cx="280084" cy="280084"/>
            <a:chOff x="0" y="0"/>
            <a:chExt cx="812800" cy="812800"/>
          </a:xfrm>
        </p:grpSpPr>
        <p:sp>
          <p:nvSpPr>
            <p:cNvPr id="15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6" name="TextBox 10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"/>
                </a:lnSpc>
              </a:pPr>
              <a:endParaRPr sz="800"/>
            </a:p>
          </p:txBody>
        </p:sp>
      </p:grpSp>
      <p:sp>
        <p:nvSpPr>
          <p:cNvPr id="21" name="Freeform 24"/>
          <p:cNvSpPr/>
          <p:nvPr userDrawn="1"/>
        </p:nvSpPr>
        <p:spPr>
          <a:xfrm>
            <a:off x="3817794" y="2774977"/>
            <a:ext cx="126083" cy="252165"/>
          </a:xfrm>
          <a:custGeom>
            <a:avLst/>
            <a:gdLst/>
            <a:ahLst/>
            <a:cxnLst/>
            <a:rect l="l" t="t" r="r" b="b"/>
            <a:pathLst>
              <a:path w="189124" h="378248">
                <a:moveTo>
                  <a:pt x="0" y="0"/>
                </a:moveTo>
                <a:lnTo>
                  <a:pt x="189124" y="0"/>
                </a:lnTo>
                <a:lnTo>
                  <a:pt x="189124" y="378248"/>
                </a:lnTo>
                <a:lnTo>
                  <a:pt x="0" y="3782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5"/>
          <p:cNvSpPr/>
          <p:nvPr userDrawn="1"/>
        </p:nvSpPr>
        <p:spPr>
          <a:xfrm>
            <a:off x="3817794" y="3964682"/>
            <a:ext cx="126083" cy="252165"/>
          </a:xfrm>
          <a:custGeom>
            <a:avLst/>
            <a:gdLst/>
            <a:ahLst/>
            <a:cxnLst/>
            <a:rect l="l" t="t" r="r" b="b"/>
            <a:pathLst>
              <a:path w="189124" h="378248">
                <a:moveTo>
                  <a:pt x="0" y="0"/>
                </a:moveTo>
                <a:lnTo>
                  <a:pt x="189124" y="0"/>
                </a:lnTo>
                <a:lnTo>
                  <a:pt x="189124" y="378248"/>
                </a:lnTo>
                <a:lnTo>
                  <a:pt x="0" y="3782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11">
            <a:extLst>
              <a:ext uri="{FF2B5EF4-FFF2-40B4-BE49-F238E27FC236}">
                <a16:creationId xmlns:a16="http://schemas.microsoft.com/office/drawing/2014/main" id="{7EB38950-B0D9-EDDA-A8F9-49819139DC77}"/>
              </a:ext>
            </a:extLst>
          </p:cNvPr>
          <p:cNvGrpSpPr/>
          <p:nvPr userDrawn="1"/>
        </p:nvGrpSpPr>
        <p:grpSpPr>
          <a:xfrm>
            <a:off x="11506200" y="1569598"/>
            <a:ext cx="685799" cy="5288402"/>
            <a:chOff x="0" y="0"/>
            <a:chExt cx="812800" cy="2224731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6B46A7B-2526-96BA-BDCB-5FEC10FE394B}"/>
                </a:ext>
              </a:extLst>
            </p:cNvPr>
            <p:cNvSpPr/>
            <p:nvPr/>
          </p:nvSpPr>
          <p:spPr>
            <a:xfrm>
              <a:off x="0" y="0"/>
              <a:ext cx="812800" cy="2224731"/>
            </a:xfrm>
            <a:custGeom>
              <a:avLst/>
              <a:gdLst/>
              <a:ahLst/>
              <a:cxnLst/>
              <a:rect l="l" t="t" r="r" b="b"/>
              <a:pathLst>
                <a:path w="812800" h="2224731">
                  <a:moveTo>
                    <a:pt x="0" y="0"/>
                  </a:moveTo>
                  <a:lnTo>
                    <a:pt x="812800" y="0"/>
                  </a:lnTo>
                  <a:lnTo>
                    <a:pt x="812800" y="2224731"/>
                  </a:lnTo>
                  <a:lnTo>
                    <a:pt x="0" y="2224731"/>
                  </a:lnTo>
                  <a:close/>
                </a:path>
              </a:pathLst>
            </a:custGeom>
            <a:solidFill>
              <a:srgbClr val="2A8D87"/>
            </a:solidFill>
          </p:spPr>
        </p:sp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id="{96E8A6B9-1876-4A22-72E8-87902A3E5616}"/>
                </a:ext>
              </a:extLst>
            </p:cNvPr>
            <p:cNvSpPr txBox="1"/>
            <p:nvPr/>
          </p:nvSpPr>
          <p:spPr>
            <a:xfrm>
              <a:off x="0" y="-47625"/>
              <a:ext cx="812800" cy="22723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grpSp>
        <p:nvGrpSpPr>
          <p:cNvPr id="28" name="Group 14">
            <a:extLst>
              <a:ext uri="{FF2B5EF4-FFF2-40B4-BE49-F238E27FC236}">
                <a16:creationId xmlns:a16="http://schemas.microsoft.com/office/drawing/2014/main" id="{4CD7C26B-4515-C401-E4FE-1E66B6502CE0}"/>
              </a:ext>
            </a:extLst>
          </p:cNvPr>
          <p:cNvGrpSpPr/>
          <p:nvPr userDrawn="1"/>
        </p:nvGrpSpPr>
        <p:grpSpPr>
          <a:xfrm>
            <a:off x="11506200" y="-849872"/>
            <a:ext cx="2057400" cy="2419470"/>
            <a:chOff x="0" y="-47625"/>
            <a:chExt cx="812800" cy="955840"/>
          </a:xfrm>
        </p:grpSpPr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F52EDF11-4890-4A1F-88CE-CBA3258C5D3C}"/>
                </a:ext>
              </a:extLst>
            </p:cNvPr>
            <p:cNvSpPr/>
            <p:nvPr/>
          </p:nvSpPr>
          <p:spPr>
            <a:xfrm>
              <a:off x="0" y="288127"/>
              <a:ext cx="270933" cy="620088"/>
            </a:xfrm>
            <a:custGeom>
              <a:avLst/>
              <a:gdLst/>
              <a:ahLst/>
              <a:cxnLst/>
              <a:rect l="l" t="t" r="r" b="b"/>
              <a:pathLst>
                <a:path w="812800" h="908215">
                  <a:moveTo>
                    <a:pt x="0" y="0"/>
                  </a:moveTo>
                  <a:lnTo>
                    <a:pt x="812800" y="0"/>
                  </a:lnTo>
                  <a:lnTo>
                    <a:pt x="812800" y="908215"/>
                  </a:lnTo>
                  <a:lnTo>
                    <a:pt x="0" y="908215"/>
                  </a:lnTo>
                  <a:close/>
                </a:path>
              </a:pathLst>
            </a:custGeom>
            <a:solidFill>
              <a:srgbClr val="2D3134"/>
            </a:solidFill>
          </p:spPr>
          <p:txBody>
            <a:bodyPr/>
            <a:lstStyle/>
            <a:p>
              <a:endParaRPr lang="zh-TW" altLang="en-US" dirty="0"/>
            </a:p>
          </p:txBody>
        </p:sp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FFB5BD7B-29E1-545A-6F24-976F37178F85}"/>
                </a:ext>
              </a:extLst>
            </p:cNvPr>
            <p:cNvSpPr txBox="1"/>
            <p:nvPr/>
          </p:nvSpPr>
          <p:spPr>
            <a:xfrm>
              <a:off x="0" y="-47625"/>
              <a:ext cx="812800" cy="9558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800"/>
            </a:p>
          </p:txBody>
        </p:sp>
      </p:grpSp>
      <p:sp>
        <p:nvSpPr>
          <p:cNvPr id="31" name="TextBox 29">
            <a:extLst>
              <a:ext uri="{FF2B5EF4-FFF2-40B4-BE49-F238E27FC236}">
                <a16:creationId xmlns:a16="http://schemas.microsoft.com/office/drawing/2014/main" id="{B4D5FDB9-AE26-D224-07FF-CE38D45BC93D}"/>
              </a:ext>
            </a:extLst>
          </p:cNvPr>
          <p:cNvSpPr txBox="1"/>
          <p:nvPr userDrawn="1"/>
        </p:nvSpPr>
        <p:spPr>
          <a:xfrm>
            <a:off x="11126814" y="36989"/>
            <a:ext cx="1508708" cy="1410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4"/>
              </a:lnSpc>
            </a:pP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</a:p>
          <a:p>
            <a:pPr algn="ctr">
              <a:lnSpc>
                <a:spcPts val="3784"/>
              </a:lnSpc>
            </a:pP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</a:p>
          <a:p>
            <a:pPr algn="ctr">
              <a:lnSpc>
                <a:spcPts val="3784"/>
              </a:lnSpc>
            </a:pP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Picture 2" descr="C:\Users\User\Desktop\泰宇素材or資源\泰宇logo(無陰影)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65" y="6205441"/>
            <a:ext cx="226406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89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516EE-4AAA-46B6-B7A1-8251FAF509DD}" type="datetimeFigureOut">
              <a:rPr lang="zh-TW" altLang="en-US" smtClean="0"/>
              <a:t>2024/2/22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6944B-0483-4625-8AAA-08961E32B0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804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&#30475;YOUTUBE&#23416;&#22283;&#38450;&#12298;&#34892;&#21205;&#20195;&#34399;2027&#12299;EP2&#24433;&#29255;/&#29255;&#27573;&#19977;(03.04-04.23).mp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&#30475;YOUTUBE&#23416;&#22283;&#38450;&#12298;&#34892;&#21205;&#20195;&#34399;2027&#12299;EP2&#24433;&#29255;/&#29255;&#27573;&#22235;(04.42-05.28).mp4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&#30475;YOUTUBE&#23416;&#22283;&#38450;&#12298;&#34892;&#21205;&#20195;&#34399;2027&#12299;EP2&#24433;&#29255;/&#29255;&#27573;&#20116;(05.56-06.29).mp4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&#30475;YOUTUBE&#23416;&#22283;&#38450;&#12298;&#34892;&#21205;&#20195;&#34399;2027&#12299;EP2&#24433;&#29255;/&#29255;&#27573;&#20845;(08.47-11.58).mp4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30475;YOUTUBE&#23416;&#22283;&#38450;&#12298;&#34892;&#21205;&#20195;&#34399;2027&#12299;EP2&#24433;&#29255;/&#29255;&#27573;&#19968;(00.20-01.19)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u.tw/News_Content.aspx?n=9E7AC85F1954DDA8&amp;s=E52345C99AE67249" TargetMode="External"/><Relationship Id="rId3" Type="http://schemas.openxmlformats.org/officeDocument/2006/relationships/hyperlink" Target="https://www.youtube.com/watch?v=h_daOpFgO-o&amp;t=5s" TargetMode="External"/><Relationship Id="rId7" Type="http://schemas.openxmlformats.org/officeDocument/2006/relationships/hyperlink" Target="https://mna.gpwb.gov.tw/news/detail/?UserKey=524d8fdb-26b2-4f4c-8e75-bcd98f290889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zh.wikipedia.org/zh-tw/%E7%BE%8E%E6%B5%8E%E7%A4%81" TargetMode="External"/><Relationship Id="rId5" Type="http://schemas.openxmlformats.org/officeDocument/2006/relationships/hyperlink" Target="https://zh.wikipedia.org/zh-tw/%E6%B8%9A%E7%A2%A7%E7%A4%81" TargetMode="External"/><Relationship Id="rId4" Type="http://schemas.openxmlformats.org/officeDocument/2006/relationships/hyperlink" Target="https://zh.wikipedia.org/zh-tw/%E6%B0%B8%E6%9A%91%E7%A4%81" TargetMode="External"/><Relationship Id="rId9" Type="http://schemas.openxmlformats.org/officeDocument/2006/relationships/hyperlink" Target="https://www.ydn.com.tw/news/newsInsidePage?chapterID=1568820&amp;type=highlight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30475;YOUTUBE&#23416;&#22283;&#38450;&#12298;&#34892;&#21205;&#20195;&#34399;2027&#12299;EP2&#24433;&#29255;/&#29255;&#27573;&#20108;-(01.26-02.52).mp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2"/>
          <p:cNvSpPr txBox="1"/>
          <p:nvPr/>
        </p:nvSpPr>
        <p:spPr>
          <a:xfrm>
            <a:off x="776213" y="2561040"/>
            <a:ext cx="852146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40"/>
              </a:lnSpc>
            </a:pPr>
            <a:r>
              <a:rPr lang="zh-TW" altLang="en-US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拿刀在你家門晃！</a:t>
            </a:r>
          </a:p>
          <a:p>
            <a:pPr>
              <a:lnSpc>
                <a:spcPts val="7240"/>
              </a:lnSpc>
            </a:pPr>
            <a:r>
              <a:rPr lang="zh-TW" altLang="en-US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「灰色侵犯」是什麼？怎麼辦？</a:t>
            </a:r>
          </a:p>
        </p:txBody>
      </p:sp>
      <p:sp>
        <p:nvSpPr>
          <p:cNvPr id="6" name="TextBox 23"/>
          <p:cNvSpPr txBox="1"/>
          <p:nvPr/>
        </p:nvSpPr>
        <p:spPr>
          <a:xfrm>
            <a:off x="858784" y="2009780"/>
            <a:ext cx="6142649" cy="434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1"/>
              </a:lnSpc>
            </a:pPr>
            <a:r>
              <a:rPr lang="en-US" altLang="zh-TW" sz="2672" b="1" spc="11" dirty="0">
                <a:solidFill>
                  <a:srgbClr val="2A8D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672" b="1" spc="11" dirty="0">
                <a:solidFill>
                  <a:srgbClr val="2A8D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行動代號</a:t>
            </a:r>
            <a:r>
              <a:rPr lang="en-US" altLang="zh-TW" sz="2672" b="1" spc="11" dirty="0" err="1">
                <a:solidFill>
                  <a:srgbClr val="2A8D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2027》EP2</a:t>
            </a:r>
            <a:endParaRPr lang="en-US" altLang="zh-TW" sz="2672" b="1" spc="11" dirty="0">
              <a:solidFill>
                <a:srgbClr val="2A8D8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DFA9E5D-80F6-F764-9A5D-857DD9A32094}"/>
              </a:ext>
            </a:extLst>
          </p:cNvPr>
          <p:cNvSpPr txBox="1"/>
          <p:nvPr/>
        </p:nvSpPr>
        <p:spPr>
          <a:xfrm>
            <a:off x="5728546" y="5712175"/>
            <a:ext cx="2545773" cy="305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defTabSz="609539">
              <a:lnSpc>
                <a:spcPts val="2600"/>
              </a:lnSpc>
              <a:defRPr sz="1867" b="1" spc="11">
                <a:solidFill>
                  <a:srgbClr val="2A8D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r>
              <a:rPr lang="en-US" altLang="zh-TW" dirty="0" err="1"/>
              <a:t>EP2</a:t>
            </a:r>
            <a:r>
              <a:rPr lang="zh-TW" altLang="en-US" dirty="0"/>
              <a:t> 灰色侵犯是什麼？</a:t>
            </a:r>
          </a:p>
        </p:txBody>
      </p:sp>
    </p:spTree>
    <p:extLst>
      <p:ext uri="{BB962C8B-B14F-4D97-AF65-F5344CB8AC3E}">
        <p14:creationId xmlns:p14="http://schemas.microsoft.com/office/powerpoint/2010/main" val="3685552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7">
            <a:extLst>
              <a:ext uri="{FF2B5EF4-FFF2-40B4-BE49-F238E27FC236}">
                <a16:creationId xmlns:a16="http://schemas.microsoft.com/office/drawing/2014/main" id="{4D33958E-3BCC-E500-2120-E397D2D3C9EE}"/>
              </a:ext>
            </a:extLst>
          </p:cNvPr>
          <p:cNvSpPr txBox="1"/>
          <p:nvPr/>
        </p:nvSpPr>
        <p:spPr>
          <a:xfrm>
            <a:off x="805762" y="378219"/>
            <a:ext cx="8033438" cy="688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32"/>
              </a:lnSpc>
            </a:pPr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影片片段二</a:t>
            </a: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D2A504F1-12C1-7DCE-2442-E2E072F8201B}"/>
              </a:ext>
            </a:extLst>
          </p:cNvPr>
          <p:cNvSpPr txBox="1"/>
          <p:nvPr/>
        </p:nvSpPr>
        <p:spPr>
          <a:xfrm>
            <a:off x="258618" y="1190491"/>
            <a:ext cx="8367907" cy="4918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7810" lvl="0" algn="just">
              <a:lnSpc>
                <a:spcPct val="150000"/>
              </a:lnSpc>
              <a:spcBef>
                <a:spcPts val="600"/>
              </a:spcBef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    </a:t>
            </a: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2021</a:t>
            </a: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月，超過</a:t>
            </a: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200</a:t>
            </a: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艘的中國民間漁船，包圍在南海的牛軛礁，嚴重影響菲律賓的捕魚作業，菲律賓指控這些漁船是有組織的海上民兵，要擠壓菲律賓的經濟水域，迫使菲律賓撤出。而中國官方說這些漁船只是剛好在牛軛礁避風，氣候轉好就會離開。如果中國的漁船行動繼續干擾，菲律賓就會被迫放棄牛軛礁周邊水域，中國便可大方派兵接管牛軛礁，達成攻占新島礁、擴展勢力範圍的任務，整個過程無需使用傳統武力，而是以各種民間力量，或是假扮民間的官方力量達成目標。</a:t>
            </a: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9D41D0EF-9A3C-481A-DD20-1803BF095984}"/>
              </a:ext>
            </a:extLst>
          </p:cNvPr>
          <p:cNvSpPr txBox="1"/>
          <p:nvPr/>
        </p:nvSpPr>
        <p:spPr>
          <a:xfrm>
            <a:off x="533400" y="6269455"/>
            <a:ext cx="8093125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片段二：灰色侵犯的目的及案例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(01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D2A4865-2E42-F853-F87D-649C2435A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316" y="251486"/>
            <a:ext cx="3338684" cy="187801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A658F05-9BC6-7F67-22C8-45B15A637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29497"/>
            <a:ext cx="3352800" cy="390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80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7">
            <a:extLst>
              <a:ext uri="{FF2B5EF4-FFF2-40B4-BE49-F238E27FC236}">
                <a16:creationId xmlns:a16="http://schemas.microsoft.com/office/drawing/2014/main" id="{4D33958E-3BCC-E500-2120-E397D2D3C9EE}"/>
              </a:ext>
            </a:extLst>
          </p:cNvPr>
          <p:cNvSpPr txBox="1"/>
          <p:nvPr/>
        </p:nvSpPr>
        <p:spPr>
          <a:xfrm>
            <a:off x="805762" y="378219"/>
            <a:ext cx="8033438" cy="688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32"/>
              </a:lnSpc>
            </a:pPr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影片片段二</a:t>
            </a: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D2A504F1-12C1-7DCE-2442-E2E072F8201B}"/>
              </a:ext>
            </a:extLst>
          </p:cNvPr>
          <p:cNvSpPr txBox="1"/>
          <p:nvPr/>
        </p:nvSpPr>
        <p:spPr>
          <a:xfrm>
            <a:off x="482519" y="1299411"/>
            <a:ext cx="10878319" cy="1594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7810" lvl="0"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　灰色侵犯的目的，就是要對方在第一時間不知所措，產生了不知道怎麼辦、反應慢半拍，且還用錯方法防守、自亂陣腳，侵略方就可以達成目的，這樣的衝突手法也出現在臺灣。</a:t>
            </a: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9D41D0EF-9A3C-481A-DD20-1803BF095984}"/>
              </a:ext>
            </a:extLst>
          </p:cNvPr>
          <p:cNvSpPr txBox="1"/>
          <p:nvPr/>
        </p:nvSpPr>
        <p:spPr>
          <a:xfrm>
            <a:off x="533400" y="6269455"/>
            <a:ext cx="8093125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片段二：灰色侵犯的目的及案例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(01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B04EAF7-FFD1-F82D-95C0-6F2D3B034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573" y="2563265"/>
            <a:ext cx="5877254" cy="350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14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9">
            <a:extLst>
              <a:ext uri="{FF2B5EF4-FFF2-40B4-BE49-F238E27FC236}">
                <a16:creationId xmlns:a16="http://schemas.microsoft.com/office/drawing/2014/main" id="{46B5D97A-F8AB-CC22-BC3B-2669EA4DD7CB}"/>
              </a:ext>
            </a:extLst>
          </p:cNvPr>
          <p:cNvSpPr txBox="1"/>
          <p:nvPr/>
        </p:nvSpPr>
        <p:spPr>
          <a:xfrm>
            <a:off x="333093" y="6223368"/>
            <a:ext cx="7639332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本段影片可以連結課本「第二篇國際情勢與國家安全」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544946" y="1099632"/>
            <a:ext cx="4470400" cy="447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中國大陸對於南海主權的主張基於「九段線」，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1974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年便以武力控制南海的西沙群島，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2013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年起陸續在南沙群島開展填海造陸活動，興建多個人工島，並島上進行軍事部署。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中國大陸於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年版標準地圖調整為十段線將台灣與南海諸島納入，引發台灣、菲律賓等國抗議。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F307EF5-E506-3171-5762-18E17E820A77}"/>
              </a:ext>
            </a:extLst>
          </p:cNvPr>
          <p:cNvSpPr/>
          <p:nvPr/>
        </p:nvSpPr>
        <p:spPr>
          <a:xfrm>
            <a:off x="924696" y="340180"/>
            <a:ext cx="1553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課本</a:t>
            </a:r>
            <a:r>
              <a:rPr lang="en-US" altLang="zh-TW" sz="2800" b="1" kern="1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P36</a:t>
            </a:r>
            <a:endParaRPr lang="en-US" altLang="zh-TW" sz="28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2672EF7-C595-A452-DB29-4E16D0CFF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462" y="558600"/>
            <a:ext cx="6922373" cy="51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03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D27EF2FD-BB95-DDF6-52B7-24FAF9BEE27F}"/>
              </a:ext>
            </a:extLst>
          </p:cNvPr>
          <p:cNvSpPr txBox="1"/>
          <p:nvPr/>
        </p:nvSpPr>
        <p:spPr>
          <a:xfrm>
            <a:off x="249274" y="300137"/>
            <a:ext cx="760518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永暑礁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b="0" i="0" dirty="0">
                <a:solidFill>
                  <a:srgbClr val="2021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　　越南</a:t>
            </a:r>
            <a:r>
              <a:rPr lang="zh-TW" altLang="en-US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稱十字礁，菲律賓稱英勇礁，原是南沙群島中部的一個岩礁。中國政府於</a:t>
            </a:r>
            <a:r>
              <a:rPr lang="en-US" altLang="zh-TW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月開始實施的填海造陸工程後，成為南沙群島中僅次於美濟礁和渚碧礁的第三大人工島，總填海面積已達</a:t>
            </a:r>
            <a:r>
              <a:rPr lang="en-US" altLang="zh-TW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2.8</a:t>
            </a:r>
            <a:r>
              <a:rPr lang="zh-TW" altLang="en-US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平方公里左右。目前由中華人民共和國實際控制，建有</a:t>
            </a:r>
            <a:r>
              <a:rPr lang="en-US" altLang="zh-TW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3,000</a:t>
            </a:r>
            <a:r>
              <a:rPr lang="zh-TW" altLang="en-US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米跑道的機場和</a:t>
            </a:r>
            <a:r>
              <a:rPr lang="en-US" altLang="zh-TW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5,000</a:t>
            </a:r>
            <a:r>
              <a:rPr lang="zh-TW" altLang="en-US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噸級的碼頭，行政上隸屬於海南省三沙市南沙區。未來，該人工島將可能成為中國位於南海的軍事據點和戰略要地，投射軍事</a:t>
            </a:r>
            <a:r>
              <a:rPr lang="zh-TW" altLang="en-US" sz="2400" b="0" i="0" dirty="0">
                <a:solidFill>
                  <a:srgbClr val="2021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力量至周邊各島嶼。</a:t>
            </a:r>
            <a:endParaRPr lang="en-US" altLang="zh-TW" sz="2400" b="0" i="0" dirty="0">
              <a:solidFill>
                <a:srgbClr val="202122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中華民國、菲律賓、越南亦宣稱對永暑礁擁有主權。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DEA3AB-9547-618D-EE9F-FB483D43E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232" y="1811605"/>
            <a:ext cx="3939045" cy="281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6EAE0FC-DE7A-2CAE-3344-E4E4BA2FECB7}"/>
              </a:ext>
            </a:extLst>
          </p:cNvPr>
          <p:cNvSpPr/>
          <p:nvPr/>
        </p:nvSpPr>
        <p:spPr>
          <a:xfrm>
            <a:off x="248400" y="6270535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片段二：連結課外</a:t>
            </a:r>
            <a:endParaRPr lang="en-US" altLang="zh-TW" sz="2400" b="1" kern="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743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D27EF2FD-BB95-DDF6-52B7-24FAF9BEE27F}"/>
              </a:ext>
            </a:extLst>
          </p:cNvPr>
          <p:cNvSpPr txBox="1"/>
          <p:nvPr/>
        </p:nvSpPr>
        <p:spPr>
          <a:xfrm>
            <a:off x="248400" y="298800"/>
            <a:ext cx="673938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渚碧礁</a:t>
            </a:r>
            <a:endParaRPr lang="en-US" altLang="zh-TW" sz="2800" dirty="0">
              <a:solidFill>
                <a:srgbClr val="20212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600"/>
              </a:lnSpc>
            </a:pPr>
            <a:r>
              <a:rPr lang="zh-TW" altLang="en-US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渚碧礁位於南沙群島的中業群礁西南部，由天然環礁填海而成的人工島。目前由中華人民共和國實際控制，行政上隸屬於海南省三沙市。</a:t>
            </a:r>
            <a:r>
              <a:rPr lang="en-US" altLang="zh-TW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r>
              <a:rPr lang="zh-TW" altLang="en-US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年開始填海工程，截止</a:t>
            </a:r>
            <a:r>
              <a:rPr lang="en-US" altLang="zh-TW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r>
              <a:rPr lang="zh-TW" altLang="en-US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日，渚碧礁面積達</a:t>
            </a:r>
            <a:r>
              <a:rPr lang="en-US" altLang="zh-TW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方公里，成為南沙群島中僅次於美濟礁的第二大島，目前其面積仍在進一步增大中。渚碧礁東部和東南部的礁坪沒有計畫被填，並設置航道，暢通交流海水又可保持湖水清潔，以利保持內部生態以及潟湖內外海水交換。</a:t>
            </a:r>
          </a:p>
          <a:p>
            <a:pPr algn="l">
              <a:lnSpc>
                <a:spcPts val="3600"/>
              </a:lnSpc>
            </a:pPr>
            <a:r>
              <a:rPr lang="zh-TW" altLang="en-US" sz="24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中華民國、菲律賓、越南亦宣稱對渚碧礁擁有主權。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91EF8DA-5035-AD84-DA5C-4BD45DE90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406" y="1863306"/>
            <a:ext cx="4389565" cy="371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85E3BA5-F432-C9EC-36C6-CD686CB18230}"/>
              </a:ext>
            </a:extLst>
          </p:cNvPr>
          <p:cNvSpPr/>
          <p:nvPr/>
        </p:nvSpPr>
        <p:spPr>
          <a:xfrm>
            <a:off x="248400" y="6270535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片段二：連結課外</a:t>
            </a:r>
            <a:endParaRPr lang="en-US" altLang="zh-TW" sz="2400" b="1" kern="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300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D27EF2FD-BB95-DDF6-52B7-24FAF9BEE27F}"/>
              </a:ext>
            </a:extLst>
          </p:cNvPr>
          <p:cNvSpPr txBox="1"/>
          <p:nvPr/>
        </p:nvSpPr>
        <p:spPr>
          <a:xfrm>
            <a:off x="248400" y="209900"/>
            <a:ext cx="7246188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美濟礁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2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美濟礁是南海南沙群島中一處珊瑚環礁，陸地包圍著中間的海灣，中國漁民稱此礁為雙門或雙沙，越南稱圍巾環礁，現由中華人民共和國實際控制，行政上隸屬於海南省三沙市南沙區美濟村。</a:t>
            </a:r>
            <a:r>
              <a:rPr lang="en-US" altLang="zh-TW" sz="22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r>
              <a:rPr lang="zh-TW" altLang="en-US" sz="22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年開始，中華人民共和國在美濟礁上進行陸域吹填，完成吹填工程，建有一條長</a:t>
            </a:r>
            <a:r>
              <a:rPr lang="en-US" altLang="zh-TW" sz="22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2700</a:t>
            </a:r>
            <a:r>
              <a:rPr lang="zh-TW" altLang="en-US" sz="22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公尺的飛機跑道，可以停降大型客機，另外還有讓船艦郵輪等停泊的碼頭工程正在修建。填海後美濟礁地面積達</a:t>
            </a:r>
            <a:r>
              <a:rPr lang="en-US" altLang="zh-TW" sz="22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5.52</a:t>
            </a:r>
            <a:r>
              <a:rPr lang="zh-TW" altLang="en-US" sz="22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平方公里，取代西沙群島永興島成為南海諸島中面積最大的人工島，故在民間也被稱為美濟島。</a:t>
            </a:r>
          </a:p>
          <a:p>
            <a:pPr>
              <a:lnSpc>
                <a:spcPct val="150000"/>
              </a:lnSpc>
            </a:pPr>
            <a:r>
              <a:rPr lang="zh-TW" altLang="en-US" sz="2200" dirty="0">
                <a:solidFill>
                  <a:srgbClr val="2021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越南及中華民國亦宣稱對美濟礁擁有主權。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7855E73-B261-9879-1056-957EE13E6EB3}"/>
              </a:ext>
            </a:extLst>
          </p:cNvPr>
          <p:cNvSpPr/>
          <p:nvPr/>
        </p:nvSpPr>
        <p:spPr>
          <a:xfrm>
            <a:off x="248400" y="6270535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片段二：連結課外</a:t>
            </a:r>
            <a:endParaRPr lang="en-US" altLang="zh-TW" sz="2400" b="1" kern="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6354C7B-09D9-66DF-A3E9-C4E85FCC0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890" y="1981199"/>
            <a:ext cx="4071051" cy="325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452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F307EF5-E506-3171-5762-18E17E820A77}"/>
              </a:ext>
            </a:extLst>
          </p:cNvPr>
          <p:cNvSpPr/>
          <p:nvPr/>
        </p:nvSpPr>
        <p:spPr>
          <a:xfrm>
            <a:off x="543697" y="227128"/>
            <a:ext cx="460574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課本</a:t>
            </a:r>
            <a:r>
              <a:rPr lang="en-US" altLang="zh-TW" sz="2800" b="1" kern="1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P37</a:t>
            </a:r>
            <a:r>
              <a:rPr lang="zh-TW" altLang="en-US" sz="2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南海領土主權爭議</a:t>
            </a:r>
          </a:p>
          <a:p>
            <a:endParaRPr lang="en-US" altLang="zh-TW" sz="28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C31DEE5-9AE7-3221-821D-4741A6C15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1756"/>
            <a:ext cx="12192000" cy="48344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DFD3BE2-80B8-2861-FAF6-DF62F11E5B9F}"/>
              </a:ext>
            </a:extLst>
          </p:cNvPr>
          <p:cNvSpPr/>
          <p:nvPr/>
        </p:nvSpPr>
        <p:spPr>
          <a:xfrm>
            <a:off x="480345" y="6216561"/>
            <a:ext cx="7571303" cy="528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本段影片可以連結課本「第二篇國際情勢與國家安全」</a:t>
            </a:r>
          </a:p>
        </p:txBody>
      </p:sp>
    </p:spTree>
    <p:extLst>
      <p:ext uri="{BB962C8B-B14F-4D97-AF65-F5344CB8AC3E}">
        <p14:creationId xmlns:p14="http://schemas.microsoft.com/office/powerpoint/2010/main" val="315599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738909" y="1038025"/>
            <a:ext cx="5957456" cy="5010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東海釣魚臺爭議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釣魚臺列嶼位於臺灣東北外海，為臺灣的附屬島嶼，是中華民國的固有領土，也是漁民主要捕魚區。由於漁產、天然氣、石油等天然資源豐富，具有相當高的潛在經濟利益。此外，釣魚臺列嶼的戰略地位重要，是連接東南亞和東北亞的海上交通線，以及美國向西進入東亞和俄羅斯南下的必經通道。</a:t>
            </a:r>
            <a:endParaRPr lang="zh-TW" altLang="en-US" sz="2400" kern="100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F307EF5-E506-3171-5762-18E17E820A77}"/>
              </a:ext>
            </a:extLst>
          </p:cNvPr>
          <p:cNvSpPr/>
          <p:nvPr/>
        </p:nvSpPr>
        <p:spPr>
          <a:xfrm>
            <a:off x="924697" y="314780"/>
            <a:ext cx="1553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課本</a:t>
            </a:r>
            <a:r>
              <a:rPr lang="en-US" altLang="zh-TW" sz="2800" b="1" kern="1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P38</a:t>
            </a:r>
            <a:endParaRPr lang="en-US" altLang="zh-TW" sz="28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46B5D97A-F8AB-CC22-BC3B-2669EA4DD7CB}"/>
              </a:ext>
            </a:extLst>
          </p:cNvPr>
          <p:cNvSpPr txBox="1"/>
          <p:nvPr/>
        </p:nvSpPr>
        <p:spPr>
          <a:xfrm>
            <a:off x="924696" y="6248947"/>
            <a:ext cx="8953782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本段影片可以連結課本「第二篇國際情勢與國家安全」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6A1804A-C645-3B01-296C-A7AF168DF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109" y="3138200"/>
            <a:ext cx="4747072" cy="266901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DE28CD5-1B51-2D97-C49C-1A807BD73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157" y="116984"/>
            <a:ext cx="3391160" cy="302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44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94A4471D-4194-08AC-5445-E2B83CB00F0B}"/>
              </a:ext>
            </a:extLst>
          </p:cNvPr>
          <p:cNvSpPr txBox="1"/>
          <p:nvPr/>
        </p:nvSpPr>
        <p:spPr>
          <a:xfrm>
            <a:off x="643951" y="2235739"/>
            <a:ext cx="2561795" cy="65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kern="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課本</a:t>
            </a:r>
            <a:r>
              <a:rPr lang="en-US" altLang="zh-TW" sz="2800" b="1" kern="100" dirty="0" err="1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</a:t>
            </a:r>
            <a:r>
              <a:rPr lang="en-US" altLang="zh-TW" sz="2800" b="1" kern="1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39</a:t>
            </a:r>
            <a:endParaRPr lang="zh-TW" altLang="en-US" sz="2800" b="1" kern="100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340C6D7-F5B5-4E55-CA01-23666293E648}"/>
              </a:ext>
            </a:extLst>
          </p:cNvPr>
          <p:cNvSpPr/>
          <p:nvPr/>
        </p:nvSpPr>
        <p:spPr>
          <a:xfrm>
            <a:off x="480345" y="6216561"/>
            <a:ext cx="7571303" cy="528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本段影片可以連結課本「第二篇國際情勢與國家安全」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B5004F6-BDC3-B565-FFA0-0B9B942BBBFF}"/>
              </a:ext>
            </a:extLst>
          </p:cNvPr>
          <p:cNvSpPr/>
          <p:nvPr/>
        </p:nvSpPr>
        <p:spPr>
          <a:xfrm>
            <a:off x="643951" y="2905780"/>
            <a:ext cx="1620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水域劃分</a:t>
            </a:r>
            <a:endParaRPr lang="en-US" altLang="zh-TW" sz="28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045B777-355C-2CCB-B071-830F0323D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117" y="0"/>
            <a:ext cx="643620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04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"/>
          <p:cNvSpPr txBox="1"/>
          <p:nvPr/>
        </p:nvSpPr>
        <p:spPr>
          <a:xfrm>
            <a:off x="1702098" y="1636973"/>
            <a:ext cx="10032702" cy="2645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05"/>
              </a:lnSpc>
            </a:pPr>
            <a:r>
              <a:rPr lang="zh-TW" altLang="en-US" sz="6000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影片片段三</a:t>
            </a:r>
            <a:endParaRPr lang="en-US" altLang="zh-TW" sz="6000" b="1" dirty="0">
              <a:solidFill>
                <a:srgbClr val="F1F1E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1005"/>
              </a:lnSpc>
            </a:pPr>
            <a:r>
              <a:rPr lang="zh-TW" altLang="en-US" sz="6000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與國防原理介紹</a:t>
            </a:r>
            <a:endParaRPr lang="en-US" sz="6000" b="1" dirty="0">
              <a:solidFill>
                <a:srgbClr val="F1F1E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A8C6AC1-D5FB-31F3-DC4A-4DC0A223F2E9}"/>
              </a:ext>
            </a:extLst>
          </p:cNvPr>
          <p:cNvSpPr txBox="1"/>
          <p:nvPr/>
        </p:nvSpPr>
        <p:spPr>
          <a:xfrm>
            <a:off x="6248091" y="5660220"/>
            <a:ext cx="2545773" cy="35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 defTabSz="609539">
              <a:lnSpc>
                <a:spcPts val="2980"/>
              </a:lnSpc>
              <a:defRPr sz="2129" b="1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r>
              <a:rPr lang="en-US" altLang="zh-TW" dirty="0" err="1"/>
              <a:t>EP2</a:t>
            </a:r>
            <a:r>
              <a:rPr lang="zh-TW" altLang="en-US" dirty="0"/>
              <a:t> 灰色侵犯是什麼？</a:t>
            </a:r>
          </a:p>
        </p:txBody>
      </p:sp>
    </p:spTree>
    <p:extLst>
      <p:ext uri="{BB962C8B-B14F-4D97-AF65-F5344CB8AC3E}">
        <p14:creationId xmlns:p14="http://schemas.microsoft.com/office/powerpoint/2010/main" val="221271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946244-F1A7-1876-19FF-1785DD84A3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49708" y="1089025"/>
            <a:ext cx="10515600" cy="718145"/>
          </a:xfr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7"/>
              </a:lnSpc>
            </a:pPr>
            <a:r>
              <a:rPr lang="zh-TW" altLang="zh-TW" sz="4020" b="1" dirty="0">
                <a:solidFill>
                  <a:srgbClr val="2A8D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本單元重點介紹</a:t>
            </a:r>
            <a:endParaRPr lang="zh-TW" altLang="en-US" sz="4020" b="1" dirty="0">
              <a:solidFill>
                <a:srgbClr val="2A8D8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4600190" y="2438896"/>
            <a:ext cx="618211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TW"/>
            </a:defPPr>
            <a:lvl1pPr>
              <a:lnSpc>
                <a:spcPts val="2695"/>
              </a:lnSpc>
              <a:defRPr sz="24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為什麼中共戰機動不動就飛到臺灣領空？只是嚇唬作用嗎？</a:t>
            </a:r>
          </a:p>
          <a:p>
            <a:r>
              <a:rPr lang="zh-TW" altLang="en-US" dirty="0"/>
              <a:t>其實共軍繞臺擾臺行為是一種侵略的手法，稱為「灰色侵犯」，指以非傳統武力進行的衝突，講白話一點，就是</a:t>
            </a:r>
            <a:r>
              <a:rPr lang="en-US" altLang="zh-TW" dirty="0"/>
              <a:t>『</a:t>
            </a:r>
            <a:r>
              <a:rPr lang="zh-TW" altLang="en-US" dirty="0"/>
              <a:t>打擦邊球</a:t>
            </a:r>
            <a:r>
              <a:rPr lang="en-US" altLang="zh-TW" dirty="0"/>
              <a:t>』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zh-TW" altLang="en-US" dirty="0"/>
          </a:p>
          <a:p>
            <a:r>
              <a:rPr lang="zh-TW" altLang="en-US" dirty="0"/>
              <a:t>我們政府、民眾又該如何回應這種灰色侵犯的威脅呢？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4025514" y="2496046"/>
            <a:ext cx="339773" cy="339773"/>
            <a:chOff x="63257" y="8620208"/>
            <a:chExt cx="339773" cy="339773"/>
          </a:xfrm>
        </p:grpSpPr>
        <p:grpSp>
          <p:nvGrpSpPr>
            <p:cNvPr id="7" name="Group 18"/>
            <p:cNvGrpSpPr/>
            <p:nvPr/>
          </p:nvGrpSpPr>
          <p:grpSpPr>
            <a:xfrm>
              <a:off x="63257" y="8620208"/>
              <a:ext cx="339773" cy="339773"/>
              <a:chOff x="0" y="0"/>
              <a:chExt cx="812800" cy="812800"/>
            </a:xfrm>
          </p:grpSpPr>
          <p:sp>
            <p:nvSpPr>
              <p:cNvPr id="10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A8D87"/>
              </a:solidFill>
            </p:spPr>
          </p:sp>
          <p:sp>
            <p:nvSpPr>
              <p:cNvPr id="11" name="TextBox 20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93"/>
                  </a:lnSpc>
                </a:pPr>
                <a:endParaRPr sz="800"/>
              </a:p>
            </p:txBody>
          </p:sp>
        </p:grpSp>
        <p:sp>
          <p:nvSpPr>
            <p:cNvPr id="8" name="Freeform 42"/>
            <p:cNvSpPr/>
            <p:nvPr/>
          </p:nvSpPr>
          <p:spPr>
            <a:xfrm>
              <a:off x="180692" y="8685191"/>
              <a:ext cx="104904" cy="209807"/>
            </a:xfrm>
            <a:custGeom>
              <a:avLst/>
              <a:gdLst/>
              <a:ahLst/>
              <a:cxnLst/>
              <a:rect l="l" t="t" r="r" b="b"/>
              <a:pathLst>
                <a:path w="157356" h="314711">
                  <a:moveTo>
                    <a:pt x="0" y="0"/>
                  </a:moveTo>
                  <a:lnTo>
                    <a:pt x="157355" y="0"/>
                  </a:lnTo>
                  <a:lnTo>
                    <a:pt x="157355" y="314712"/>
                  </a:lnTo>
                  <a:lnTo>
                    <a:pt x="0" y="31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8" name="群組 37"/>
          <p:cNvGrpSpPr/>
          <p:nvPr/>
        </p:nvGrpSpPr>
        <p:grpSpPr>
          <a:xfrm>
            <a:off x="4025514" y="4528221"/>
            <a:ext cx="339773" cy="339773"/>
            <a:chOff x="63257" y="8620208"/>
            <a:chExt cx="339773" cy="339773"/>
          </a:xfrm>
        </p:grpSpPr>
        <p:grpSp>
          <p:nvGrpSpPr>
            <p:cNvPr id="39" name="Group 18"/>
            <p:cNvGrpSpPr/>
            <p:nvPr/>
          </p:nvGrpSpPr>
          <p:grpSpPr>
            <a:xfrm>
              <a:off x="63257" y="8620208"/>
              <a:ext cx="339773" cy="339773"/>
              <a:chOff x="0" y="0"/>
              <a:chExt cx="812800" cy="812800"/>
            </a:xfrm>
          </p:grpSpPr>
          <p:sp>
            <p:nvSpPr>
              <p:cNvPr id="41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A8D87"/>
              </a:solidFill>
            </p:spPr>
          </p:sp>
          <p:sp>
            <p:nvSpPr>
              <p:cNvPr id="42" name="TextBox 20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93"/>
                  </a:lnSpc>
                </a:pPr>
                <a:endParaRPr sz="800"/>
              </a:p>
            </p:txBody>
          </p:sp>
        </p:grpSp>
        <p:sp>
          <p:nvSpPr>
            <p:cNvPr id="40" name="Freeform 42"/>
            <p:cNvSpPr/>
            <p:nvPr/>
          </p:nvSpPr>
          <p:spPr>
            <a:xfrm>
              <a:off x="180692" y="8685191"/>
              <a:ext cx="104904" cy="209807"/>
            </a:xfrm>
            <a:custGeom>
              <a:avLst/>
              <a:gdLst/>
              <a:ahLst/>
              <a:cxnLst/>
              <a:rect l="l" t="t" r="r" b="b"/>
              <a:pathLst>
                <a:path w="157356" h="314711">
                  <a:moveTo>
                    <a:pt x="0" y="0"/>
                  </a:moveTo>
                  <a:lnTo>
                    <a:pt x="157355" y="0"/>
                  </a:lnTo>
                  <a:lnTo>
                    <a:pt x="157355" y="314712"/>
                  </a:lnTo>
                  <a:lnTo>
                    <a:pt x="0" y="31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715446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9">
            <a:extLst>
              <a:ext uri="{FF2B5EF4-FFF2-40B4-BE49-F238E27FC236}">
                <a16:creationId xmlns:a16="http://schemas.microsoft.com/office/drawing/2014/main" id="{9D41D0EF-9A3C-481A-DD20-1803BF095984}"/>
              </a:ext>
            </a:extLst>
          </p:cNvPr>
          <p:cNvSpPr txBox="1"/>
          <p:nvPr/>
        </p:nvSpPr>
        <p:spPr>
          <a:xfrm>
            <a:off x="533400" y="6231355"/>
            <a:ext cx="8093125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片段三：海峽中線的意義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 descr="C:\00欣儒2307\06國防\多媒體-看YT學國防-行動代號2027\行動代號2027\片段三截圖.png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t="2929" r="7238" b="7238"/>
          <a:stretch/>
        </p:blipFill>
        <p:spPr bwMode="auto">
          <a:xfrm>
            <a:off x="2565571" y="1045651"/>
            <a:ext cx="7011565" cy="376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094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2973617" y="1477760"/>
            <a:ext cx="4138383" cy="445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海峽中線的概念，像楚河漢界一樣，是美國人在</a:t>
            </a:r>
            <a:r>
              <a:rPr lang="en-US" altLang="zh-TW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1950</a:t>
            </a: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年代美中共同防禦條約畫的。這條中線警告中共不可越線外，臺灣也不可反攻大陸，幾十年成了一種默契。直到</a:t>
            </a:r>
            <a:r>
              <a:rPr lang="en-US" altLang="zh-TW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2019</a:t>
            </a: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月起，中國戰機頻繁穿越中線打破了這默契。</a:t>
            </a:r>
          </a:p>
        </p:txBody>
      </p:sp>
      <p:sp>
        <p:nvSpPr>
          <p:cNvPr id="5" name="矩形 4"/>
          <p:cNvSpPr/>
          <p:nvPr/>
        </p:nvSpPr>
        <p:spPr>
          <a:xfrm>
            <a:off x="2973617" y="724281"/>
            <a:ext cx="1980029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800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影片片段三</a:t>
            </a:r>
            <a:endParaRPr lang="en-US" altLang="zh-TW" sz="2800" b="1" kern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9D41D0EF-9A3C-481A-DD20-1803BF095984}"/>
              </a:ext>
            </a:extLst>
          </p:cNvPr>
          <p:cNvSpPr txBox="1"/>
          <p:nvPr/>
        </p:nvSpPr>
        <p:spPr>
          <a:xfrm>
            <a:off x="533400" y="6231355"/>
            <a:ext cx="8093125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片段三：海峽中線的意義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14997E6-6555-0A54-1717-8AF330259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935" y="1761808"/>
            <a:ext cx="4828628" cy="35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33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181404" y="246503"/>
            <a:ext cx="8703978" cy="565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800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課本</a:t>
            </a:r>
            <a:r>
              <a:rPr lang="en-US" altLang="zh-TW" sz="2800" b="1" kern="1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P66</a:t>
            </a:r>
            <a:r>
              <a:rPr lang="zh-TW" altLang="en-US" sz="2800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海峽中線認知</a:t>
            </a:r>
            <a:endParaRPr lang="en-US" altLang="zh-TW" sz="2800" b="1" kern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1. 1950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年代，中華民國完全掌控臺灣海峽的制空權，隨時可以進入海峽西邊大陸沿海，執行情搜監測任務。</a:t>
            </a:r>
          </a:p>
          <a:p>
            <a:pPr algn="just">
              <a:lnSpc>
                <a:spcPct val="15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2. 1999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月，李登輝總統提出兩國論。為免衝突，美國希望我國侷限在中線以東活動。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2004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月，我國政府對外正式承認中線，兩岸雙方均保持默契互不穿越海峽中線。</a:t>
            </a:r>
          </a:p>
          <a:p>
            <a:pPr algn="just">
              <a:lnSpc>
                <a:spcPct val="150000"/>
              </a:lnSpc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3. 2016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年開始，中共軍機偶有穿越中線事件。我國國防部稱此舉為「共軍軍艦、軍機跨區訓練」，惟不僅僅是繞經或無害通過，而是挑釁、威脅的具體事實。臺灣媒體所稱之「共機擾臺」次數逐年增加，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年的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1,727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架次，乃為迄今頻率最高的紀錄。</a:t>
            </a:r>
            <a:endParaRPr lang="zh-TW" altLang="en-US" sz="2400" kern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81404" y="6248612"/>
            <a:ext cx="7571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本段影片可以連結課本「第二篇國際情勢與國家安全」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EA45741-52A9-188C-A22B-639DC5535F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44"/>
          <a:stretch/>
        </p:blipFill>
        <p:spPr>
          <a:xfrm>
            <a:off x="8885382" y="1764146"/>
            <a:ext cx="3186545" cy="30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58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DBF8EF4-E2DC-A34E-1AE0-7856D223D4DE}"/>
              </a:ext>
            </a:extLst>
          </p:cNvPr>
          <p:cNvSpPr txBox="1"/>
          <p:nvPr/>
        </p:nvSpPr>
        <p:spPr>
          <a:xfrm>
            <a:off x="336884" y="392962"/>
            <a:ext cx="4932947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一、什麼是防空識別區</a:t>
            </a: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endParaRPr lang="zh-TW" altLang="zh-TW" sz="28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28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　</a:t>
            </a:r>
            <a:r>
              <a:rPr lang="zh-TW" altLang="zh-TW" sz="2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防空識別區（英語：</a:t>
            </a:r>
            <a:r>
              <a:rPr lang="en-US" altLang="zh-TW" sz="2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Air Defense Identification Zone</a:t>
            </a:r>
            <a:r>
              <a:rPr lang="zh-TW" altLang="zh-TW" sz="2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，縮寫：</a:t>
            </a:r>
            <a:r>
              <a:rPr lang="en-US" altLang="zh-TW" sz="2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ADIZ</a:t>
            </a:r>
            <a:r>
              <a:rPr lang="zh-TW" altLang="zh-TW" sz="28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），是一國基於國家安全和空防需要，單方面所劃定的空域，以利軍方迅速定位管制。沒有國際法效力，亦無統一定義，其範圍大於領空。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EF5E699-B81A-5390-2696-EC1C6C28A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445" y="1722894"/>
            <a:ext cx="6256840" cy="39859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29F3D6B-6630-4635-C084-E0B32B3F6E56}"/>
              </a:ext>
            </a:extLst>
          </p:cNvPr>
          <p:cNvSpPr/>
          <p:nvPr/>
        </p:nvSpPr>
        <p:spPr>
          <a:xfrm>
            <a:off x="584887" y="6285005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片段三：連結課外</a:t>
            </a:r>
            <a:endParaRPr lang="en-US" altLang="zh-TW" sz="2400" b="1" kern="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578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8E65827E-9CC4-51B7-1A55-9D48B7E3E2B5}"/>
              </a:ext>
            </a:extLst>
          </p:cNvPr>
          <p:cNvSpPr txBox="1"/>
          <p:nvPr/>
        </p:nvSpPr>
        <p:spPr>
          <a:xfrm>
            <a:off x="591064" y="916027"/>
            <a:ext cx="1100987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二、防空識別區的由來</a:t>
            </a: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endParaRPr lang="zh-TW" altLang="zh-TW" sz="2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　</a:t>
            </a:r>
            <a:r>
              <a:rPr lang="zh-TW" altLang="zh-TW" sz="28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同樣是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第一個「防空識別區」制度於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1950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年代由美國創立，當時美國認為蘇聯的戰略轟炸機對北美大陸構成威脅，於是和加拿大創立了最早的防空識別區。</a:t>
            </a:r>
            <a:r>
              <a:rPr lang="zh-TW" altLang="zh-TW" sz="28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在冷戰時期，美國也在東海為日本、韓國、</a:t>
            </a:r>
            <a:r>
              <a:rPr lang="zh-TW" altLang="en-US" sz="28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臺</a:t>
            </a:r>
            <a:r>
              <a:rPr lang="zh-TW" altLang="zh-TW" sz="28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灣和菲律賓劃定防空識別區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。其構想是因為飛行器的速度較快，如果等到有敵意的飛行器進入領空後再行反應，往往為時已晚。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60BD4C3-C80B-D898-76B9-951BCF2BDA57}"/>
              </a:ext>
            </a:extLst>
          </p:cNvPr>
          <p:cNvSpPr/>
          <p:nvPr/>
        </p:nvSpPr>
        <p:spPr>
          <a:xfrm>
            <a:off x="584887" y="6285005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片段三：連結課外</a:t>
            </a:r>
            <a:endParaRPr lang="en-US" altLang="zh-TW" sz="2400" b="1" kern="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16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8E65827E-9CC4-51B7-1A55-9D48B7E3E2B5}"/>
              </a:ext>
            </a:extLst>
          </p:cNvPr>
          <p:cNvSpPr txBox="1"/>
          <p:nvPr/>
        </p:nvSpPr>
        <p:spPr>
          <a:xfrm>
            <a:off x="591064" y="914700"/>
            <a:ext cx="11009871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二、防空識別區的由來</a:t>
            </a: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endParaRPr lang="zh-TW" altLang="zh-TW" sz="2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　</a:t>
            </a:r>
            <a:r>
              <a:rPr lang="zh-TW" altLang="zh-TW" sz="28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因此從領空範圍再往外延伸出一個空間，任何飛行器經過此一空域時，必須先進行通報，讓地主國識別該飛行器是否有危險性。如果該飛行器拒絕通報，則地主國便可派出軍機，監視闖入防空識別區的飛行器；如果飛行器只是飛越防空識別區，那地主國僅能監視，不能有攻擊或迫降的行為；但如果飛行器最終進入領空而仍未通報，便有可能遭到擊落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585CD89-BCE5-0298-4B29-32A7CF941467}"/>
              </a:ext>
            </a:extLst>
          </p:cNvPr>
          <p:cNvSpPr/>
          <p:nvPr/>
        </p:nvSpPr>
        <p:spPr>
          <a:xfrm>
            <a:off x="584887" y="6285005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片段三：連結課外</a:t>
            </a:r>
            <a:endParaRPr lang="en-US" altLang="zh-TW" sz="2400" b="1" kern="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094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DD82C58-E7A1-DD92-B311-62D0CBB48FB1}"/>
              </a:ext>
            </a:extLst>
          </p:cNvPr>
          <p:cNvSpPr txBox="1"/>
          <p:nvPr/>
        </p:nvSpPr>
        <p:spPr>
          <a:xfrm>
            <a:off x="584887" y="918132"/>
            <a:ext cx="11022227" cy="2886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三、不明飛行器進入防空識別區怎麼處理</a:t>
            </a: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  <a:endParaRPr lang="zh-TW" altLang="zh-TW" sz="28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zh-TW" sz="2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飛行器若是進入某國防空識別區內，需要進行識別、告知動作。該國則判斷飛行器有無攻擊、危險性質，若無危險性且停留時間短，則會進行勸告、了解動作；若是停留時間長，則有可能驅離。一般而言，一國對飛行器的定位、監視和管制，是在飛行器進入該國防空識別區之後，而非之前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559F319-CA87-BC21-552C-DA148D8DD141}"/>
              </a:ext>
            </a:extLst>
          </p:cNvPr>
          <p:cNvSpPr txBox="1"/>
          <p:nvPr/>
        </p:nvSpPr>
        <p:spPr>
          <a:xfrm>
            <a:off x="677563" y="4197903"/>
            <a:ext cx="10836874" cy="1224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四、我空軍應處作為</a:t>
            </a:r>
          </a:p>
          <a:p>
            <a:pPr>
              <a:lnSpc>
                <a:spcPct val="150000"/>
              </a:lnSpc>
            </a:pPr>
            <a:r>
              <a:rPr lang="zh-TW" altLang="en-US" sz="2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</a:t>
            </a:r>
            <a:r>
              <a:rPr lang="zh-TW" altLang="zh-TW" sz="2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派遣空中巡邏兵力嚴密監控、廣播驅離、防空飛彈追監、地面警戒等作為。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7820336-0070-DAB8-C931-99D5968BDC35}"/>
              </a:ext>
            </a:extLst>
          </p:cNvPr>
          <p:cNvSpPr/>
          <p:nvPr/>
        </p:nvSpPr>
        <p:spPr>
          <a:xfrm>
            <a:off x="584887" y="6285005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片段三：連結課外</a:t>
            </a:r>
            <a:endParaRPr lang="en-US" altLang="zh-TW" sz="2400" b="1" kern="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145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"/>
          <p:cNvSpPr txBox="1"/>
          <p:nvPr/>
        </p:nvSpPr>
        <p:spPr>
          <a:xfrm>
            <a:off x="1702098" y="1636973"/>
            <a:ext cx="10032702" cy="2645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05"/>
              </a:lnSpc>
            </a:pPr>
            <a:r>
              <a:rPr lang="zh-TW" altLang="en-US" sz="6000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影片片段四</a:t>
            </a:r>
            <a:endParaRPr lang="en-US" altLang="zh-TW" sz="6000" b="1" dirty="0">
              <a:solidFill>
                <a:srgbClr val="F1F1E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1005"/>
              </a:lnSpc>
            </a:pPr>
            <a:r>
              <a:rPr lang="zh-TW" altLang="en-US" sz="6000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與國防原理介紹</a:t>
            </a:r>
            <a:endParaRPr lang="en-US" sz="6000" b="1" dirty="0">
              <a:solidFill>
                <a:srgbClr val="F1F1E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ED32D20-1C70-A236-D917-3333ADAA30D9}"/>
              </a:ext>
            </a:extLst>
          </p:cNvPr>
          <p:cNvSpPr txBox="1"/>
          <p:nvPr/>
        </p:nvSpPr>
        <p:spPr>
          <a:xfrm>
            <a:off x="6248091" y="5660220"/>
            <a:ext cx="2545773" cy="35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 defTabSz="609539">
              <a:lnSpc>
                <a:spcPts val="2980"/>
              </a:lnSpc>
              <a:defRPr sz="2129" b="1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r>
              <a:rPr lang="en-US" altLang="zh-TW" dirty="0" err="1"/>
              <a:t>EP2</a:t>
            </a:r>
            <a:r>
              <a:rPr lang="zh-TW" altLang="en-US" dirty="0"/>
              <a:t> 灰色侵犯是什麼？</a:t>
            </a:r>
          </a:p>
        </p:txBody>
      </p:sp>
    </p:spTree>
    <p:extLst>
      <p:ext uri="{BB962C8B-B14F-4D97-AF65-F5344CB8AC3E}">
        <p14:creationId xmlns:p14="http://schemas.microsoft.com/office/powerpoint/2010/main" val="4107075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9">
            <a:extLst>
              <a:ext uri="{FF2B5EF4-FFF2-40B4-BE49-F238E27FC236}">
                <a16:creationId xmlns:a16="http://schemas.microsoft.com/office/drawing/2014/main" id="{9D41D0EF-9A3C-481A-DD20-1803BF095984}"/>
              </a:ext>
            </a:extLst>
          </p:cNvPr>
          <p:cNvSpPr txBox="1"/>
          <p:nvPr/>
        </p:nvSpPr>
        <p:spPr>
          <a:xfrm>
            <a:off x="533400" y="6250405"/>
            <a:ext cx="8093125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片段四：臺灣西南海域地緣戰略的危機與挑戰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(48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5" name="Picture 3" descr="C:\00欣儒2307\06國防\多媒體-看YT學國防-行動代號2027\行動代號2027\片段四截圖.png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12500" r="6092" b="6093"/>
          <a:stretch/>
        </p:blipFill>
        <p:spPr bwMode="auto">
          <a:xfrm>
            <a:off x="2602439" y="1028329"/>
            <a:ext cx="6951136" cy="375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150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635619" y="1998204"/>
            <a:ext cx="100323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　臺灣西南海域是重要的國際航道及潛艦活動海域，倘中國掌握這區海底地形，戰前就能安排潛艦伏擊進出高雄港的船隻。第二，西南海域近澎湖，可直接封鎖臺灣澎湖、東沙島跟太平島的補給。第三，使我空軍高度警戒，隨時準備升空攔截，隨時待命疲於奔命，嚴重損耗我方的戰爭能量。</a:t>
            </a:r>
          </a:p>
        </p:txBody>
      </p:sp>
      <p:sp>
        <p:nvSpPr>
          <p:cNvPr id="5" name="矩形 4"/>
          <p:cNvSpPr/>
          <p:nvPr/>
        </p:nvSpPr>
        <p:spPr>
          <a:xfrm>
            <a:off x="635619" y="1128267"/>
            <a:ext cx="1980029" cy="6626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800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影片片段四</a:t>
            </a:r>
            <a:endParaRPr lang="en-US" altLang="zh-TW" sz="2800" b="1" kern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9D41D0EF-9A3C-481A-DD20-1803BF095984}"/>
              </a:ext>
            </a:extLst>
          </p:cNvPr>
          <p:cNvSpPr txBox="1"/>
          <p:nvPr/>
        </p:nvSpPr>
        <p:spPr>
          <a:xfrm>
            <a:off x="533400" y="6250405"/>
            <a:ext cx="8093125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片段四：臺灣西南海域地緣戰略的危機與挑戰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(48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656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946244-F1A7-1876-19FF-1785DD84A3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0850" y="1733550"/>
            <a:ext cx="8851900" cy="2821285"/>
          </a:xfr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005"/>
              </a:lnSpc>
            </a:pPr>
            <a:r>
              <a:rPr lang="zh-TW" altLang="en-US" sz="6000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影片片段一</a:t>
            </a:r>
            <a:br>
              <a:rPr lang="en-US" altLang="zh-TW" sz="6000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lang="zh-TW" altLang="en-US" sz="6000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與國防原理介紹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D33EBE2-430E-9B8A-C615-BF424112E709}"/>
              </a:ext>
            </a:extLst>
          </p:cNvPr>
          <p:cNvSpPr txBox="1"/>
          <p:nvPr/>
        </p:nvSpPr>
        <p:spPr>
          <a:xfrm>
            <a:off x="6248091" y="5660220"/>
            <a:ext cx="2545773" cy="35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 defTabSz="609539">
              <a:lnSpc>
                <a:spcPts val="2980"/>
              </a:lnSpc>
              <a:defRPr sz="2129" b="1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r>
              <a:rPr lang="en-US" altLang="zh-TW" dirty="0" err="1"/>
              <a:t>EP2</a:t>
            </a:r>
            <a:r>
              <a:rPr lang="zh-TW" altLang="en-US" dirty="0"/>
              <a:t> 灰色侵犯是什麼？</a:t>
            </a:r>
          </a:p>
        </p:txBody>
      </p:sp>
    </p:spTree>
    <p:extLst>
      <p:ext uri="{BB962C8B-B14F-4D97-AF65-F5344CB8AC3E}">
        <p14:creationId xmlns:p14="http://schemas.microsoft.com/office/powerpoint/2010/main" val="2332832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454891" y="1105578"/>
            <a:ext cx="6952674" cy="5010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臺灣位居亞太區域海、陸交界地緣戰略關鍵位置，臺海安全攸關國際航線安全與全球經濟發展，為區域安全秩序及穩定之鎖鑰。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第一島鏈的中央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冷戰期間，我國位居美國島鏈防線中第一島鏈中央位置，也是美軍亞太各軍事駐點補給的最佳中繼站。中國大陸軍力擴張及投射能力不斷延伸，為確保周邊國際海、空域航行安全，我國具動態監控、早期預警之能力，成為區域不可或缺的安全夥伴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5800" y="6161323"/>
            <a:ext cx="7351890" cy="578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400" b="1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本段影片可以連結課本「第二篇國際情勢與國家安全」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5799" y="446038"/>
            <a:ext cx="1598515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800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課本</a:t>
            </a:r>
            <a:r>
              <a:rPr lang="en-US" altLang="zh-TW" sz="2800" b="1" kern="1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P78</a:t>
            </a:r>
            <a:endParaRPr lang="zh-TW" altLang="en-US" sz="2800" b="1" kern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184B0F9-00A2-97AC-F4E9-0E27A82B9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618" y="1290052"/>
            <a:ext cx="4409823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11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5799" y="1216800"/>
            <a:ext cx="112449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掌控海、空域交通要道</a:t>
            </a:r>
          </a:p>
          <a:p>
            <a:pPr>
              <a:lnSpc>
                <a:spcPct val="15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我國周邊有臺灣海峽、巴士海峽、宮古海峽等重要水道，位處東亞與西太平洋地區的交通樞紐，是亞太地區海空運輸的中心，臺灣、日本及韓國都須依靠海運進行國際貿易，若臺海發生衝突，除衝擊我國國家安全，亦將危及日、韓的對外貿易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中國大陸東南沿岸的要塞位置</a:t>
            </a:r>
          </a:p>
          <a:p>
            <a:pPr>
              <a:lnSpc>
                <a:spcPct val="15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中國大陸積極發展海權，若想跨出島鏈分享太平洋制海權，最簡便的方式就是「經過臺灣」，這也說明我國正掌握了中國大陸海、空軍東進太平洋的關鍵位置。</a:t>
            </a:r>
          </a:p>
        </p:txBody>
      </p:sp>
      <p:sp>
        <p:nvSpPr>
          <p:cNvPr id="5" name="矩形 4"/>
          <p:cNvSpPr/>
          <p:nvPr/>
        </p:nvSpPr>
        <p:spPr>
          <a:xfrm>
            <a:off x="685799" y="271427"/>
            <a:ext cx="1598515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800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課本</a:t>
            </a:r>
            <a:r>
              <a:rPr lang="en-US" altLang="zh-TW" sz="2800" b="1" kern="1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P78</a:t>
            </a:r>
            <a:endParaRPr lang="zh-TW" altLang="en-US" sz="2800" b="1" kern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39688" y="6161323"/>
            <a:ext cx="7571303" cy="578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400" b="1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本段影片可以連結課本「第二篇國際情勢與國家安全」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9701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"/>
          <p:cNvSpPr txBox="1"/>
          <p:nvPr/>
        </p:nvSpPr>
        <p:spPr>
          <a:xfrm>
            <a:off x="1702098" y="1636973"/>
            <a:ext cx="10032702" cy="2645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05"/>
              </a:lnSpc>
            </a:pPr>
            <a:r>
              <a:rPr lang="zh-TW" altLang="en-US" sz="6000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影片片段五</a:t>
            </a:r>
            <a:endParaRPr lang="en-US" altLang="zh-TW" sz="6000" b="1" dirty="0">
              <a:solidFill>
                <a:srgbClr val="F1F1E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1005"/>
              </a:lnSpc>
            </a:pPr>
            <a:r>
              <a:rPr lang="zh-TW" altLang="en-US" sz="6000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與國防原理介紹</a:t>
            </a:r>
            <a:endParaRPr lang="en-US" sz="6000" b="1" dirty="0">
              <a:solidFill>
                <a:srgbClr val="F1F1E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1CCB0D6-E7B4-BFB7-32C0-DF44318117C5}"/>
              </a:ext>
            </a:extLst>
          </p:cNvPr>
          <p:cNvSpPr txBox="1"/>
          <p:nvPr/>
        </p:nvSpPr>
        <p:spPr>
          <a:xfrm>
            <a:off x="6248091" y="5660220"/>
            <a:ext cx="2545773" cy="35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 defTabSz="609539">
              <a:lnSpc>
                <a:spcPts val="2980"/>
              </a:lnSpc>
              <a:defRPr sz="2129" b="1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r>
              <a:rPr lang="en-US" altLang="zh-TW" dirty="0" err="1"/>
              <a:t>EP2</a:t>
            </a:r>
            <a:r>
              <a:rPr lang="zh-TW" altLang="en-US" dirty="0"/>
              <a:t> 灰色侵犯是什麼？</a:t>
            </a:r>
          </a:p>
        </p:txBody>
      </p:sp>
    </p:spTree>
    <p:extLst>
      <p:ext uri="{BB962C8B-B14F-4D97-AF65-F5344CB8AC3E}">
        <p14:creationId xmlns:p14="http://schemas.microsoft.com/office/powerpoint/2010/main" val="94263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9">
            <a:extLst>
              <a:ext uri="{FF2B5EF4-FFF2-40B4-BE49-F238E27FC236}">
                <a16:creationId xmlns:a16="http://schemas.microsoft.com/office/drawing/2014/main" id="{9D41D0EF-9A3C-481A-DD20-1803BF095984}"/>
              </a:ext>
            </a:extLst>
          </p:cNvPr>
          <p:cNvSpPr txBox="1"/>
          <p:nvPr/>
        </p:nvSpPr>
        <p:spPr>
          <a:xfrm>
            <a:off x="1099595" y="6240880"/>
            <a:ext cx="7526930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片段五：無人機威脅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(34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4098" name="Picture 2" descr="C:\00欣儒2307\06國防\多媒體-看YT學國防-行動代號2027\行動代號2027\片段五截圖.png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r="6515" b="6515"/>
          <a:stretch/>
        </p:blipFill>
        <p:spPr bwMode="auto">
          <a:xfrm>
            <a:off x="2581275" y="1010957"/>
            <a:ext cx="7000875" cy="37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346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1271239" y="2256889"/>
            <a:ext cx="97752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另一種灰色侵犯手段，是以無人機入侵金門、馬祖等離島領空，對守軍進行攝影。無人機速度慢、高度低、體積小，雷達不容易探測到，難以用一般防空飛彈擊落。其次，一旦發射，飛彈的地點防空雷達的參數、陣地位置全部將曝光。</a:t>
            </a:r>
          </a:p>
        </p:txBody>
      </p:sp>
      <p:sp>
        <p:nvSpPr>
          <p:cNvPr id="5" name="矩形 4"/>
          <p:cNvSpPr/>
          <p:nvPr/>
        </p:nvSpPr>
        <p:spPr>
          <a:xfrm>
            <a:off x="1271239" y="1227968"/>
            <a:ext cx="1980029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800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影片片段五</a:t>
            </a:r>
            <a:endParaRPr lang="en-US" altLang="zh-TW" sz="2800" b="1" kern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9D41D0EF-9A3C-481A-DD20-1803BF095984}"/>
              </a:ext>
            </a:extLst>
          </p:cNvPr>
          <p:cNvSpPr txBox="1"/>
          <p:nvPr/>
        </p:nvSpPr>
        <p:spPr>
          <a:xfrm>
            <a:off x="1266834" y="6268749"/>
            <a:ext cx="8093125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片段五：無人機威脅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(34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9598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793690" y="1474088"/>
            <a:ext cx="106046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針對中共無人機頻擾外離島地區，陸軍已擬定「無人機處置作為」報告，內容指出，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倘遇中共無人機侵擾時，</a:t>
            </a:r>
            <a:r>
              <a:rPr lang="zh-TW" altLang="en-US" sz="240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射擊前要確定：</a:t>
            </a:r>
            <a:endParaRPr lang="en-US" altLang="zh-TW" sz="2400" i="0" dirty="0">
              <a:solidFill>
                <a:srgbClr val="333333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ct val="150000"/>
              </a:lnSpc>
            </a:pPr>
            <a:r>
              <a:rPr lang="zh-TW" altLang="en-US" sz="2400" b="1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一、領空有無民航機</a:t>
            </a:r>
            <a:endParaRPr lang="en-US" altLang="zh-TW" sz="2400" b="1" i="0" dirty="0">
              <a:solidFill>
                <a:srgbClr val="333333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ct val="150000"/>
              </a:lnSpc>
            </a:pPr>
            <a:r>
              <a:rPr lang="zh-TW" altLang="en-US" sz="2400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en-US" altLang="zh-TW" sz="2400" b="1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b="1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公里內有無船隻</a:t>
            </a:r>
            <a:endParaRPr lang="en-US" altLang="zh-TW" sz="2400" b="1" i="0" dirty="0">
              <a:solidFill>
                <a:srgbClr val="333333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ct val="150000"/>
              </a:lnSpc>
            </a:pPr>
            <a:r>
              <a:rPr lang="zh-TW" altLang="en-US" sz="2400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</a:t>
            </a:r>
            <a:r>
              <a:rPr lang="zh-TW" altLang="en-US" sz="2400" b="1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無人機擊落點是否在海上</a:t>
            </a:r>
            <a:endParaRPr lang="en-US" altLang="zh-TW" sz="2400" b="1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個前提。若</a:t>
            </a:r>
            <a:r>
              <a:rPr lang="zh-TW" altLang="en-US" sz="240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有安全顧慮，不能射擊，只能用干擾槍反制，並待命監視警戒。</a:t>
            </a:r>
            <a:endParaRPr lang="en-US" altLang="zh-TW" sz="2400" i="0" dirty="0">
              <a:solidFill>
                <a:srgbClr val="333333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93690" y="6258978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片段五：連結課外</a:t>
            </a:r>
            <a:endParaRPr lang="en-US" altLang="zh-TW" sz="2400" b="1" kern="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369D697-5783-6883-A625-9DEC3B34F758}"/>
              </a:ext>
            </a:extLst>
          </p:cNvPr>
          <p:cNvSpPr/>
          <p:nvPr/>
        </p:nvSpPr>
        <p:spPr>
          <a:xfrm>
            <a:off x="793690" y="533838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片段五課外連結</a:t>
            </a:r>
            <a:endParaRPr lang="en-US" altLang="zh-TW" sz="28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91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733570" y="1317477"/>
            <a:ext cx="10724861" cy="3902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TW" altLang="en-US" sz="24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　　中共積極強化無人機先進技術，諸如 </a:t>
            </a:r>
            <a:r>
              <a:rPr lang="en-US" altLang="zh-TW" sz="24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lang="zh-TW" altLang="en-US" sz="24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、資料鏈系統、網路化作戰、複雜電磁環境下作戰等概念；其匿蹤無人機可在中斷通訊或被干擾情況下自主發動攻擊，或由戰機、直升機遙控無人機，打擊重要目標，及實施防空制壓任務。</a:t>
            </a:r>
          </a:p>
          <a:p>
            <a:pPr algn="l">
              <a:lnSpc>
                <a:spcPct val="150000"/>
              </a:lnSpc>
            </a:pPr>
            <a:endParaRPr lang="en-US" altLang="zh-TW" sz="2400" b="0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ct val="150000"/>
              </a:lnSpc>
            </a:pPr>
            <a:r>
              <a:rPr lang="zh-TW" altLang="en-US" sz="2400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　　中共以無人機襲擾等灰色地帶行動，對我威脅持續增加；我國除強化反制無人機能力，也要提升無人機技術、裝備、戰術、戰法與戰略，並透過強化及擴大國內無人機運用，發展先進無人機科技，增強「不對稱」作戰能力。</a:t>
            </a:r>
          </a:p>
        </p:txBody>
      </p:sp>
      <p:sp>
        <p:nvSpPr>
          <p:cNvPr id="5" name="矩形 4"/>
          <p:cNvSpPr/>
          <p:nvPr/>
        </p:nvSpPr>
        <p:spPr>
          <a:xfrm>
            <a:off x="733570" y="6324162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片段五：連結課外</a:t>
            </a:r>
            <a:endParaRPr lang="en-US" altLang="zh-TW" sz="2400" b="1" kern="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5A0B246-0D1B-14F1-7652-5D386DD7AD4E}"/>
              </a:ext>
            </a:extLst>
          </p:cNvPr>
          <p:cNvSpPr/>
          <p:nvPr/>
        </p:nvSpPr>
        <p:spPr>
          <a:xfrm>
            <a:off x="793690" y="533838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片段五課外連結</a:t>
            </a:r>
            <a:endParaRPr lang="en-US" altLang="zh-TW" sz="28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930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"/>
          <p:cNvSpPr txBox="1"/>
          <p:nvPr/>
        </p:nvSpPr>
        <p:spPr>
          <a:xfrm>
            <a:off x="1702098" y="1636973"/>
            <a:ext cx="10032702" cy="2645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05"/>
              </a:lnSpc>
            </a:pPr>
            <a:r>
              <a:rPr lang="zh-TW" altLang="en-US" sz="6000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影片片段六</a:t>
            </a:r>
            <a:endParaRPr lang="en-US" altLang="zh-TW" sz="6000" b="1" dirty="0">
              <a:solidFill>
                <a:srgbClr val="F1F1E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1005"/>
              </a:lnSpc>
            </a:pPr>
            <a:r>
              <a:rPr lang="zh-TW" altLang="en-US" sz="6000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與國防原理介紹</a:t>
            </a:r>
            <a:endParaRPr lang="en-US" sz="6000" b="1" dirty="0">
              <a:solidFill>
                <a:srgbClr val="F1F1E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C07AC9C-3CEA-C4F0-1C5F-C713434448D1}"/>
              </a:ext>
            </a:extLst>
          </p:cNvPr>
          <p:cNvSpPr txBox="1"/>
          <p:nvPr/>
        </p:nvSpPr>
        <p:spPr>
          <a:xfrm>
            <a:off x="6248091" y="5660220"/>
            <a:ext cx="2545773" cy="35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 defTabSz="609539">
              <a:lnSpc>
                <a:spcPts val="2980"/>
              </a:lnSpc>
              <a:defRPr sz="2129" b="1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r>
              <a:rPr lang="en-US" altLang="zh-TW" dirty="0" err="1"/>
              <a:t>EP2</a:t>
            </a:r>
            <a:r>
              <a:rPr lang="zh-TW" altLang="en-US" dirty="0"/>
              <a:t> 灰色侵犯是什麼？</a:t>
            </a:r>
          </a:p>
        </p:txBody>
      </p:sp>
    </p:spTree>
    <p:extLst>
      <p:ext uri="{BB962C8B-B14F-4D97-AF65-F5344CB8AC3E}">
        <p14:creationId xmlns:p14="http://schemas.microsoft.com/office/powerpoint/2010/main" val="4231298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9">
            <a:extLst>
              <a:ext uri="{FF2B5EF4-FFF2-40B4-BE49-F238E27FC236}">
                <a16:creationId xmlns:a16="http://schemas.microsoft.com/office/drawing/2014/main" id="{9D41D0EF-9A3C-481A-DD20-1803BF095984}"/>
              </a:ext>
            </a:extLst>
          </p:cNvPr>
          <p:cNvSpPr txBox="1"/>
          <p:nvPr/>
        </p:nvSpPr>
        <p:spPr>
          <a:xfrm>
            <a:off x="533400" y="6240880"/>
            <a:ext cx="8093125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片段六：臺灣面臨的現實與挑戰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2" name="Picture 2" descr="C:\00欣儒2307\06國防\多媒體-看YT學國防-行動代號2027\行動代號2027\片段六截圖.png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4392" r="6443" b="6443"/>
          <a:stretch/>
        </p:blipFill>
        <p:spPr bwMode="auto">
          <a:xfrm>
            <a:off x="2608287" y="1037615"/>
            <a:ext cx="6985656" cy="375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911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1271240" y="1946915"/>
            <a:ext cx="98539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　</a:t>
            </a:r>
            <a:r>
              <a:rPr lang="zh-TW" altLang="zh-TW" sz="2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中國的灰色侵犯進行分級分類，強度高的像是會升高兩岸衝突、改變兩岸現狀的，就要運用武力加以阻止</a:t>
            </a:r>
            <a:r>
              <a:rPr lang="zh-TW" altLang="en-US" sz="2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4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　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我們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如何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看待灰色侵犯呢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？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最重要是民眾要了解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臺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灣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處境及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危機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當</a:t>
            </a:r>
            <a:r>
              <a:rPr lang="zh-TW" altLang="en-US" sz="24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我們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對灰色侵犯理解越多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越不容易受到社交媒體的假訊息的影響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4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71240" y="617876"/>
            <a:ext cx="1980029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800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影片片段六</a:t>
            </a:r>
            <a:endParaRPr lang="en-US" altLang="zh-TW" sz="2800" b="1" kern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9D41D0EF-9A3C-481A-DD20-1803BF095984}"/>
              </a:ext>
            </a:extLst>
          </p:cNvPr>
          <p:cNvSpPr txBox="1"/>
          <p:nvPr/>
        </p:nvSpPr>
        <p:spPr>
          <a:xfrm>
            <a:off x="533400" y="6240880"/>
            <a:ext cx="8093125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片段六：臺灣面臨的現實與挑戰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4623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00欣儒2307\06國防\多媒體-看YT學國防-行動代號2027\行動代號2027\片段一截圖.png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4703" r="4687" b="6093"/>
          <a:stretch/>
        </p:blipFill>
        <p:spPr bwMode="auto">
          <a:xfrm>
            <a:off x="2572296" y="1006179"/>
            <a:ext cx="7023461" cy="378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9">
            <a:extLst>
              <a:ext uri="{FF2B5EF4-FFF2-40B4-BE49-F238E27FC236}">
                <a16:creationId xmlns:a16="http://schemas.microsoft.com/office/drawing/2014/main" id="{9D41D0EF-9A3C-481A-DD20-1803BF095984}"/>
              </a:ext>
            </a:extLst>
          </p:cNvPr>
          <p:cNvSpPr txBox="1"/>
          <p:nvPr/>
        </p:nvSpPr>
        <p:spPr>
          <a:xfrm>
            <a:off x="533400" y="6269455"/>
            <a:ext cx="8093125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片段一：灰色侵犯的定義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(58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9444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1271240" y="1503075"/>
            <a:ext cx="94620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　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同時每個人在資訊的轉發上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應該要更加謹慎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如不能確認消息真假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也沒辦法求證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最好方式就是先不要轉發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避免灰色侵犯的媒體效果不受控的擴大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4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　　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我們也知道灰色侵犯種類有百百種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針對不同程度的文攻武嚇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不可能用同一套標準答案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更沒有辦法每一次都用成本最高、方法最激烈的軍事手段來回應</a:t>
            </a:r>
            <a:r>
              <a:rPr lang="zh-TW" altLang="en-US" sz="24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何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不把資源投資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在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推行全民國防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為可能到來的戰爭做好準備</a:t>
            </a:r>
            <a:r>
              <a:rPr lang="zh-TW" altLang="en-US" sz="24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zh-TW" sz="24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71240" y="617876"/>
            <a:ext cx="1980029" cy="65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800" b="1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影片片段六</a:t>
            </a:r>
            <a:endParaRPr lang="en-US" altLang="zh-TW" sz="2800" b="1" kern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9D41D0EF-9A3C-481A-DD20-1803BF095984}"/>
              </a:ext>
            </a:extLst>
          </p:cNvPr>
          <p:cNvSpPr txBox="1"/>
          <p:nvPr/>
        </p:nvSpPr>
        <p:spPr>
          <a:xfrm>
            <a:off x="533400" y="6240880"/>
            <a:ext cx="8093125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片段六：臺灣面臨的現實與挑戰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3908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624932" y="1477760"/>
            <a:ext cx="10716168" cy="3902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24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支持「全民國防」的政策，才能確保國家安全與生存發展。國防部為推動「全民國防教育」， 積極整合各部會、地方政府、學校及社會資源，針對「學校教育」、「政府機關（構）在職教育」、「社會教育」、「國防文物保護、宣導及教育」等四大範疇，並依據全民國防概論、國際情勢及國家安全、我國國防現況及發展、防衛動員與災害防救、戰爭啟示及全民國防等五大教育主題，透過課程講授、學術研討、國防文物整理再運用、辦理多元活動與設計創新文宣等作為，建立全民國防信念，激發防衛國家意識。　　</a:t>
            </a:r>
            <a:endParaRPr lang="en-US" altLang="zh-TW" sz="2400" b="0" i="0" dirty="0">
              <a:solidFill>
                <a:srgbClr val="333333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54016" y="6218856"/>
            <a:ext cx="6647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400" b="1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本段影片可以連結課本「第一篇全民國防概論」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6032" y="578593"/>
            <a:ext cx="1553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課本</a:t>
            </a:r>
            <a:r>
              <a:rPr lang="en-US" altLang="zh-TW" sz="2800" b="1" kern="1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P19</a:t>
            </a:r>
            <a:endParaRPr lang="en-US" altLang="zh-TW" sz="28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974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754564" y="1131246"/>
            <a:ext cx="10361111" cy="4056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TW" altLang="en-US" sz="24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　　教育部於民國</a:t>
            </a:r>
            <a:r>
              <a:rPr lang="en-US" altLang="zh-TW" sz="24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99 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5 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25 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日公布且於</a:t>
            </a:r>
            <a:r>
              <a:rPr lang="en-US" altLang="zh-TW" sz="24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109 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6 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22 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日會銜國防部修正「各級學校全民國防教育課程內容及實施辦法」，在主管機關教育部的指導下，全民國防教育結合十二年國民基本教育，規劃完整課綱發展，並在高級中學階段實施。除了學科課程設計講求縱向連貫外，並在教學活動規劃上，橫向統整結合政府的多元活動，例如舉辦儀隊競賽暨嘉年華、戰鬥營及研習營隊、愛國歌曲比賽、開放營區或是結合國防文物的戶外參訪行程，讓學生有多元的體驗。</a:t>
            </a:r>
            <a:endParaRPr lang="zh-TW" altLang="en-US" sz="2400" kern="1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4564" y="406235"/>
            <a:ext cx="1553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課本</a:t>
            </a:r>
            <a:r>
              <a:rPr lang="en-US" altLang="zh-TW" sz="2800" b="1" kern="1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P20</a:t>
            </a:r>
            <a:endParaRPr lang="en-US" altLang="zh-TW" sz="28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54016" y="6218856"/>
            <a:ext cx="6647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400" b="1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本段影片可以連結課本「第一篇全民國防概論」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0702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607026" y="1200762"/>
            <a:ext cx="10721374" cy="445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網路資訊真的可信嗎？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2400" kern="10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隨著網際網路的普及與網路快速傳輸與散布的特性，不僅使得資訊的傳遞與獲取變得更加容易，只要輸入關鍵字就能獲取龐大且豐富的相關資訊。網路是一座包羅萬象的資料庫，但提供的內容是否都是可信且正確的呢？網路世界中每個人都能成為資訊的發布者和接收者，因此網路上的內容並不像傳統媒體有編輯人員把關，所以網路上也充斥著未經查證的「網路謠言」，因此我們學習如何判斷網路所提供資訊的正確性，學會辨別網路資訊的真偽，是網路公民必備的能力。</a:t>
            </a:r>
          </a:p>
        </p:txBody>
      </p:sp>
      <p:sp>
        <p:nvSpPr>
          <p:cNvPr id="5" name="矩形 4"/>
          <p:cNvSpPr/>
          <p:nvPr/>
        </p:nvSpPr>
        <p:spPr>
          <a:xfrm>
            <a:off x="607026" y="557173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片段六課外連結</a:t>
            </a:r>
            <a:endParaRPr lang="en-US" altLang="zh-TW" sz="28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1961AFC-FA43-537A-E3B2-A8824A135346}"/>
              </a:ext>
            </a:extLst>
          </p:cNvPr>
          <p:cNvSpPr/>
          <p:nvPr/>
        </p:nvSpPr>
        <p:spPr>
          <a:xfrm>
            <a:off x="581571" y="6239526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片段六：連結課外</a:t>
            </a:r>
            <a:endParaRPr lang="en-US" altLang="zh-TW" sz="2400" b="1" kern="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171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607026" y="1269432"/>
            <a:ext cx="1104341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如何確認網路資訊或是網頁內容是否可信呢？可以利用</a:t>
            </a:r>
            <a:r>
              <a:rPr lang="en-US" altLang="zh-TW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【</a:t>
            </a:r>
            <a:r>
              <a:rPr lang="en-US" altLang="zh-TW" sz="2400" kern="1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5W</a:t>
            </a: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思考法</a:t>
            </a:r>
            <a:r>
              <a:rPr lang="en-US" altLang="zh-TW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】</a:t>
            </a: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進行判斷：</a:t>
            </a:r>
          </a:p>
          <a:p>
            <a:pPr algn="just">
              <a:lnSpc>
                <a:spcPct val="150000"/>
              </a:lnSpc>
              <a:tabLst>
                <a:tab pos="4137025" algn="l"/>
              </a:tabLst>
            </a:pPr>
            <a:r>
              <a:rPr lang="en-US" altLang="zh-TW" sz="2400" b="1" kern="1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1.Who</a:t>
            </a: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：這個網頁是誰寫的？他們是否為專家？是否有作者的簡介？</a:t>
            </a:r>
          </a:p>
          <a:p>
            <a:pPr algn="just">
              <a:lnSpc>
                <a:spcPct val="150000"/>
              </a:lnSpc>
            </a:pPr>
            <a:r>
              <a:rPr lang="en-US" altLang="zh-TW" sz="2400" b="1" kern="1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2.What</a:t>
            </a: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：這個網站的目的為何？</a:t>
            </a:r>
          </a:p>
          <a:p>
            <a:pPr algn="just">
              <a:lnSpc>
                <a:spcPct val="150000"/>
              </a:lnSpc>
            </a:pPr>
            <a:r>
              <a:rPr lang="en-US" altLang="zh-TW" sz="2400" b="1" kern="1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3.When</a:t>
            </a: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：這個網站何時架構的？最近是否有更新？</a:t>
            </a:r>
          </a:p>
          <a:p>
            <a:pPr algn="just">
              <a:lnSpc>
                <a:spcPct val="150000"/>
              </a:lnSpc>
            </a:pPr>
            <a:r>
              <a:rPr lang="en-US" altLang="zh-TW" sz="2400" b="1" kern="1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4.Where</a:t>
            </a: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：這個資訊來源為何？可否找到這個網站的出版者或贊助商？</a:t>
            </a:r>
          </a:p>
          <a:p>
            <a:pPr algn="just">
              <a:lnSpc>
                <a:spcPct val="150000"/>
              </a:lnSpc>
            </a:pPr>
            <a:r>
              <a:rPr lang="en-US" altLang="zh-TW" sz="2400" b="1" kern="1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5.Why</a:t>
            </a: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：經過上面四個步驟後，只是確定資訊是可信的，網路使用者在這一步驟可確認此資訊內容本身是否是我想要的？資訊內容是否確實對我有用？可否幫助我解決問題？</a:t>
            </a:r>
          </a:p>
        </p:txBody>
      </p:sp>
      <p:sp>
        <p:nvSpPr>
          <p:cNvPr id="6" name="矩形 5"/>
          <p:cNvSpPr/>
          <p:nvPr/>
        </p:nvSpPr>
        <p:spPr>
          <a:xfrm>
            <a:off x="607026" y="557173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片段六課外連結</a:t>
            </a:r>
            <a:endParaRPr lang="en-US" altLang="zh-TW" sz="28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4A94F18-5C38-880B-B769-3FC03E0421E7}"/>
              </a:ext>
            </a:extLst>
          </p:cNvPr>
          <p:cNvSpPr/>
          <p:nvPr/>
        </p:nvSpPr>
        <p:spPr>
          <a:xfrm>
            <a:off x="581571" y="6239526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片段六：連結課外</a:t>
            </a:r>
            <a:endParaRPr lang="en-US" altLang="zh-TW" sz="2400" b="1" kern="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7483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"/>
          <p:cNvSpPr txBox="1"/>
          <p:nvPr/>
        </p:nvSpPr>
        <p:spPr>
          <a:xfrm>
            <a:off x="1702098" y="2270631"/>
            <a:ext cx="10032702" cy="1234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05"/>
              </a:lnSpc>
            </a:pPr>
            <a:r>
              <a:rPr lang="zh-TW" altLang="en-US" sz="6000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專有名詞或概念說明</a:t>
            </a:r>
            <a:endParaRPr lang="en-US" sz="6000" b="1" dirty="0">
              <a:solidFill>
                <a:srgbClr val="F1F1E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B46B735-D965-4641-1BE6-BF7951B39A70}"/>
              </a:ext>
            </a:extLst>
          </p:cNvPr>
          <p:cNvSpPr txBox="1"/>
          <p:nvPr/>
        </p:nvSpPr>
        <p:spPr>
          <a:xfrm>
            <a:off x="6248091" y="5660220"/>
            <a:ext cx="2545773" cy="35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 defTabSz="609539">
              <a:lnSpc>
                <a:spcPts val="2980"/>
              </a:lnSpc>
              <a:defRPr sz="2129" b="1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r>
              <a:rPr lang="en-US" altLang="zh-TW" dirty="0" err="1"/>
              <a:t>EP2</a:t>
            </a:r>
            <a:r>
              <a:rPr lang="zh-TW" altLang="en-US" dirty="0"/>
              <a:t> 灰色侵犯是什麼？</a:t>
            </a:r>
          </a:p>
        </p:txBody>
      </p:sp>
    </p:spTree>
    <p:extLst>
      <p:ext uri="{BB962C8B-B14F-4D97-AF65-F5344CB8AC3E}">
        <p14:creationId xmlns:p14="http://schemas.microsoft.com/office/powerpoint/2010/main" val="22820376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1409775" y="1584161"/>
            <a:ext cx="895894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2800" b="1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800" b="1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en-US" altLang="zh-TW" sz="2800" b="1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800" b="1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「灰色侵犯」？</a:t>
            </a:r>
            <a:endParaRPr lang="en-US" altLang="zh-TW" sz="2800" b="1" kern="10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TW" sz="2400" kern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2400" kern="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指「強度未達戰爭門檻」、「以非傳統、飛常規武力進行的衝突」，講白話一點就是「打擦邊球」。</a:t>
            </a:r>
            <a:endParaRPr lang="zh-TW" altLang="en-US" sz="2400" kern="10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3950141" y="5682666"/>
            <a:ext cx="7089494" cy="35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</a:pPr>
            <a:r>
              <a:rPr lang="zh-TW" altLang="en-US" sz="2129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專有名詞說明</a:t>
            </a:r>
          </a:p>
        </p:txBody>
      </p:sp>
    </p:spTree>
    <p:extLst>
      <p:ext uri="{BB962C8B-B14F-4D97-AF65-F5344CB8AC3E}">
        <p14:creationId xmlns:p14="http://schemas.microsoft.com/office/powerpoint/2010/main" val="40126670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1426028" y="756847"/>
            <a:ext cx="10201435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28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800" b="1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</a:t>
            </a:r>
            <a:r>
              <a:rPr lang="en-US" altLang="zh-TW" sz="28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8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800" b="1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如何看待面對灰色侵犯呢？</a:t>
            </a:r>
            <a:endParaRPr lang="en-US" altLang="zh-TW" sz="2800" b="1" kern="10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TW" sz="2400" b="1" kern="10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66700" indent="-266700"/>
            <a:r>
              <a:rPr lang="en-US" altLang="zh-TW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1.</a:t>
            </a:r>
            <a:r>
              <a:rPr lang="zh-TW" altLang="zh-TW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要了解</a:t>
            </a:r>
            <a:r>
              <a:rPr lang="zh-TW" altLang="en-US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臺</a:t>
            </a:r>
            <a:r>
              <a:rPr lang="zh-TW" altLang="zh-TW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灣</a:t>
            </a:r>
            <a:r>
              <a:rPr lang="zh-TW" altLang="en-US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處境及</a:t>
            </a:r>
            <a:r>
              <a:rPr lang="zh-TW" altLang="zh-TW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危機</a:t>
            </a:r>
            <a:r>
              <a:rPr lang="zh-TW" altLang="en-US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當</a:t>
            </a:r>
            <a:r>
              <a:rPr lang="zh-TW" altLang="en-US" sz="2400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我們</a:t>
            </a:r>
            <a:r>
              <a:rPr lang="zh-TW" altLang="zh-TW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對灰色侵犯理解越多</a:t>
            </a:r>
            <a:r>
              <a:rPr lang="zh-TW" altLang="en-US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越不容易受到社交媒體的假訊息的影響</a:t>
            </a:r>
            <a:r>
              <a:rPr lang="zh-TW" altLang="en-US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400" kern="10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kern="10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66700" indent="-266700"/>
            <a:r>
              <a:rPr lang="en-US" altLang="zh-TW" sz="2400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2.</a:t>
            </a:r>
            <a:r>
              <a:rPr lang="zh-TW" altLang="zh-TW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在資訊的轉發上</a:t>
            </a:r>
            <a:r>
              <a:rPr lang="zh-TW" altLang="en-US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應更加謹慎</a:t>
            </a:r>
            <a:r>
              <a:rPr lang="zh-TW" altLang="en-US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如果不能確認消息真假</a:t>
            </a:r>
            <a:r>
              <a:rPr lang="zh-TW" altLang="en-US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也沒辦法求證</a:t>
            </a:r>
            <a:r>
              <a:rPr lang="zh-TW" altLang="en-US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最好方式就是先不要轉發</a:t>
            </a:r>
            <a:r>
              <a:rPr lang="zh-TW" altLang="en-US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避免灰色侵犯的媒體效果不受控的擴大</a:t>
            </a:r>
            <a:r>
              <a:rPr lang="zh-TW" altLang="en-US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400" kern="10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400" kern="10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400" kern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3.</a:t>
            </a:r>
            <a:r>
              <a:rPr lang="zh-TW" altLang="zh-TW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推行全民國防</a:t>
            </a:r>
            <a:r>
              <a:rPr lang="zh-TW" altLang="en-US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為可能到來的戰爭做好準備</a:t>
            </a:r>
            <a:r>
              <a:rPr lang="zh-TW" altLang="en-US" sz="2400" kern="100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zh-TW" sz="2400" kern="100" dirty="0"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3950141" y="5682666"/>
            <a:ext cx="7089494" cy="35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</a:pPr>
            <a:r>
              <a:rPr lang="zh-TW" altLang="en-US" sz="2129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專有名詞說明</a:t>
            </a:r>
          </a:p>
        </p:txBody>
      </p:sp>
    </p:spTree>
    <p:extLst>
      <p:ext uri="{BB962C8B-B14F-4D97-AF65-F5344CB8AC3E}">
        <p14:creationId xmlns:p14="http://schemas.microsoft.com/office/powerpoint/2010/main" val="36889292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"/>
          <p:cNvSpPr txBox="1"/>
          <p:nvPr/>
        </p:nvSpPr>
        <p:spPr>
          <a:xfrm>
            <a:off x="1702098" y="2270631"/>
            <a:ext cx="10032702" cy="1234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05"/>
              </a:lnSpc>
            </a:pPr>
            <a:r>
              <a:rPr lang="zh-TW" altLang="en-US" sz="6000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重點回顧</a:t>
            </a:r>
            <a:endParaRPr lang="en-US" sz="6000" b="1" dirty="0">
              <a:solidFill>
                <a:srgbClr val="F1F1E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6A6F691-A14A-9C9C-5BE4-50A7AA7E7265}"/>
              </a:ext>
            </a:extLst>
          </p:cNvPr>
          <p:cNvSpPr txBox="1"/>
          <p:nvPr/>
        </p:nvSpPr>
        <p:spPr>
          <a:xfrm>
            <a:off x="6248091" y="5660220"/>
            <a:ext cx="2545773" cy="35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 defTabSz="609539">
              <a:lnSpc>
                <a:spcPts val="2980"/>
              </a:lnSpc>
              <a:defRPr sz="2129" b="1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r>
              <a:rPr lang="en-US" altLang="zh-TW" dirty="0" err="1"/>
              <a:t>EP2</a:t>
            </a:r>
            <a:r>
              <a:rPr lang="zh-TW" altLang="en-US" dirty="0"/>
              <a:t> 灰色侵犯是什麼？</a:t>
            </a:r>
          </a:p>
        </p:txBody>
      </p:sp>
    </p:spTree>
    <p:extLst>
      <p:ext uri="{BB962C8B-B14F-4D97-AF65-F5344CB8AC3E}">
        <p14:creationId xmlns:p14="http://schemas.microsoft.com/office/powerpoint/2010/main" val="31530311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1088571" y="1170503"/>
            <a:ext cx="10014857" cy="33484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just">
              <a:lnSpc>
                <a:spcPct val="150000"/>
              </a:lnSpc>
              <a:defRPr sz="2400" kern="10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en-US" altLang="zh-TW" dirty="0"/>
              <a:t>(</a:t>
            </a:r>
            <a:r>
              <a:rPr lang="zh-TW" altLang="en-US" dirty="0"/>
              <a:t>一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中共戰機飛越海峽中線擾臺是一種侵略的手法，就是灰色侵犯 </a:t>
            </a:r>
            <a:r>
              <a:rPr lang="en-US" altLang="zh-TW" dirty="0"/>
              <a:t>(Gray zone</a:t>
            </a:r>
            <a:r>
              <a:rPr lang="zh-TW" altLang="en-US" dirty="0"/>
              <a:t> </a:t>
            </a:r>
            <a:r>
              <a:rPr lang="en-US" altLang="zh-TW" dirty="0"/>
              <a:t>aggression)</a:t>
            </a:r>
            <a:r>
              <a:rPr lang="zh-TW" altLang="en-US" dirty="0"/>
              <a:t>。這是指「強度未達戰爭門檻」、「以非傳統、飛常規武力進行的衝突」，講白話一點就是「打擦邊球」。</a:t>
            </a:r>
            <a:endParaRPr lang="en-US" altLang="zh-TW" dirty="0"/>
          </a:p>
          <a:p>
            <a:r>
              <a:rPr lang="zh-TW" altLang="en-US" dirty="0"/>
              <a:t>雖然飛機大砲沒真的開火，但在一旁晃來晃去的，就是在告訴你「我是還沒打你，但是我可以打你」。這就是一種灰色威脅、灰色侵犯。</a:t>
            </a: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1860140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359368" y="1066654"/>
            <a:ext cx="7279106" cy="5064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810" algn="just">
              <a:lnSpc>
                <a:spcPts val="35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     </a:t>
            </a: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2022</a:t>
            </a: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月裴洛西訪臺後，中共戰機飛越海峽中線擾臺將近三百次</a:t>
            </a: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(288</a:t>
            </a: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次</a:t>
            </a: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。為什麼中共戰機動不動就跑來臺灣這邊，它又不是真打，所以要幹嘛？只是要嚇唬我們嗎？還是像網友說的來打卡。當然不是，其實這也是一種侵略的手法，就是灰色侵犯（</a:t>
            </a: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Gray zone aggression</a:t>
            </a: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）。這是指「強度未達戰爭門檻」、「以非傳統、飛常規武力進行的衝突」，講白話一點就是「打擦邊球」。</a:t>
            </a:r>
            <a:endParaRPr lang="en-US" altLang="zh-TW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57810" algn="just">
              <a:lnSpc>
                <a:spcPts val="3500"/>
              </a:lnSpc>
              <a:spcBef>
                <a:spcPts val="600"/>
              </a:spcBef>
              <a:spcAft>
                <a:spcPts val="0"/>
              </a:spcAft>
            </a:pP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    雖然飛機大砲沒真的開火，但在一旁晃來晃去的，就是在告訴你「我是還沒打你，但是我可以打你」。這就是一種灰色威脅、灰色侵犯。</a:t>
            </a:r>
            <a:endParaRPr lang="zh-TW" altLang="zh-TW" sz="2400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52855" y="294705"/>
            <a:ext cx="1980029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32"/>
              </a:lnSpc>
            </a:pPr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影片片段一</a:t>
            </a:r>
            <a:endParaRPr lang="en-US" altLang="zh-TW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29">
            <a:extLst>
              <a:ext uri="{FF2B5EF4-FFF2-40B4-BE49-F238E27FC236}">
                <a16:creationId xmlns:a16="http://schemas.microsoft.com/office/drawing/2014/main" id="{9D41D0EF-9A3C-481A-DD20-1803BF095984}"/>
              </a:ext>
            </a:extLst>
          </p:cNvPr>
          <p:cNvSpPr txBox="1"/>
          <p:nvPr/>
        </p:nvSpPr>
        <p:spPr>
          <a:xfrm>
            <a:off x="533400" y="6269455"/>
            <a:ext cx="8093125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片段一：灰色侵犯的定義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(58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1C5020A-E35D-5698-BC96-B34C775EC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382" y="1909519"/>
            <a:ext cx="4250225" cy="28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569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1175004" y="1540618"/>
            <a:ext cx="9841992" cy="27944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just">
              <a:lnSpc>
                <a:spcPct val="150000"/>
              </a:lnSpc>
              <a:defRPr sz="2400" kern="10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中國的漁船行動繼續干擾菲律賓，迫使其放棄牛軛礁周邊水域，中國便可大方派兵接管牛軛礁，達成攻占新島礁、擴展勢力範圍的任務，整個過程無需使用傳統武力，而是以各種民間力量，或是假扮民間的官方力量達成目標。</a:t>
            </a:r>
          </a:p>
        </p:txBody>
      </p:sp>
    </p:spTree>
    <p:extLst>
      <p:ext uri="{BB962C8B-B14F-4D97-AF65-F5344CB8AC3E}">
        <p14:creationId xmlns:p14="http://schemas.microsoft.com/office/powerpoint/2010/main" val="20025886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1507670" y="1584161"/>
            <a:ext cx="9176659" cy="22404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just">
              <a:lnSpc>
                <a:spcPct val="150000"/>
              </a:lnSpc>
              <a:defRPr sz="2400" kern="10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en-US" altLang="zh-TW" dirty="0"/>
              <a:t>(</a:t>
            </a:r>
            <a:r>
              <a:rPr lang="zh-TW" altLang="en-US" dirty="0"/>
              <a:t>三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灰色侵犯的目的，就是要對方在第一時間不知所措，產生了不知道怎麼辦、反應慢半拍，且還用錯方法防守、自亂陣腳，侵略方就可以達成目的。</a:t>
            </a:r>
          </a:p>
        </p:txBody>
      </p:sp>
    </p:spTree>
    <p:extLst>
      <p:ext uri="{BB962C8B-B14F-4D97-AF65-F5344CB8AC3E}">
        <p14:creationId xmlns:p14="http://schemas.microsoft.com/office/powerpoint/2010/main" val="39272964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605336C-FFB0-3656-25C8-F8F9452E9409}"/>
              </a:ext>
            </a:extLst>
          </p:cNvPr>
          <p:cNvSpPr txBox="1"/>
          <p:nvPr/>
        </p:nvSpPr>
        <p:spPr>
          <a:xfrm>
            <a:off x="6248091" y="5660220"/>
            <a:ext cx="2545773" cy="35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 defTabSz="609539">
              <a:lnSpc>
                <a:spcPts val="2980"/>
              </a:lnSpc>
              <a:defRPr sz="2129" b="1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r>
              <a:rPr lang="en-US" altLang="zh-TW" dirty="0" err="1"/>
              <a:t>EP2</a:t>
            </a:r>
            <a:r>
              <a:rPr lang="zh-TW" altLang="en-US" dirty="0"/>
              <a:t> 灰色侵犯是什麼？</a:t>
            </a:r>
          </a:p>
        </p:txBody>
      </p:sp>
    </p:spTree>
    <p:extLst>
      <p:ext uri="{BB962C8B-B14F-4D97-AF65-F5344CB8AC3E}">
        <p14:creationId xmlns:p14="http://schemas.microsoft.com/office/powerpoint/2010/main" val="23345590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4310744" y="3424095"/>
            <a:ext cx="5965370" cy="1686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400" kern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指「強度未達戰爭門檻」、「以非傳統、飛常規武力進行的衝突」或稱為「打擦邊球」。</a:t>
            </a:r>
            <a:endParaRPr lang="zh-TW" altLang="en-US" sz="2400" kern="100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3676650" y="2652425"/>
            <a:ext cx="2033677" cy="452819"/>
            <a:chOff x="3676650" y="2652425"/>
            <a:chExt cx="2033677" cy="452819"/>
          </a:xfrm>
        </p:grpSpPr>
        <p:grpSp>
          <p:nvGrpSpPr>
            <p:cNvPr id="6" name="Group 18"/>
            <p:cNvGrpSpPr/>
            <p:nvPr/>
          </p:nvGrpSpPr>
          <p:grpSpPr>
            <a:xfrm>
              <a:off x="3676650" y="2696875"/>
              <a:ext cx="408369" cy="408369"/>
              <a:chOff x="0" y="0"/>
              <a:chExt cx="812800" cy="812800"/>
            </a:xfrm>
          </p:grpSpPr>
          <p:sp>
            <p:nvSpPr>
              <p:cNvPr id="7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A8D87"/>
              </a:solidFill>
            </p:spPr>
          </p:sp>
          <p:sp>
            <p:nvSpPr>
              <p:cNvPr id="8" name="TextBox 20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93"/>
                  </a:lnSpc>
                </a:pPr>
                <a:endParaRPr sz="800"/>
              </a:p>
            </p:txBody>
          </p:sp>
        </p:grpSp>
        <p:sp>
          <p:nvSpPr>
            <p:cNvPr id="9" name="TextBox 26"/>
            <p:cNvSpPr txBox="1"/>
            <p:nvPr/>
          </p:nvSpPr>
          <p:spPr>
            <a:xfrm>
              <a:off x="4295473" y="2652425"/>
              <a:ext cx="1414854" cy="409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78"/>
                </a:lnSpc>
              </a:pPr>
              <a:r>
                <a:rPr lang="en-US" sz="2485" b="1" dirty="0">
                  <a:solidFill>
                    <a:srgbClr val="2A8D8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Answer</a:t>
              </a:r>
            </a:p>
          </p:txBody>
        </p:sp>
        <p:sp>
          <p:nvSpPr>
            <p:cNvPr id="14" name="Freeform 24"/>
            <p:cNvSpPr/>
            <p:nvPr/>
          </p:nvSpPr>
          <p:spPr>
            <a:xfrm>
              <a:off x="3817794" y="2774977"/>
              <a:ext cx="126083" cy="252165"/>
            </a:xfrm>
            <a:custGeom>
              <a:avLst/>
              <a:gdLst/>
              <a:ahLst/>
              <a:cxnLst/>
              <a:rect l="l" t="t" r="r" b="b"/>
              <a:pathLst>
                <a:path w="189124" h="378248">
                  <a:moveTo>
                    <a:pt x="0" y="0"/>
                  </a:moveTo>
                  <a:lnTo>
                    <a:pt x="189124" y="0"/>
                  </a:lnTo>
                  <a:lnTo>
                    <a:pt x="189124" y="378248"/>
                  </a:lnTo>
                  <a:lnTo>
                    <a:pt x="0" y="378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4152598" y="1073916"/>
            <a:ext cx="68906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24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Q1</a:t>
            </a:r>
            <a:endParaRPr lang="en-US" altLang="zh-TW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問一：什麼是「灰色侵犯」？</a:t>
            </a:r>
          </a:p>
        </p:txBody>
      </p:sp>
    </p:spTree>
    <p:extLst>
      <p:ext uri="{BB962C8B-B14F-4D97-AF65-F5344CB8AC3E}">
        <p14:creationId xmlns:p14="http://schemas.microsoft.com/office/powerpoint/2010/main" val="42184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4152598" y="1073916"/>
            <a:ext cx="68906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24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Q2</a:t>
            </a:r>
            <a:endParaRPr lang="en-US" altLang="zh-TW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近年來中共不斷侵擾我國的手法有哪些</a:t>
            </a:r>
            <a:r>
              <a:rPr lang="en-US" altLang="zh-TW" sz="2400" kern="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4152598" y="3424095"/>
            <a:ext cx="5965370" cy="1132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4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船艦或戰機闖越海峽中線、無人機飛到離島領空進行攝影。 </a:t>
            </a:r>
            <a:endParaRPr lang="zh-TW" altLang="en-US" sz="2400" kern="100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9" name="Group 18"/>
          <p:cNvGrpSpPr/>
          <p:nvPr/>
        </p:nvGrpSpPr>
        <p:grpSpPr>
          <a:xfrm>
            <a:off x="3676650" y="2696875"/>
            <a:ext cx="408369" cy="408369"/>
            <a:chOff x="0" y="0"/>
            <a:chExt cx="812800" cy="812800"/>
          </a:xfrm>
        </p:grpSpPr>
        <p:sp>
          <p:nvSpPr>
            <p:cNvPr id="12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A8D87"/>
            </a:solidFill>
          </p:spPr>
        </p:sp>
        <p:sp>
          <p:nvSpPr>
            <p:cNvPr id="13" name="TextBox 20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"/>
                </a:lnSpc>
              </a:pPr>
              <a:endParaRPr sz="800"/>
            </a:p>
          </p:txBody>
        </p:sp>
      </p:grpSp>
      <p:sp>
        <p:nvSpPr>
          <p:cNvPr id="10" name="TextBox 26"/>
          <p:cNvSpPr txBox="1"/>
          <p:nvPr/>
        </p:nvSpPr>
        <p:spPr>
          <a:xfrm>
            <a:off x="4295473" y="2652425"/>
            <a:ext cx="1414854" cy="409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78"/>
              </a:lnSpc>
            </a:pPr>
            <a:r>
              <a:rPr lang="en-US" sz="2485" b="1" dirty="0">
                <a:solidFill>
                  <a:srgbClr val="2A8D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Answer</a:t>
            </a:r>
          </a:p>
        </p:txBody>
      </p:sp>
      <p:sp>
        <p:nvSpPr>
          <p:cNvPr id="11" name="Freeform 24"/>
          <p:cNvSpPr/>
          <p:nvPr/>
        </p:nvSpPr>
        <p:spPr>
          <a:xfrm>
            <a:off x="3817794" y="2774977"/>
            <a:ext cx="126083" cy="252165"/>
          </a:xfrm>
          <a:custGeom>
            <a:avLst/>
            <a:gdLst/>
            <a:ahLst/>
            <a:cxnLst/>
            <a:rect l="l" t="t" r="r" b="b"/>
            <a:pathLst>
              <a:path w="189124" h="378248">
                <a:moveTo>
                  <a:pt x="0" y="0"/>
                </a:moveTo>
                <a:lnTo>
                  <a:pt x="189124" y="0"/>
                </a:lnTo>
                <a:lnTo>
                  <a:pt x="189124" y="378248"/>
                </a:lnTo>
                <a:lnTo>
                  <a:pt x="0" y="37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4271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4152598" y="559566"/>
            <a:ext cx="59653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24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Q3</a:t>
            </a:r>
            <a:endParaRPr lang="en-US" altLang="zh-TW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zh-TW" sz="24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中國</a:t>
            </a:r>
            <a:r>
              <a:rPr lang="zh-TW" altLang="en-US" sz="24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用什麼樣的方式來</a:t>
            </a:r>
            <a:r>
              <a:rPr lang="zh-TW" altLang="zh-TW" sz="24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攻占新島礁、擴展勢力範圍的任務</a:t>
            </a:r>
            <a:r>
              <a:rPr lang="zh-TW" altLang="en-US" sz="24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？</a:t>
            </a:r>
            <a:endParaRPr lang="en-US" altLang="zh-TW" sz="2400" kern="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4152598" y="3424095"/>
            <a:ext cx="59653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24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船艦或戰機闖越海峽中線、無人機飛到離島領空進行攝影。 </a:t>
            </a:r>
            <a:endParaRPr lang="zh-TW" altLang="en-US" sz="2400" kern="100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7" name="Group 18"/>
          <p:cNvGrpSpPr/>
          <p:nvPr/>
        </p:nvGrpSpPr>
        <p:grpSpPr>
          <a:xfrm>
            <a:off x="3676650" y="2696875"/>
            <a:ext cx="408369" cy="408369"/>
            <a:chOff x="0" y="0"/>
            <a:chExt cx="812800" cy="812800"/>
          </a:xfrm>
        </p:grpSpPr>
        <p:sp>
          <p:nvSpPr>
            <p:cNvPr id="8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A8D87"/>
            </a:solidFill>
          </p:spPr>
        </p:sp>
        <p:sp>
          <p:nvSpPr>
            <p:cNvPr id="9" name="TextBox 20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"/>
                </a:lnSpc>
              </a:pPr>
              <a:endParaRPr sz="800"/>
            </a:p>
          </p:txBody>
        </p:sp>
      </p:grpSp>
      <p:sp>
        <p:nvSpPr>
          <p:cNvPr id="10" name="TextBox 26"/>
          <p:cNvSpPr txBox="1"/>
          <p:nvPr/>
        </p:nvSpPr>
        <p:spPr>
          <a:xfrm>
            <a:off x="4295473" y="2652425"/>
            <a:ext cx="1414854" cy="409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78"/>
              </a:lnSpc>
            </a:pPr>
            <a:r>
              <a:rPr lang="en-US" sz="2485" b="1" dirty="0">
                <a:solidFill>
                  <a:srgbClr val="2A8D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Answer</a:t>
            </a:r>
          </a:p>
        </p:txBody>
      </p:sp>
      <p:sp>
        <p:nvSpPr>
          <p:cNvPr id="11" name="Freeform 24"/>
          <p:cNvSpPr/>
          <p:nvPr/>
        </p:nvSpPr>
        <p:spPr>
          <a:xfrm>
            <a:off x="3817794" y="2774977"/>
            <a:ext cx="126083" cy="252165"/>
          </a:xfrm>
          <a:custGeom>
            <a:avLst/>
            <a:gdLst/>
            <a:ahLst/>
            <a:cxnLst/>
            <a:rect l="l" t="t" r="r" b="b"/>
            <a:pathLst>
              <a:path w="189124" h="378248">
                <a:moveTo>
                  <a:pt x="0" y="0"/>
                </a:moveTo>
                <a:lnTo>
                  <a:pt x="189124" y="0"/>
                </a:lnTo>
                <a:lnTo>
                  <a:pt x="189124" y="378248"/>
                </a:lnTo>
                <a:lnTo>
                  <a:pt x="0" y="37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2903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4152598" y="559566"/>
            <a:ext cx="59653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24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Q4</a:t>
            </a:r>
            <a:endParaRPr lang="en-US" altLang="zh-TW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24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國防部積極整合各部會、地方政府、學校及社會資源有哪四大範疇？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F491B5F-9F40-72E7-0FA6-95BEAD56A92F}"/>
              </a:ext>
            </a:extLst>
          </p:cNvPr>
          <p:cNvSpPr txBox="1"/>
          <p:nvPr/>
        </p:nvSpPr>
        <p:spPr>
          <a:xfrm>
            <a:off x="4152598" y="3279717"/>
            <a:ext cx="59653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學校教育</a:t>
            </a:r>
            <a:endParaRPr lang="en-US" altLang="zh-TW" sz="24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政府機關（構）在職教育</a:t>
            </a:r>
            <a:endParaRPr lang="en-US" altLang="zh-TW" sz="24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社會教育</a:t>
            </a:r>
            <a:endParaRPr lang="en-US" altLang="zh-TW" sz="24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國防文物保護、宣導及教育</a:t>
            </a:r>
            <a:endParaRPr lang="en-US" altLang="zh-TW" sz="2400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Group 18"/>
          <p:cNvGrpSpPr/>
          <p:nvPr/>
        </p:nvGrpSpPr>
        <p:grpSpPr>
          <a:xfrm>
            <a:off x="3676650" y="2696875"/>
            <a:ext cx="408369" cy="408369"/>
            <a:chOff x="0" y="0"/>
            <a:chExt cx="812800" cy="812800"/>
          </a:xfrm>
        </p:grpSpPr>
        <p:sp>
          <p:nvSpPr>
            <p:cNvPr id="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A8D87"/>
            </a:solidFill>
          </p:spPr>
        </p:sp>
        <p:sp>
          <p:nvSpPr>
            <p:cNvPr id="10" name="TextBox 20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93"/>
                </a:lnSpc>
              </a:pPr>
              <a:endParaRPr sz="800"/>
            </a:p>
          </p:txBody>
        </p:sp>
      </p:grpSp>
      <p:sp>
        <p:nvSpPr>
          <p:cNvPr id="11" name="TextBox 26"/>
          <p:cNvSpPr txBox="1"/>
          <p:nvPr/>
        </p:nvSpPr>
        <p:spPr>
          <a:xfrm>
            <a:off x="4295473" y="2652425"/>
            <a:ext cx="1414854" cy="409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78"/>
              </a:lnSpc>
            </a:pPr>
            <a:r>
              <a:rPr lang="en-US" sz="2485" b="1" dirty="0">
                <a:solidFill>
                  <a:srgbClr val="2A8D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Answer</a:t>
            </a:r>
          </a:p>
        </p:txBody>
      </p:sp>
      <p:sp>
        <p:nvSpPr>
          <p:cNvPr id="12" name="Freeform 24"/>
          <p:cNvSpPr/>
          <p:nvPr/>
        </p:nvSpPr>
        <p:spPr>
          <a:xfrm>
            <a:off x="3817794" y="2774977"/>
            <a:ext cx="126083" cy="252165"/>
          </a:xfrm>
          <a:custGeom>
            <a:avLst/>
            <a:gdLst/>
            <a:ahLst/>
            <a:cxnLst/>
            <a:rect l="l" t="t" r="r" b="b"/>
            <a:pathLst>
              <a:path w="189124" h="378248">
                <a:moveTo>
                  <a:pt x="0" y="0"/>
                </a:moveTo>
                <a:lnTo>
                  <a:pt x="189124" y="0"/>
                </a:lnTo>
                <a:lnTo>
                  <a:pt x="189124" y="378248"/>
                </a:lnTo>
                <a:lnTo>
                  <a:pt x="0" y="37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1514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1207698" y="1121434"/>
            <a:ext cx="10489721" cy="3950899"/>
          </a:xfrm>
          <a:prstGeom prst="roundRect">
            <a:avLst/>
          </a:prstGeom>
          <a:solidFill>
            <a:srgbClr val="F1F1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98658DF-45A0-21ED-D932-F2D237522E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379" y="176463"/>
            <a:ext cx="12192000" cy="1042737"/>
          </a:xfrm>
        </p:spPr>
        <p:txBody>
          <a:bodyPr>
            <a:normAutofit/>
          </a:bodyPr>
          <a:lstStyle/>
          <a:p>
            <a:r>
              <a:rPr lang="zh-TW" altLang="en-US" sz="3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50EB93-5E0F-8F34-3470-7CFB30379B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95498" y="1370368"/>
            <a:ext cx="10201921" cy="3550797"/>
          </a:xfrm>
          <a:prstGeom prst="rect">
            <a:avLst/>
          </a:prstGeom>
          <a:noFill/>
        </p:spPr>
        <p:txBody>
          <a:bodyPr lIns="180000" tIns="0" rIns="180000" bIns="0"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拿刀在你家門晃！ 「灰色侵犯」是什麼？怎麼辦？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|《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行動代號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2027》 EP2 - YouTube</a:t>
            </a:r>
            <a:endParaRPr lang="en-US" altLang="zh-TW" sz="12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永暑礁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維基百科，自由的百科全書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altLang="zh-TW" sz="1250" dirty="0" err="1">
                <a:latin typeface="微軟正黑體" panose="020B0604030504040204" pitchFamily="34" charset="-120"/>
                <a:ea typeface="微軟正黑體" panose="020B0604030504040204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wikipedia.org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altLang="zh-TW" sz="12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渚碧礁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維基百科，自由的百科全書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altLang="zh-TW" sz="1250" dirty="0" err="1">
                <a:latin typeface="微軟正黑體" panose="020B0604030504040204" pitchFamily="34" charset="-120"/>
                <a:ea typeface="微軟正黑體" panose="020B0604030504040204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wikipedia.org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altLang="zh-TW" sz="12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美濟礁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維基百科，自由的百科全書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altLang="zh-TW" sz="1250" dirty="0" err="1">
                <a:latin typeface="微軟正黑體" panose="020B0604030504040204" pitchFamily="34" charset="-120"/>
                <a:ea typeface="微軟正黑體" panose="020B0604030504040204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wikipedia.org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altLang="zh-TW" sz="12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邱部長：無人機侵擾外島　須第一時間迅速反制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國防部軍事新聞通訊社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Military News Agency (</a:t>
            </a:r>
            <a:r>
              <a:rPr lang="en-US" altLang="zh-TW" sz="1250" dirty="0" err="1">
                <a:latin typeface="微軟正黑體" panose="020B0604030504040204" pitchFamily="34" charset="-120"/>
                <a:ea typeface="微軟正黑體" panose="020B0604030504040204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gpwb.gov.tw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altLang="zh-TW" sz="12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網路資訊真的可信嗎？教育部提醒家長應注意孩子網路使用安全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altLang="zh-TW" sz="1250" dirty="0" err="1">
                <a:latin typeface="微軟正黑體" panose="020B0604030504040204" pitchFamily="34" charset="-120"/>
                <a:ea typeface="微軟正黑體" panose="020B0604030504040204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www.edu.tw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altLang="zh-TW" sz="12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七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【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國防院報告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】 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強化反制無人機技術 鞏固國安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| 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要聞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【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國防院報告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】 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強化反制無人機技術 鞏固國安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青年日報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altLang="zh-TW" sz="1250" dirty="0" err="1">
                <a:latin typeface="微軟正黑體" panose="020B0604030504040204" pitchFamily="34" charset="-120"/>
                <a:ea typeface="微軟正黑體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ydn.com.tw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altLang="zh-TW" sz="12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八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防空識別區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維基百科，自由的百科全書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(wikipedia.org)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九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2-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法源觀點探討防空識別區之空域主權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_232353.pdf (mnd.gov.tw)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十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張誠／名存實亡的中華民國防空識別區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| 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雲論 </a:t>
            </a:r>
            <a:r>
              <a:rPr lang="en-US" altLang="zh-TW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| </a:t>
            </a:r>
            <a:r>
              <a:rPr lang="en-US" altLang="zh-TW" sz="125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ETtoday</a:t>
            </a:r>
            <a:r>
              <a:rPr lang="zh-TW" altLang="en-US" sz="12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新聞雲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D2EF4DB-4702-C1FA-667E-155B3579524D}"/>
              </a:ext>
            </a:extLst>
          </p:cNvPr>
          <p:cNvSpPr txBox="1"/>
          <p:nvPr/>
        </p:nvSpPr>
        <p:spPr>
          <a:xfrm>
            <a:off x="6248091" y="5660220"/>
            <a:ext cx="2545773" cy="35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 defTabSz="609539">
              <a:lnSpc>
                <a:spcPts val="2980"/>
              </a:lnSpc>
              <a:defRPr sz="2129" b="1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r>
              <a:rPr lang="en-US" altLang="zh-TW" dirty="0" err="1"/>
              <a:t>EP2</a:t>
            </a:r>
            <a:r>
              <a:rPr lang="zh-TW" altLang="en-US" dirty="0"/>
              <a:t> 灰色侵犯是什麼？</a:t>
            </a:r>
          </a:p>
        </p:txBody>
      </p:sp>
    </p:spTree>
    <p:extLst>
      <p:ext uri="{BB962C8B-B14F-4D97-AF65-F5344CB8AC3E}">
        <p14:creationId xmlns:p14="http://schemas.microsoft.com/office/powerpoint/2010/main" val="916447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9">
            <a:extLst>
              <a:ext uri="{FF2B5EF4-FFF2-40B4-BE49-F238E27FC236}">
                <a16:creationId xmlns:a16="http://schemas.microsoft.com/office/drawing/2014/main" id="{46B5D97A-F8AB-CC22-BC3B-2669EA4DD7CB}"/>
              </a:ext>
            </a:extLst>
          </p:cNvPr>
          <p:cNvSpPr txBox="1"/>
          <p:nvPr/>
        </p:nvSpPr>
        <p:spPr>
          <a:xfrm>
            <a:off x="275943" y="6217653"/>
            <a:ext cx="7467882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本段影片可以連結課本「第三篇我國國防現況與發展」</a:t>
            </a: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D2A504F1-12C1-7DCE-2442-E2E072F8201B}"/>
              </a:ext>
            </a:extLst>
          </p:cNvPr>
          <p:cNvSpPr txBox="1"/>
          <p:nvPr/>
        </p:nvSpPr>
        <p:spPr>
          <a:xfrm>
            <a:off x="2899531" y="1781175"/>
            <a:ext cx="8378070" cy="3256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7810" lvl="0"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      國軍依「防衛固守，重層嚇阻」軍事戰略指導，前瞻未來敵情威脅、科技發展、戰爭型態與作戰場景，針對敵犯臺行動弱點，完成不對稱戰力規劃與籌建，藉去中心化指管，強化防衛作戰韌性，並結合全民防衛總力，透過遠距制敵及重層防衛等手段，嚇阻敵人侵略企圖，維護領土主權、國家安全及區域穩定。</a:t>
            </a:r>
            <a:endParaRPr lang="zh-TW" altLang="en-US" sz="2400" b="1" kern="0" dirty="0">
              <a:solidFill>
                <a:srgbClr val="2A8D87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DB37D0F-D09F-0377-F2E1-37049001EC30}"/>
              </a:ext>
            </a:extLst>
          </p:cNvPr>
          <p:cNvSpPr txBox="1"/>
          <p:nvPr/>
        </p:nvSpPr>
        <p:spPr>
          <a:xfrm>
            <a:off x="3139957" y="803968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課本</a:t>
            </a:r>
            <a:r>
              <a:rPr lang="en-US" altLang="zh-TW" sz="2800" b="1" kern="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P87</a:t>
            </a:r>
            <a:r>
              <a:rPr lang="en-US" altLang="zh-TW" sz="28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-88</a:t>
            </a:r>
            <a:endParaRPr lang="zh-TW" altLang="en-US" sz="28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216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DB37D0F-D09F-0377-F2E1-37049001EC30}"/>
              </a:ext>
            </a:extLst>
          </p:cNvPr>
          <p:cNvSpPr txBox="1"/>
          <p:nvPr/>
        </p:nvSpPr>
        <p:spPr>
          <a:xfrm>
            <a:off x="3089157" y="810433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課本</a:t>
            </a:r>
            <a:r>
              <a:rPr lang="en-US" altLang="zh-TW" sz="2800" b="1" kern="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P87</a:t>
            </a:r>
            <a:r>
              <a:rPr lang="en-US" altLang="zh-TW" sz="2800" b="1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-88</a:t>
            </a:r>
            <a:endParaRPr lang="zh-TW" altLang="en-US" sz="2800" b="1" kern="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TextBox 18"/>
          <p:cNvSpPr txBox="1"/>
          <p:nvPr/>
        </p:nvSpPr>
        <p:spPr>
          <a:xfrm>
            <a:off x="3213848" y="1538516"/>
            <a:ext cx="7537942" cy="1594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0363" marR="0" lvl="0" indent="-360363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防衛固守，確保國土安全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60363" marR="0" lvl="0" indent="-360363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重層嚇阻，結合區域聯防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60363" marR="0" lvl="0" indent="-360363" algn="l" defTabSz="6095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縱深防衛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以不對稱作戰思維推動重層嚇阻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TextBox 29">
            <a:extLst>
              <a:ext uri="{FF2B5EF4-FFF2-40B4-BE49-F238E27FC236}">
                <a16:creationId xmlns:a16="http://schemas.microsoft.com/office/drawing/2014/main" id="{5335C24B-7E5E-9CC5-D692-F0EF1D09241A}"/>
              </a:ext>
            </a:extLst>
          </p:cNvPr>
          <p:cNvSpPr txBox="1"/>
          <p:nvPr/>
        </p:nvSpPr>
        <p:spPr>
          <a:xfrm>
            <a:off x="275943" y="6217653"/>
            <a:ext cx="7467882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本段影片可以連結課本「第三篇我國國防現況與發展」</a:t>
            </a:r>
          </a:p>
        </p:txBody>
      </p:sp>
    </p:spTree>
    <p:extLst>
      <p:ext uri="{BB962C8B-B14F-4D97-AF65-F5344CB8AC3E}">
        <p14:creationId xmlns:p14="http://schemas.microsoft.com/office/powerpoint/2010/main" val="49974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/>
          <p:cNvSpPr txBox="1"/>
          <p:nvPr/>
        </p:nvSpPr>
        <p:spPr>
          <a:xfrm>
            <a:off x="1702098" y="1636973"/>
            <a:ext cx="10032702" cy="2702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05"/>
              </a:lnSpc>
            </a:pPr>
            <a:r>
              <a:rPr lang="zh-TW" altLang="en-US" sz="6000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影片片段二</a:t>
            </a:r>
            <a:endParaRPr lang="en-US" altLang="zh-TW" sz="6000" b="1" dirty="0">
              <a:solidFill>
                <a:srgbClr val="F1F1E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11005"/>
              </a:lnSpc>
            </a:pPr>
            <a:r>
              <a:rPr lang="zh-TW" altLang="en-US" sz="6000" b="1" dirty="0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與國防原理介紹</a:t>
            </a:r>
            <a:endParaRPr lang="en-US" sz="6000" b="1" dirty="0">
              <a:solidFill>
                <a:srgbClr val="F1F1E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6A9D33F-DE73-4082-2AF3-13D1F9E13437}"/>
              </a:ext>
            </a:extLst>
          </p:cNvPr>
          <p:cNvSpPr txBox="1"/>
          <p:nvPr/>
        </p:nvSpPr>
        <p:spPr>
          <a:xfrm>
            <a:off x="6248091" y="5660220"/>
            <a:ext cx="2545773" cy="35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 defTabSz="609539">
              <a:lnSpc>
                <a:spcPts val="2980"/>
              </a:lnSpc>
              <a:defRPr sz="2129" b="1">
                <a:solidFill>
                  <a:srgbClr val="F1F1E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r>
              <a:rPr lang="en-US" altLang="zh-TW" dirty="0" err="1"/>
              <a:t>EP2</a:t>
            </a:r>
            <a:r>
              <a:rPr lang="zh-TW" altLang="en-US" dirty="0"/>
              <a:t> 灰色侵犯是什麼？</a:t>
            </a:r>
          </a:p>
        </p:txBody>
      </p:sp>
    </p:spTree>
    <p:extLst>
      <p:ext uri="{BB962C8B-B14F-4D97-AF65-F5344CB8AC3E}">
        <p14:creationId xmlns:p14="http://schemas.microsoft.com/office/powerpoint/2010/main" val="2862790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9">
            <a:extLst>
              <a:ext uri="{FF2B5EF4-FFF2-40B4-BE49-F238E27FC236}">
                <a16:creationId xmlns:a16="http://schemas.microsoft.com/office/drawing/2014/main" id="{9D41D0EF-9A3C-481A-DD20-1803BF095984}"/>
              </a:ext>
            </a:extLst>
          </p:cNvPr>
          <p:cNvSpPr txBox="1"/>
          <p:nvPr/>
        </p:nvSpPr>
        <p:spPr>
          <a:xfrm>
            <a:off x="533400" y="6269455"/>
            <a:ext cx="8093125" cy="43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4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片段二：灰色侵犯的目的及案例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(01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C:\00欣儒2307\06國防\多媒體-看YT學國防-行動代號2027\行動代號2027\片段二截圖.png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4687" r="6150" b="9446"/>
          <a:stretch/>
        </p:blipFill>
        <p:spPr bwMode="auto">
          <a:xfrm>
            <a:off x="2587922" y="1013863"/>
            <a:ext cx="7013278" cy="379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530948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地平線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3170</TotalTime>
  <Words>5893</Words>
  <Application>Microsoft Office PowerPoint</Application>
  <PresentationFormat>寬螢幕</PresentationFormat>
  <Paragraphs>352</Paragraphs>
  <Slides>57</Slides>
  <Notes>51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63" baseType="lpstr">
      <vt:lpstr>華康黑體.</vt:lpstr>
      <vt:lpstr>微軟正黑體</vt:lpstr>
      <vt:lpstr>新細明體</vt:lpstr>
      <vt:lpstr>Arial</vt:lpstr>
      <vt:lpstr>Calibri</vt:lpstr>
      <vt:lpstr>自訂設計</vt:lpstr>
      <vt:lpstr>PowerPoint 簡報</vt:lpstr>
      <vt:lpstr>本單元重點介紹</vt:lpstr>
      <vt:lpstr>影片片段一 與國防原理介紹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參考資料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泰宇 林</dc:creator>
  <cp:lastModifiedBy>藝二安慶</cp:lastModifiedBy>
  <cp:revision>252</cp:revision>
  <dcterms:created xsi:type="dcterms:W3CDTF">2023-10-20T01:24:16Z</dcterms:created>
  <dcterms:modified xsi:type="dcterms:W3CDTF">2024-02-22T08:11:50Z</dcterms:modified>
</cp:coreProperties>
</file>