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17" r:id="rId2"/>
    <p:sldId id="318" r:id="rId3"/>
    <p:sldId id="381" r:id="rId4"/>
    <p:sldId id="320" r:id="rId5"/>
    <p:sldId id="330" r:id="rId6"/>
    <p:sldId id="417" r:id="rId7"/>
    <p:sldId id="313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18" r:id="rId16"/>
    <p:sldId id="277" r:id="rId17"/>
    <p:sldId id="444" r:id="rId18"/>
    <p:sldId id="410" r:id="rId19"/>
    <p:sldId id="394" r:id="rId20"/>
    <p:sldId id="411" r:id="rId21"/>
    <p:sldId id="419" r:id="rId22"/>
    <p:sldId id="356" r:id="rId23"/>
    <p:sldId id="421" r:id="rId24"/>
    <p:sldId id="422" r:id="rId25"/>
    <p:sldId id="423" r:id="rId26"/>
    <p:sldId id="424" r:id="rId27"/>
    <p:sldId id="425" r:id="rId28"/>
    <p:sldId id="420" r:id="rId29"/>
    <p:sldId id="436" r:id="rId30"/>
    <p:sldId id="437" r:id="rId31"/>
    <p:sldId id="434" r:id="rId32"/>
    <p:sldId id="435" r:id="rId33"/>
    <p:sldId id="438" r:id="rId34"/>
    <p:sldId id="439" r:id="rId35"/>
    <p:sldId id="440" r:id="rId36"/>
    <p:sldId id="441" r:id="rId37"/>
    <p:sldId id="442" r:id="rId38"/>
    <p:sldId id="443" r:id="rId39"/>
    <p:sldId id="36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24"/>
    <a:srgbClr val="4A8382"/>
    <a:srgbClr val="ECE9EF"/>
    <a:srgbClr val="5BA1A0"/>
    <a:srgbClr val="73C7C5"/>
    <a:srgbClr val="1F4F99"/>
    <a:srgbClr val="1F5EA5"/>
    <a:srgbClr val="3333CC"/>
    <a:srgbClr val="6666FF"/>
    <a:srgbClr val="65A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9" autoAdjust="0"/>
    <p:restoredTop sz="91864" autoAdjust="0"/>
  </p:normalViewPr>
  <p:slideViewPr>
    <p:cSldViewPr snapToGrid="0">
      <p:cViewPr>
        <p:scale>
          <a:sx n="109" d="100"/>
          <a:sy n="109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3E7B6-4BCE-4342-A2EC-4660ADA2F392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85254-FE96-45F0-80E4-873C4699B5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3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https://movies.yahoo.com.tw/movieinfo_main.html/id=7574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440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73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27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85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057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221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99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83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674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511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26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539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541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479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691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029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77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78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437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36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965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220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195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236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416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8077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677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45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665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30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11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34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2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52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https://movies.yahoo.com.tw/movieinfo_photos.html/id=7574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5254-FE96-45F0-80E4-873C4699B52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46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64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5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00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79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2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74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73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91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48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3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6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83B1-0030-4F70-AB10-08BF404641ED}" type="datetimeFigureOut">
              <a:rPr lang="zh-TW" altLang="en-US" smtClean="0"/>
              <a:pPr/>
              <a:t>2020/12/3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2AA8B-156B-4C13-A78C-E6553CECC8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5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%E9%9B%99%E5%AD%90%E6%AE%BA%E6%89%8B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h.wikipedia.org/wiki/%E5%85%8B%E9%9A%86%E4%BA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男人, 尋找, 正面 的圖片&#10;&#10;自動產生的描述">
            <a:extLst>
              <a:ext uri="{FF2B5EF4-FFF2-40B4-BE49-F238E27FC236}">
                <a16:creationId xmlns="" xmlns:a16="http://schemas.microsoft.com/office/drawing/2014/main" id="{B657429F-5576-1A45-BB04-629785BDF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r="10989"/>
          <a:stretch/>
        </p:blipFill>
        <p:spPr>
          <a:xfrm>
            <a:off x="-146050" y="0"/>
            <a:ext cx="94361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58303" y="1281074"/>
            <a:ext cx="3827394" cy="11938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</a:rPr>
              <a:t>雙子殺手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14090" y="2693424"/>
            <a:ext cx="3315820" cy="1193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臺北市立麗山高級中學林獻升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老師</a:t>
            </a:r>
            <a:endParaRPr lang="zh-TW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3323770" y="501421"/>
            <a:ext cx="2496459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bg1"/>
                </a:solidFill>
              </a:rPr>
              <a:t>看電影學生物</a:t>
            </a:r>
            <a:endParaRPr lang="zh-TW" altLang="zh-TW" sz="2800" b="1" dirty="0">
              <a:solidFill>
                <a:schemeClr val="bg1"/>
              </a:solidFill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3543299" y="1059255"/>
            <a:ext cx="20574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20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A1D22F05-03C4-4849-8240-BCEB20E8D6F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899944" y="105926"/>
            <a:ext cx="7310762" cy="66461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44BEC15-6D40-B941-BE30-6301D7A027DD}"/>
              </a:ext>
            </a:extLst>
          </p:cNvPr>
          <p:cNvSpPr/>
          <p:nvPr/>
        </p:nvSpPr>
        <p:spPr>
          <a:xfrm>
            <a:off x="-294173" y="829070"/>
            <a:ext cx="7143750" cy="805259"/>
          </a:xfrm>
          <a:prstGeom prst="rect">
            <a:avLst/>
          </a:prstGeom>
          <a:gradFill flip="none" rotWithShape="1">
            <a:gsLst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60000"/>
                  <a:lumOff val="40000"/>
                  <a:alpha val="47000"/>
                </a:schemeClr>
              </a:gs>
            </a:gsLst>
            <a:lin ang="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793" y="3420469"/>
            <a:ext cx="4318208" cy="2880320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小克回到養父住處療傷，養父要他克服恐懼，不要害怕恐懼，要擁抱恐懼。亨利躲到匈牙利，丹妮請友人鑑定兩人的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，確認那個殺手是亨利的複製人。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77500" y="829070"/>
            <a:ext cx="850771" cy="84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chemeClr val="bg1"/>
                </a:solidFill>
              </a:rPr>
              <a:t>4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0" y="867170"/>
            <a:ext cx="6699121" cy="80525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恐懼害怕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302885" y="1838275"/>
            <a:ext cx="35618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片段起始點：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00:46:00~00:52:23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8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A1D22F05-03C4-4849-8240-BCEB20E8D6F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899944" y="105926"/>
            <a:ext cx="7310762" cy="66461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66BF1F5-4D02-0946-A204-FBE7027F9452}"/>
              </a:ext>
            </a:extLst>
          </p:cNvPr>
          <p:cNvSpPr/>
          <p:nvPr/>
        </p:nvSpPr>
        <p:spPr>
          <a:xfrm>
            <a:off x="-294173" y="829070"/>
            <a:ext cx="7143750" cy="805259"/>
          </a:xfrm>
          <a:prstGeom prst="rect">
            <a:avLst/>
          </a:prstGeom>
          <a:gradFill flip="none" rotWithShape="1">
            <a:gsLst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60000"/>
                  <a:lumOff val="40000"/>
                  <a:alpha val="47000"/>
                </a:schemeClr>
              </a:gs>
            </a:gsLst>
            <a:lin ang="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793" y="3420469"/>
            <a:ext cx="4475370" cy="3331604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亨利設計陷阱引誘小克被捕，亨利告知小克他是利用他的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複製出來的人，是他的養父要取代成為下一任殺手，小克不相信亨利的話，兩人發生激烈爭鬥，亨利差一點被小克淹死。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77500" y="829070"/>
            <a:ext cx="850771" cy="84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chemeClr val="bg1"/>
                </a:solidFill>
              </a:rPr>
              <a:t>5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0" y="867170"/>
            <a:ext cx="6699121" cy="80525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兩人對決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302885" y="1838275"/>
            <a:ext cx="35618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片段起始點：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01:04:45~01:16:07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5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A1D22F05-03C4-4849-8240-BCEB20E8D6F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899944" y="105926"/>
            <a:ext cx="7310762" cy="664614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307C690-5009-D947-BE3B-FA08D850721F}"/>
              </a:ext>
            </a:extLst>
          </p:cNvPr>
          <p:cNvSpPr/>
          <p:nvPr/>
        </p:nvSpPr>
        <p:spPr>
          <a:xfrm>
            <a:off x="-294173" y="829070"/>
            <a:ext cx="7143750" cy="805259"/>
          </a:xfrm>
          <a:prstGeom prst="rect">
            <a:avLst/>
          </a:prstGeom>
          <a:gradFill flip="none" rotWithShape="1">
            <a:gsLst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60000"/>
                  <a:lumOff val="40000"/>
                  <a:alpha val="47000"/>
                </a:schemeClr>
              </a:gs>
            </a:gsLst>
            <a:lin ang="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793" y="3420469"/>
            <a:ext cx="4475370" cy="283745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小克向亨利注射蜂毒，確認亨利跟自己一樣，也對蜂毒過敏，確認他是亨利的複製人，小克因此認同亨利，兩人同心一起去阻止他養父的行動。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77500" y="829070"/>
            <a:ext cx="850771" cy="84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chemeClr val="bg1"/>
                </a:solidFill>
              </a:rPr>
              <a:t>6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0" y="867170"/>
            <a:ext cx="6699121" cy="80525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兩人同心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302885" y="1838275"/>
            <a:ext cx="35618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片段起始點：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01:22:08~01:26:57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3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A1D22F05-03C4-4849-8240-BCEB20E8D6F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899944" y="105926"/>
            <a:ext cx="7310762" cy="664614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307C690-5009-D947-BE3B-FA08D850721F}"/>
              </a:ext>
            </a:extLst>
          </p:cNvPr>
          <p:cNvSpPr/>
          <p:nvPr/>
        </p:nvSpPr>
        <p:spPr>
          <a:xfrm>
            <a:off x="-294173" y="829070"/>
            <a:ext cx="7143750" cy="805259"/>
          </a:xfrm>
          <a:prstGeom prst="rect">
            <a:avLst/>
          </a:prstGeom>
          <a:gradFill flip="none" rotWithShape="1">
            <a:gsLst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60000"/>
                  <a:lumOff val="40000"/>
                  <a:alpha val="47000"/>
                </a:schemeClr>
              </a:gs>
            </a:gsLst>
            <a:lin ang="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793" y="3420469"/>
            <a:ext cx="4475370" cy="3331604"/>
          </a:xfrm>
        </p:spPr>
        <p:txBody>
          <a:bodyPr>
            <a:noAutofit/>
          </a:bodyPr>
          <a:lstStyle/>
          <a:p>
            <a:pPr marL="0" lvl="0" indent="0">
              <a:lnSpc>
                <a:spcPts val="3780"/>
              </a:lnSpc>
              <a:buNone/>
            </a:pPr>
            <a:r>
              <a:rPr lang="zh-TW" altLang="zh-TW" sz="2400" b="1" dirty="0"/>
              <a:t>小克的養父派出另一個亨利的複製人，此複製人經過基因改造，不會感覺到恐懼、痛苦，會勇往直前完成殺人任務，是ㄧ個終極的殺人武器。最後亨利阻止小克殺養父，由他執行，讓小克不必重蹈他的做過的錯事。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77500" y="829070"/>
            <a:ext cx="850771" cy="84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chemeClr val="bg1"/>
                </a:solidFill>
              </a:rPr>
              <a:t>7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0" y="867170"/>
            <a:ext cx="6699121" cy="80525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另一個複製人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302885" y="1838275"/>
            <a:ext cx="35618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片段起始點：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01:34:00~01:42:00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4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A1D22F05-03C4-4849-8240-BCEB20E8D6F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899944" y="105926"/>
            <a:ext cx="7310762" cy="664614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307C690-5009-D947-BE3B-FA08D850721F}"/>
              </a:ext>
            </a:extLst>
          </p:cNvPr>
          <p:cNvSpPr/>
          <p:nvPr/>
        </p:nvSpPr>
        <p:spPr>
          <a:xfrm>
            <a:off x="-294173" y="829070"/>
            <a:ext cx="7143750" cy="805259"/>
          </a:xfrm>
          <a:prstGeom prst="rect">
            <a:avLst/>
          </a:prstGeom>
          <a:gradFill flip="none" rotWithShape="1">
            <a:gsLst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60000"/>
                  <a:lumOff val="40000"/>
                  <a:alpha val="47000"/>
                </a:schemeClr>
              </a:gs>
            </a:gsLst>
            <a:lin ang="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793" y="3420469"/>
            <a:ext cx="4318207" cy="3331604"/>
          </a:xfrm>
        </p:spPr>
        <p:txBody>
          <a:bodyPr>
            <a:noAutofit/>
          </a:bodyPr>
          <a:lstStyle/>
          <a:p>
            <a:pPr marL="0" lvl="0" indent="0">
              <a:lnSpc>
                <a:spcPts val="3780"/>
              </a:lnSpc>
              <a:buNone/>
            </a:pPr>
            <a:r>
              <a:rPr lang="zh-TW" altLang="zh-TW" sz="2400" b="1" dirty="0"/>
              <a:t>小克換了一個姓名，在大學過一個展新的人生，亨利與丹妮兩人都不斷給小克未來人生的建議，亨利甚至不要小克重覆他過去失敗的人生，但是小克卻想要自己走一走，因為這是他自己的人生。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77500" y="829070"/>
            <a:ext cx="850771" cy="84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chemeClr val="bg1"/>
                </a:solidFill>
              </a:rPr>
              <a:t>8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0" y="867170"/>
            <a:ext cx="6699121" cy="80525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展新的人生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302885" y="1838275"/>
            <a:ext cx="35618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片段起始點：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01:43:40~01:47:10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7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66F19BC5-054E-7D48-87A9-DC93637CF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2777"/>
          </a:xfrm>
          <a:prstGeom prst="rect">
            <a:avLst/>
          </a:prstGeom>
        </p:spPr>
      </p:pic>
      <p:sp>
        <p:nvSpPr>
          <p:cNvPr id="7" name="半框架 6"/>
          <p:cNvSpPr/>
          <p:nvPr/>
        </p:nvSpPr>
        <p:spPr>
          <a:xfrm rot="3975035">
            <a:off x="7228982" y="199628"/>
            <a:ext cx="1747570" cy="2009706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半框架 8"/>
          <p:cNvSpPr/>
          <p:nvPr/>
        </p:nvSpPr>
        <p:spPr>
          <a:xfrm rot="11241675">
            <a:off x="8073153" y="1218945"/>
            <a:ext cx="1330390" cy="1529947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半框架 9"/>
          <p:cNvSpPr/>
          <p:nvPr/>
        </p:nvSpPr>
        <p:spPr>
          <a:xfrm rot="2752243">
            <a:off x="7412974" y="1232875"/>
            <a:ext cx="1123941" cy="1292531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半框架 10"/>
          <p:cNvSpPr/>
          <p:nvPr/>
        </p:nvSpPr>
        <p:spPr>
          <a:xfrm rot="19728479">
            <a:off x="7629046" y="1958132"/>
            <a:ext cx="878112" cy="1009828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886200" y="4732337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科學知識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4857750" y="5810250"/>
            <a:ext cx="4019550" cy="1588"/>
          </a:xfrm>
          <a:prstGeom prst="line">
            <a:avLst/>
          </a:prstGeom>
          <a:ln w="3810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4076700" y="5276850"/>
            <a:ext cx="876300" cy="876300"/>
          </a:xfrm>
          <a:prstGeom prst="ellipse">
            <a:avLst/>
          </a:prstGeom>
          <a:solidFill>
            <a:srgbClr val="272324"/>
          </a:solidFill>
          <a:ln w="76200"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29100" y="5257800"/>
            <a:ext cx="59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54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877300" y="5657850"/>
            <a:ext cx="266700" cy="266700"/>
          </a:xfrm>
          <a:prstGeom prst="ellipse">
            <a:avLst/>
          </a:prstGeom>
          <a:solidFill>
            <a:srgbClr val="4A8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9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zh-TW" b="1" dirty="0"/>
              <a:t>複製人</a:t>
            </a:r>
            <a:r>
              <a:rPr lang="en-US" altLang="zh-TW" sz="2400" b="1" dirty="0"/>
              <a:t>(Clone)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78320" y="2718054"/>
            <a:ext cx="8637080" cy="3943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3780"/>
              </a:lnSpc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所謂複製，指的就是無性生殖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(Clone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，或稱「單源」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無性生殖是指來自同一親代，具有相同遺傳形質的群體，也就是不靠生殖細胞的精卵結合，而遺傳全由提供細胞核的一方來承擔，之中並沒有經過基因重組的過程。「複製人技術」用很簡單的方式說，就是先將卵子的細胞核取出，將體細胞的細胞核植入，再刺激換核後的卵子使其開始分化，最後送入子宮中使其發育，於是複製人就慢慢地誕生了；無須懷疑地，複製人的基因型，會跟提供細胞核的男人或女人一模一樣！</a:t>
            </a:r>
          </a:p>
        </p:txBody>
      </p:sp>
      <p:pic>
        <p:nvPicPr>
          <p:cNvPr id="13" name="圖片 12" descr="一張含有 男人, 個人, 室外, 相片 的圖片&#10;&#10;自動產生的描述">
            <a:extLst>
              <a:ext uri="{FF2B5EF4-FFF2-40B4-BE49-F238E27FC236}">
                <a16:creationId xmlns="" xmlns:a16="http://schemas.microsoft.com/office/drawing/2014/main" id="{0C859E41-1856-DC43-9CF5-90D961A1F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06" y="261015"/>
            <a:ext cx="5679374" cy="219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24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27F391D1-0860-9C45-AE0F-467018260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8" y="155575"/>
            <a:ext cx="8933584" cy="65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78320" y="2718053"/>
            <a:ext cx="8587360" cy="3862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ts val="3780"/>
              </a:lnSpc>
              <a:spcAft>
                <a:spcPts val="600"/>
              </a:spcAft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雙胞胎分異卵（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fraternal twins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）雙胞胎，及同卵（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identical twins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雙胞胎，前者是一個月經週期釋放出兩個卵，而兩個卵又都受精著床發育成胚胎，因此異卵雙胞胎有不同的遺傳組合，因為它們分別是由不同的精卵結合所形成的，在遺傳差異性上，跟在不同時間出生的同一父母的兄弟姐妹們類似，可能是同性別或不同性別。同卵雙胞胎，它是由一個受精卵分裂的細胞，分離後植入子宮，產生兩個具有相同遺傳物質的後代，一定是同性別。 </a:t>
            </a:r>
            <a:endPara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標題 10">
            <a:extLst>
              <a:ext uri="{FF2B5EF4-FFF2-40B4-BE49-F238E27FC236}">
                <a16:creationId xmlns="" xmlns:a16="http://schemas.microsoft.com/office/drawing/2014/main" id="{D178B14E-9BB2-7947-B828-B79F20454FA4}"/>
              </a:ext>
            </a:extLst>
          </p:cNvPr>
          <p:cNvSpPr txBox="1">
            <a:spLocks/>
          </p:cNvSpPr>
          <p:nvPr/>
        </p:nvSpPr>
        <p:spPr>
          <a:xfrm>
            <a:off x="278320" y="1161288"/>
            <a:ext cx="257860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雙胞胎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(Twins)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圖片 9" descr="一張含有 男人, 個人, 室外, 相片 的圖片&#10;&#10;自動產生的描述">
            <a:extLst>
              <a:ext uri="{FF2B5EF4-FFF2-40B4-BE49-F238E27FC236}">
                <a16:creationId xmlns="" xmlns:a16="http://schemas.microsoft.com/office/drawing/2014/main" id="{2181C8CD-FCF3-1345-AA32-1758C2565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06" y="261015"/>
            <a:ext cx="5679374" cy="219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20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104E0ECF-BCC8-9E4F-86FD-5F7CF28B89AB}"/>
              </a:ext>
            </a:extLst>
          </p:cNvPr>
          <p:cNvSpPr txBox="1"/>
          <p:nvPr/>
        </p:nvSpPr>
        <p:spPr>
          <a:xfrm>
            <a:off x="278320" y="2718054"/>
            <a:ext cx="8587360" cy="38780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複製技術是取母體的卵細胞或乳腺細胞培育而成，經由複製技術所產生的生物在外觀上就和母親是一樣的，膚色、毛質、眼球……就連身體內的器官也是一模一樣，細胞核內的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與基因也會與被複製人一樣，所以說複製人是一種無性生殖。而同卵雙胞胎是在同卵的情況下，一個卵子由一個精子受精，受精卵的細胞球再分成兩個，產生兩個具有相同遺傳物質的後代，也類似一種無性生殖。</a:t>
            </a:r>
          </a:p>
        </p:txBody>
      </p:sp>
      <p:sp>
        <p:nvSpPr>
          <p:cNvPr id="17" name="標題 10">
            <a:extLst>
              <a:ext uri="{FF2B5EF4-FFF2-40B4-BE49-F238E27FC236}">
                <a16:creationId xmlns="" xmlns:a16="http://schemas.microsoft.com/office/drawing/2014/main" id="{1C894D77-4F78-B540-8F9D-EB6718A12B8B}"/>
              </a:ext>
            </a:extLst>
          </p:cNvPr>
          <p:cNvSpPr txBox="1">
            <a:spLocks/>
          </p:cNvSpPr>
          <p:nvPr/>
        </p:nvSpPr>
        <p:spPr>
          <a:xfrm>
            <a:off x="278320" y="1161288"/>
            <a:ext cx="257860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zh-TW" b="1" dirty="0"/>
              <a:t>複製人與雙胞胎的差異 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圖片 8" descr="一張含有 男人, 個人, 室外, 相片 的圖片&#10;&#10;自動產生的描述">
            <a:extLst>
              <a:ext uri="{FF2B5EF4-FFF2-40B4-BE49-F238E27FC236}">
                <a16:creationId xmlns="" xmlns:a16="http://schemas.microsoft.com/office/drawing/2014/main" id="{38B978D8-FB5F-784D-A275-0AA1E538B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06" y="261940"/>
            <a:ext cx="5679374" cy="219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3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06825" y="1188637"/>
            <a:ext cx="2241175" cy="448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700" b="1" kern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相關主題</a:t>
            </a:r>
            <a:endParaRPr lang="en-US" altLang="zh-TW" sz="57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23AAC9B5-8015-485C-ACF9-A750390E9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941445" y="1648870"/>
            <a:ext cx="3527136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defTabSz="91440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生物科技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228600" defTabSz="91440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複製人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228600" defTabSz="91440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雙胞胎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228600" defTabSz="91440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生命理論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104E0ECF-BCC8-9E4F-86FD-5F7CF28B89AB}"/>
              </a:ext>
            </a:extLst>
          </p:cNvPr>
          <p:cNvSpPr txBox="1"/>
          <p:nvPr/>
        </p:nvSpPr>
        <p:spPr>
          <a:xfrm>
            <a:off x="278320" y="3220338"/>
            <a:ext cx="8700580" cy="28699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但兩種的差異是複製人需要有被複製的體細胞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一位代理孕母，生下的複製人年齡與原本的被複製人有差異，複製人需要經歷嬰兒、幼兒、兒童、青少年，才會長大成人。而雙胞胎彼此之間是在同一個時間點出生，兩人的年齡與經歷的時間都會一樣，這一點與複製人與本尊之間有年齡差異，不一樣。</a:t>
            </a:r>
            <a:endPara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標題 10">
            <a:extLst>
              <a:ext uri="{FF2B5EF4-FFF2-40B4-BE49-F238E27FC236}">
                <a16:creationId xmlns="" xmlns:a16="http://schemas.microsoft.com/office/drawing/2014/main" id="{C3C2E7D8-F5AD-CB47-A400-8ED4DEA3C56B}"/>
              </a:ext>
            </a:extLst>
          </p:cNvPr>
          <p:cNvSpPr txBox="1">
            <a:spLocks/>
          </p:cNvSpPr>
          <p:nvPr/>
        </p:nvSpPr>
        <p:spPr>
          <a:xfrm>
            <a:off x="278320" y="1161288"/>
            <a:ext cx="257860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zh-TW" b="1" dirty="0"/>
              <a:t>複製人與雙胞胎的差異 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圖片 8" descr="一張含有 男人, 個人, 室外, 相片 的圖片&#10;&#10;自動產生的描述">
            <a:extLst>
              <a:ext uri="{FF2B5EF4-FFF2-40B4-BE49-F238E27FC236}">
                <a16:creationId xmlns="" xmlns:a16="http://schemas.microsoft.com/office/drawing/2014/main" id="{65FCD66B-556E-AA42-ABC1-969B9BF9D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06" y="261940"/>
            <a:ext cx="5679374" cy="219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03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66F19BC5-054E-7D48-87A9-DC93637CF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2777"/>
          </a:xfrm>
          <a:prstGeom prst="rect">
            <a:avLst/>
          </a:prstGeom>
        </p:spPr>
      </p:pic>
      <p:sp>
        <p:nvSpPr>
          <p:cNvPr id="7" name="半框架 6"/>
          <p:cNvSpPr/>
          <p:nvPr/>
        </p:nvSpPr>
        <p:spPr>
          <a:xfrm rot="3975035">
            <a:off x="7228982" y="199628"/>
            <a:ext cx="1747570" cy="2009706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半框架 8"/>
          <p:cNvSpPr/>
          <p:nvPr/>
        </p:nvSpPr>
        <p:spPr>
          <a:xfrm rot="11241675">
            <a:off x="8073153" y="1218945"/>
            <a:ext cx="1330390" cy="1529947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半框架 9"/>
          <p:cNvSpPr/>
          <p:nvPr/>
        </p:nvSpPr>
        <p:spPr>
          <a:xfrm rot="2752243">
            <a:off x="7412974" y="1232875"/>
            <a:ext cx="1123941" cy="1292531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半框架 10"/>
          <p:cNvSpPr/>
          <p:nvPr/>
        </p:nvSpPr>
        <p:spPr>
          <a:xfrm rot="19728479">
            <a:off x="7629046" y="1958132"/>
            <a:ext cx="878112" cy="1009828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886200" y="4732337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小試身手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4857750" y="5810250"/>
            <a:ext cx="4019550" cy="1588"/>
          </a:xfrm>
          <a:prstGeom prst="line">
            <a:avLst/>
          </a:prstGeom>
          <a:ln w="3810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4076700" y="5276850"/>
            <a:ext cx="876300" cy="876300"/>
          </a:xfrm>
          <a:prstGeom prst="ellipse">
            <a:avLst/>
          </a:prstGeom>
          <a:solidFill>
            <a:srgbClr val="272324"/>
          </a:solidFill>
          <a:ln w="76200"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29100" y="5257800"/>
            <a:ext cx="59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54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877300" y="5657850"/>
            <a:ext cx="266700" cy="266700"/>
          </a:xfrm>
          <a:prstGeom prst="ellipse">
            <a:avLst/>
          </a:prstGeom>
          <a:solidFill>
            <a:srgbClr val="4A8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A6C0619-363E-354C-9DFB-B3658D11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5" y="0"/>
            <a:ext cx="2826965" cy="4185479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399664" y="1734543"/>
            <a:ext cx="942410" cy="942410"/>
          </a:xfrm>
          <a:prstGeom prst="ellipse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127338" y="1280762"/>
            <a:ext cx="5612235" cy="445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(A)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同性別為同卵雙生，不同性別則為異卵雙生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異卵雙胞胎才會出現胎兒一大一小， 同卵雙胞胎不會出現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同卵雙胞胎器官排斥現象會低於異卵雙胞胎 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(D)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若雙胞胎的血型相同則為同卵，血型不同則為異卵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="" xmlns:a16="http://schemas.microsoft.com/office/drawing/2014/main" id="{962D5969-673E-4D4B-A94E-505EB111C655}"/>
              </a:ext>
            </a:extLst>
          </p:cNvPr>
          <p:cNvCxnSpPr>
            <a:cxnSpLocks/>
          </p:cNvCxnSpPr>
          <p:nvPr/>
        </p:nvCxnSpPr>
        <p:spPr>
          <a:xfrm>
            <a:off x="2794000" y="6225186"/>
            <a:ext cx="6350000" cy="0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="" xmlns:a16="http://schemas.microsoft.com/office/drawing/2014/main" id="{B95C4AFF-F31E-3E48-816D-C1A6B8AB2F9B}"/>
              </a:ext>
            </a:extLst>
          </p:cNvPr>
          <p:cNvSpPr/>
          <p:nvPr/>
        </p:nvSpPr>
        <p:spPr>
          <a:xfrm>
            <a:off x="2661275" y="5053455"/>
            <a:ext cx="266700" cy="266700"/>
          </a:xfrm>
          <a:prstGeom prst="ellipse">
            <a:avLst/>
          </a:prstGeom>
          <a:solidFill>
            <a:srgbClr val="4A8382"/>
          </a:solidFill>
          <a:ln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="" xmlns:a16="http://schemas.microsoft.com/office/drawing/2014/main" id="{C853C0CC-28DD-214E-B443-1343A751B2F1}"/>
              </a:ext>
            </a:extLst>
          </p:cNvPr>
          <p:cNvCxnSpPr>
            <a:cxnSpLocks/>
          </p:cNvCxnSpPr>
          <p:nvPr/>
        </p:nvCxnSpPr>
        <p:spPr>
          <a:xfrm flipV="1">
            <a:off x="2792270" y="5242563"/>
            <a:ext cx="1588" cy="989351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CBD0B42A-A6D9-A74A-A910-F5FC90C8BE0B}"/>
              </a:ext>
            </a:extLst>
          </p:cNvPr>
          <p:cNvSpPr txBox="1"/>
          <p:nvPr/>
        </p:nvSpPr>
        <p:spPr>
          <a:xfrm>
            <a:off x="1036973" y="3943238"/>
            <a:ext cx="2571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Ｃ</a:t>
            </a:r>
          </a:p>
        </p:txBody>
      </p:sp>
      <p:sp>
        <p:nvSpPr>
          <p:cNvPr id="16" name="矩形 15"/>
          <p:cNvSpPr/>
          <p:nvPr/>
        </p:nvSpPr>
        <p:spPr>
          <a:xfrm>
            <a:off x="3127338" y="632813"/>
            <a:ext cx="5486401" cy="58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下列關於雙胞胎的敘述，何者正確？ </a:t>
            </a:r>
            <a:endPara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A6C0619-363E-354C-9DFB-B3658D11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5" y="0"/>
            <a:ext cx="2826965" cy="4185479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399664" y="1734543"/>
            <a:ext cx="942410" cy="942410"/>
          </a:xfrm>
          <a:prstGeom prst="ellipse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127338" y="1834759"/>
            <a:ext cx="6013486" cy="334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(A)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複製動物與試管嬰兒一樣皆為體外受精　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複製出來的動物，其遺傳物質與提供細胞核的親代相同　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複製過程中，染色體會分離再重新組合　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(D)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複製動物是由減數分裂和有絲分裂產生　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(E)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可以由被複製的生物直接產下複製生物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="" xmlns:a16="http://schemas.microsoft.com/office/drawing/2014/main" id="{962D5969-673E-4D4B-A94E-505EB111C655}"/>
              </a:ext>
            </a:extLst>
          </p:cNvPr>
          <p:cNvCxnSpPr>
            <a:cxnSpLocks/>
          </p:cNvCxnSpPr>
          <p:nvPr/>
        </p:nvCxnSpPr>
        <p:spPr>
          <a:xfrm>
            <a:off x="2794000" y="6225186"/>
            <a:ext cx="6350000" cy="0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="" xmlns:a16="http://schemas.microsoft.com/office/drawing/2014/main" id="{B95C4AFF-F31E-3E48-816D-C1A6B8AB2F9B}"/>
              </a:ext>
            </a:extLst>
          </p:cNvPr>
          <p:cNvSpPr/>
          <p:nvPr/>
        </p:nvSpPr>
        <p:spPr>
          <a:xfrm>
            <a:off x="2661275" y="5053455"/>
            <a:ext cx="266700" cy="266700"/>
          </a:xfrm>
          <a:prstGeom prst="ellipse">
            <a:avLst/>
          </a:prstGeom>
          <a:solidFill>
            <a:srgbClr val="4A8382"/>
          </a:solidFill>
          <a:ln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="" xmlns:a16="http://schemas.microsoft.com/office/drawing/2014/main" id="{C853C0CC-28DD-214E-B443-1343A751B2F1}"/>
              </a:ext>
            </a:extLst>
          </p:cNvPr>
          <p:cNvCxnSpPr>
            <a:cxnSpLocks/>
          </p:cNvCxnSpPr>
          <p:nvPr/>
        </p:nvCxnSpPr>
        <p:spPr>
          <a:xfrm flipV="1">
            <a:off x="2792270" y="5242563"/>
            <a:ext cx="1588" cy="989351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CBD0B42A-A6D9-A74A-A910-F5FC90C8BE0B}"/>
              </a:ext>
            </a:extLst>
          </p:cNvPr>
          <p:cNvSpPr txBox="1"/>
          <p:nvPr/>
        </p:nvSpPr>
        <p:spPr>
          <a:xfrm>
            <a:off x="1036973" y="3943238"/>
            <a:ext cx="2571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Ｂ</a:t>
            </a:r>
          </a:p>
        </p:txBody>
      </p:sp>
      <p:sp>
        <p:nvSpPr>
          <p:cNvPr id="16" name="矩形 15"/>
          <p:cNvSpPr/>
          <p:nvPr/>
        </p:nvSpPr>
        <p:spPr>
          <a:xfrm>
            <a:off x="3127338" y="1100419"/>
            <a:ext cx="5486401" cy="58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關於複製生物、複製人，下列何者正確？</a:t>
            </a:r>
            <a:endPara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52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A6C0619-363E-354C-9DFB-B3658D11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5" y="0"/>
            <a:ext cx="2826965" cy="4185479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399664" y="1734543"/>
            <a:ext cx="942410" cy="942410"/>
          </a:xfrm>
          <a:prstGeom prst="ellipse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127338" y="2682822"/>
            <a:ext cx="6013486" cy="279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(A)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紅血球　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血小板　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肌細胞　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(D)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神經元　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(E)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軟骨細胞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="" xmlns:a16="http://schemas.microsoft.com/office/drawing/2014/main" id="{962D5969-673E-4D4B-A94E-505EB111C655}"/>
              </a:ext>
            </a:extLst>
          </p:cNvPr>
          <p:cNvCxnSpPr>
            <a:cxnSpLocks/>
          </p:cNvCxnSpPr>
          <p:nvPr/>
        </p:nvCxnSpPr>
        <p:spPr>
          <a:xfrm>
            <a:off x="2794000" y="6225186"/>
            <a:ext cx="6350000" cy="0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="" xmlns:a16="http://schemas.microsoft.com/office/drawing/2014/main" id="{B95C4AFF-F31E-3E48-816D-C1A6B8AB2F9B}"/>
              </a:ext>
            </a:extLst>
          </p:cNvPr>
          <p:cNvSpPr/>
          <p:nvPr/>
        </p:nvSpPr>
        <p:spPr>
          <a:xfrm>
            <a:off x="2661275" y="5053455"/>
            <a:ext cx="266700" cy="266700"/>
          </a:xfrm>
          <a:prstGeom prst="ellipse">
            <a:avLst/>
          </a:prstGeom>
          <a:solidFill>
            <a:srgbClr val="4A8382"/>
          </a:solidFill>
          <a:ln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="" xmlns:a16="http://schemas.microsoft.com/office/drawing/2014/main" id="{C853C0CC-28DD-214E-B443-1343A751B2F1}"/>
              </a:ext>
            </a:extLst>
          </p:cNvPr>
          <p:cNvCxnSpPr>
            <a:cxnSpLocks/>
          </p:cNvCxnSpPr>
          <p:nvPr/>
        </p:nvCxnSpPr>
        <p:spPr>
          <a:xfrm flipV="1">
            <a:off x="2792270" y="5242563"/>
            <a:ext cx="1588" cy="989351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CBD0B42A-A6D9-A74A-A910-F5FC90C8BE0B}"/>
              </a:ext>
            </a:extLst>
          </p:cNvPr>
          <p:cNvSpPr txBox="1"/>
          <p:nvPr/>
        </p:nvSpPr>
        <p:spPr>
          <a:xfrm>
            <a:off x="1036973" y="3943238"/>
            <a:ext cx="2571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6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CDE</a:t>
            </a:r>
            <a:endParaRPr kumimoji="1" lang="zh-TW" altLang="en-US" sz="6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27338" y="416787"/>
            <a:ext cx="5845477" cy="22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想要證實動物細胞亦具有全能性而進行複製動物的實驗，如複製羊。則以下哪些體細胞較適合提取完整的染色體，進而製成複製胚胎？</a:t>
            </a:r>
            <a:endPara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53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A6C0619-363E-354C-9DFB-B3658D11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5" y="0"/>
            <a:ext cx="2826965" cy="4185479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399664" y="1734543"/>
            <a:ext cx="942410" cy="942410"/>
          </a:xfrm>
          <a:prstGeom prst="ellipse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="" xmlns:a16="http://schemas.microsoft.com/office/drawing/2014/main" id="{962D5969-673E-4D4B-A94E-505EB111C655}"/>
              </a:ext>
            </a:extLst>
          </p:cNvPr>
          <p:cNvCxnSpPr>
            <a:cxnSpLocks/>
          </p:cNvCxnSpPr>
          <p:nvPr/>
        </p:nvCxnSpPr>
        <p:spPr>
          <a:xfrm>
            <a:off x="2794000" y="6557701"/>
            <a:ext cx="6350000" cy="0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="" xmlns:a16="http://schemas.microsoft.com/office/drawing/2014/main" id="{B95C4AFF-F31E-3E48-816D-C1A6B8AB2F9B}"/>
              </a:ext>
            </a:extLst>
          </p:cNvPr>
          <p:cNvSpPr/>
          <p:nvPr/>
        </p:nvSpPr>
        <p:spPr>
          <a:xfrm>
            <a:off x="2661275" y="5385970"/>
            <a:ext cx="266700" cy="266700"/>
          </a:xfrm>
          <a:prstGeom prst="ellipse">
            <a:avLst/>
          </a:prstGeom>
          <a:solidFill>
            <a:srgbClr val="4A8382"/>
          </a:solidFill>
          <a:ln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="" xmlns:a16="http://schemas.microsoft.com/office/drawing/2014/main" id="{C853C0CC-28DD-214E-B443-1343A751B2F1}"/>
              </a:ext>
            </a:extLst>
          </p:cNvPr>
          <p:cNvCxnSpPr>
            <a:cxnSpLocks/>
          </p:cNvCxnSpPr>
          <p:nvPr/>
        </p:nvCxnSpPr>
        <p:spPr>
          <a:xfrm flipV="1">
            <a:off x="2792270" y="5575078"/>
            <a:ext cx="1588" cy="989351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127338" y="300298"/>
            <a:ext cx="5845477" cy="611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題組題：</a:t>
            </a:r>
          </a:p>
          <a:p>
            <a:pPr>
              <a:lnSpc>
                <a:spcPct val="150000"/>
              </a:lnSpc>
            </a:pP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以桃莉羊為例，複製動物標準程序主要是：從卵提供者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黑面母羊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身上取得卵細胞並去除其細胞核，再從被複製者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白面母羊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身上取得體細胞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乳房細胞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利用顯微注射及電擊法使卵細胞獲得體細胞核並分裂形成囊胚後，即可植入黑面代孕母羊體內。科學家利用此技術多次嘗試生產複製羊，結果只有一個囊胚成功發育成我們所熟悉的白面桃莉羊。根據此資料加上既有的生物學知識回答下列問題。</a:t>
            </a:r>
          </a:p>
        </p:txBody>
      </p:sp>
    </p:spTree>
    <p:extLst>
      <p:ext uri="{BB962C8B-B14F-4D97-AF65-F5344CB8AC3E}">
        <p14:creationId xmlns:p14="http://schemas.microsoft.com/office/powerpoint/2010/main" val="19238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A6C0619-363E-354C-9DFB-B3658D11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5" y="0"/>
            <a:ext cx="2826965" cy="4185479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399664" y="1734543"/>
            <a:ext cx="942410" cy="942410"/>
          </a:xfrm>
          <a:prstGeom prst="ellipse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160501" y="1713845"/>
            <a:ext cx="5616998" cy="445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(A)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黑面母羊的基因發生突變因而產下白面羊 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電擊使黑面及白面母羊的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融合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黑面母羊卵的遺傳物質必須除去 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(D)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除了毛色外桃莉羊的遺傳特徵接近黑面母羊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(E)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植入黑面代孕母羊體內的是胚胎而不是受精卵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="" xmlns:a16="http://schemas.microsoft.com/office/drawing/2014/main" id="{962D5969-673E-4D4B-A94E-505EB111C655}"/>
              </a:ext>
            </a:extLst>
          </p:cNvPr>
          <p:cNvCxnSpPr>
            <a:cxnSpLocks/>
          </p:cNvCxnSpPr>
          <p:nvPr/>
        </p:nvCxnSpPr>
        <p:spPr>
          <a:xfrm>
            <a:off x="2794000" y="6225186"/>
            <a:ext cx="6350000" cy="0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="" xmlns:a16="http://schemas.microsoft.com/office/drawing/2014/main" id="{B95C4AFF-F31E-3E48-816D-C1A6B8AB2F9B}"/>
              </a:ext>
            </a:extLst>
          </p:cNvPr>
          <p:cNvSpPr/>
          <p:nvPr/>
        </p:nvSpPr>
        <p:spPr>
          <a:xfrm>
            <a:off x="2661275" y="5053455"/>
            <a:ext cx="266700" cy="266700"/>
          </a:xfrm>
          <a:prstGeom prst="ellipse">
            <a:avLst/>
          </a:prstGeom>
          <a:solidFill>
            <a:srgbClr val="4A8382"/>
          </a:solidFill>
          <a:ln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="" xmlns:a16="http://schemas.microsoft.com/office/drawing/2014/main" id="{C853C0CC-28DD-214E-B443-1343A751B2F1}"/>
              </a:ext>
            </a:extLst>
          </p:cNvPr>
          <p:cNvCxnSpPr>
            <a:cxnSpLocks/>
          </p:cNvCxnSpPr>
          <p:nvPr/>
        </p:nvCxnSpPr>
        <p:spPr>
          <a:xfrm flipV="1">
            <a:off x="2792270" y="5242563"/>
            <a:ext cx="1588" cy="989351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CBD0B42A-A6D9-A74A-A910-F5FC90C8BE0B}"/>
              </a:ext>
            </a:extLst>
          </p:cNvPr>
          <p:cNvSpPr txBox="1"/>
          <p:nvPr/>
        </p:nvSpPr>
        <p:spPr>
          <a:xfrm>
            <a:off x="1036973" y="3943238"/>
            <a:ext cx="2571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6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ABD</a:t>
            </a:r>
            <a:endParaRPr kumimoji="1" lang="zh-TW" altLang="en-US" sz="6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27338" y="632813"/>
            <a:ext cx="5845477" cy="113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(1)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下列有關生產桃莉羊的敘述，哪些錯誤？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多選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28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A6C0619-363E-354C-9DFB-B3658D11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5" y="0"/>
            <a:ext cx="2826965" cy="4185479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399664" y="1734543"/>
            <a:ext cx="942410" cy="942410"/>
          </a:xfrm>
          <a:prstGeom prst="ellipse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160501" y="1223338"/>
            <a:ext cx="5616998" cy="501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(A)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現今科技能由已分化的體細胞生產出複製動物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複製動物是屬於無性生殖的一種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複製過程中不可能使擬產出的複製動物發生遺傳缺陷或發育異常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(D)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複製動物的健康狀態及壽命和被複製者一樣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(E)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白面母羊與公羊交配產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的小羊與桃莉羊的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有一半相同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="" xmlns:a16="http://schemas.microsoft.com/office/drawing/2014/main" id="{962D5969-673E-4D4B-A94E-505EB111C655}"/>
              </a:ext>
            </a:extLst>
          </p:cNvPr>
          <p:cNvCxnSpPr>
            <a:cxnSpLocks/>
          </p:cNvCxnSpPr>
          <p:nvPr/>
        </p:nvCxnSpPr>
        <p:spPr>
          <a:xfrm>
            <a:off x="2794000" y="6225186"/>
            <a:ext cx="6350000" cy="0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="" xmlns:a16="http://schemas.microsoft.com/office/drawing/2014/main" id="{B95C4AFF-F31E-3E48-816D-C1A6B8AB2F9B}"/>
              </a:ext>
            </a:extLst>
          </p:cNvPr>
          <p:cNvSpPr/>
          <p:nvPr/>
        </p:nvSpPr>
        <p:spPr>
          <a:xfrm>
            <a:off x="2661275" y="5053455"/>
            <a:ext cx="266700" cy="266700"/>
          </a:xfrm>
          <a:prstGeom prst="ellipse">
            <a:avLst/>
          </a:prstGeom>
          <a:solidFill>
            <a:srgbClr val="4A8382"/>
          </a:solidFill>
          <a:ln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="" xmlns:a16="http://schemas.microsoft.com/office/drawing/2014/main" id="{C853C0CC-28DD-214E-B443-1343A751B2F1}"/>
              </a:ext>
            </a:extLst>
          </p:cNvPr>
          <p:cNvCxnSpPr>
            <a:cxnSpLocks/>
          </p:cNvCxnSpPr>
          <p:nvPr/>
        </p:nvCxnSpPr>
        <p:spPr>
          <a:xfrm flipV="1">
            <a:off x="2792270" y="5242563"/>
            <a:ext cx="1588" cy="989351"/>
          </a:xfrm>
          <a:prstGeom prst="line">
            <a:avLst/>
          </a:prstGeom>
          <a:ln w="1905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CBD0B42A-A6D9-A74A-A910-F5FC90C8BE0B}"/>
              </a:ext>
            </a:extLst>
          </p:cNvPr>
          <p:cNvSpPr txBox="1"/>
          <p:nvPr/>
        </p:nvSpPr>
        <p:spPr>
          <a:xfrm>
            <a:off x="1036973" y="3943238"/>
            <a:ext cx="2571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6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ABE</a:t>
            </a:r>
            <a:endParaRPr kumimoji="1" lang="zh-TW" altLang="en-US" sz="6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27338" y="260382"/>
            <a:ext cx="5845477" cy="11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(2)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下列有關複製動物的敘述，哪些正確？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多選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2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66F19BC5-054E-7D48-87A9-DC93637CF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2777"/>
          </a:xfrm>
          <a:prstGeom prst="rect">
            <a:avLst/>
          </a:prstGeom>
        </p:spPr>
      </p:pic>
      <p:sp>
        <p:nvSpPr>
          <p:cNvPr id="7" name="半框架 6"/>
          <p:cNvSpPr/>
          <p:nvPr/>
        </p:nvSpPr>
        <p:spPr>
          <a:xfrm rot="3975035">
            <a:off x="7228982" y="199628"/>
            <a:ext cx="1747570" cy="2009706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半框架 8"/>
          <p:cNvSpPr/>
          <p:nvPr/>
        </p:nvSpPr>
        <p:spPr>
          <a:xfrm rot="11241675">
            <a:off x="8073153" y="1218945"/>
            <a:ext cx="1330390" cy="1529947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半框架 9"/>
          <p:cNvSpPr/>
          <p:nvPr/>
        </p:nvSpPr>
        <p:spPr>
          <a:xfrm rot="2752243">
            <a:off x="7412974" y="1232875"/>
            <a:ext cx="1123941" cy="1292531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半框架 10"/>
          <p:cNvSpPr/>
          <p:nvPr/>
        </p:nvSpPr>
        <p:spPr>
          <a:xfrm rot="19728479">
            <a:off x="7629046" y="1958132"/>
            <a:ext cx="878112" cy="1009828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886200" y="4732337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議題思辨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4857750" y="5810250"/>
            <a:ext cx="4019550" cy="1588"/>
          </a:xfrm>
          <a:prstGeom prst="line">
            <a:avLst/>
          </a:prstGeom>
          <a:ln w="3810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4076700" y="5276850"/>
            <a:ext cx="876300" cy="876300"/>
          </a:xfrm>
          <a:prstGeom prst="ellipse">
            <a:avLst/>
          </a:prstGeom>
          <a:solidFill>
            <a:srgbClr val="272324"/>
          </a:solidFill>
          <a:ln w="76200"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29100" y="5257800"/>
            <a:ext cx="59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sz="54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877300" y="5657850"/>
            <a:ext cx="266700" cy="266700"/>
          </a:xfrm>
          <a:prstGeom prst="ellipse">
            <a:avLst/>
          </a:prstGeom>
          <a:solidFill>
            <a:srgbClr val="4A8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23D6EFF-333B-D64E-A922-20DC6A35284D}"/>
              </a:ext>
            </a:extLst>
          </p:cNvPr>
          <p:cNvSpPr/>
          <p:nvPr/>
        </p:nvSpPr>
        <p:spPr>
          <a:xfrm>
            <a:off x="4572000" y="1477760"/>
            <a:ext cx="4436533" cy="390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AutoNum type="circleNumWdWhitePlain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複製人小克（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Junior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）與本尊亨利（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Henry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），及最後出現的終極複製人殺手，三人彼此之間有何相同與相異之處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?(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請以三個人身上的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基因、體質、個性、人生等不同面向去探討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EEC6583B-FF18-994F-BC57-033BB6E7146A}"/>
              </a:ext>
            </a:extLst>
          </p:cNvPr>
          <p:cNvSpPr txBox="1"/>
          <p:nvPr/>
        </p:nvSpPr>
        <p:spPr>
          <a:xfrm>
            <a:off x="5477933" y="728134"/>
            <a:ext cx="262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電影劇情</a:t>
            </a:r>
            <a:endParaRPr lang="zh-TW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1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66696" y="896910"/>
            <a:ext cx="3214370" cy="63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800" b="1" kern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相關章節</a:t>
            </a:r>
            <a:r>
              <a:rPr lang="en-US" altLang="zh-TW" sz="2800" b="1" kern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_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103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課</a:t>
            </a:r>
            <a:r>
              <a:rPr lang="zh-TW" altLang="en-US" sz="2800" b="1" kern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綱</a:t>
            </a:r>
            <a:endParaRPr lang="en-US" altLang="zh-TW" sz="2800" b="1" kern="12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6696" y="1584166"/>
            <a:ext cx="7808058" cy="1911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高中基礎生物：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章第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生殖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、第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章第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節（遺傳物質）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circleNumWdWhitePlain" startAt="2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高中選修生物：第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章第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節（生物技術）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FAE7C072-F02E-2A4E-922C-765D78AA4265}"/>
              </a:ext>
            </a:extLst>
          </p:cNvPr>
          <p:cNvSpPr txBox="1"/>
          <p:nvPr/>
        </p:nvSpPr>
        <p:spPr>
          <a:xfrm>
            <a:off x="666696" y="3721565"/>
            <a:ext cx="418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相關章節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_108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課綱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D93FC3B7-9DD3-1F40-8C97-C730522D968C}"/>
              </a:ext>
            </a:extLst>
          </p:cNvPr>
          <p:cNvSpPr txBox="1"/>
          <p:nvPr/>
        </p:nvSpPr>
        <p:spPr>
          <a:xfrm>
            <a:off x="666696" y="4365275"/>
            <a:ext cx="7410504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高中必修生物：第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章第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節（遺傳物質）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高中選修生物：動物構造與功能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動物體的生殖與胚胎發育細胞與遺傳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生物科技的應用 </a:t>
            </a:r>
          </a:p>
        </p:txBody>
      </p:sp>
    </p:spTree>
    <p:extLst>
      <p:ext uri="{BB962C8B-B14F-4D97-AF65-F5344CB8AC3E}">
        <p14:creationId xmlns:p14="http://schemas.microsoft.com/office/powerpoint/2010/main" val="1006145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E91CA4F-1860-0E4E-9F93-95357A7B6649}"/>
              </a:ext>
            </a:extLst>
          </p:cNvPr>
          <p:cNvSpPr/>
          <p:nvPr/>
        </p:nvSpPr>
        <p:spPr>
          <a:xfrm>
            <a:off x="4563050" y="788680"/>
            <a:ext cx="4459004" cy="5009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AutoNum type="circleNumWdWhitePlain" startAt="2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複製人與本尊的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DNA(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基因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完全一樣，所以會有相似的外貌、體質，但是電影中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Junior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與亨利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Henry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連個性、遭遇的心理障礙都一樣，這可能嗎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同卵雙胞胎的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DNA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基因也都一樣，這兩人的個性、心理或人生發展也會一樣嗎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37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72000" y="1694298"/>
            <a:ext cx="4459004" cy="346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AutoNum type="circleNumWdWhitePlain" startAt="3"/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Junior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為了確認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Henry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是他的本尊，像他發射蜂毒，讓他產生過敏反應，接著馬上給他注射解毒劑。請討論蜂毒過敏的免疫反應過程、解毒劑的作用機制。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6511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C875CF-0898-654F-968B-99CCCA0D9709}"/>
              </a:ext>
            </a:extLst>
          </p:cNvPr>
          <p:cNvSpPr/>
          <p:nvPr/>
        </p:nvSpPr>
        <p:spPr>
          <a:xfrm>
            <a:off x="4563050" y="788680"/>
            <a:ext cx="4459004" cy="5009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AutoNum type="circleNumWdWhitePlain" startAt="4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複製人與本尊之間的關係討論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亨利（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Henry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）與小克（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Junior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）之間的關係是朋友、父子、還是兄弟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將受精卵冷凍，相隔幾十年後出生的雙胞胎兄弟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你的理由是甚麼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為何影片最後小克選擇亨利他母親的名字當做他新的名字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5410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C875CF-0898-654F-968B-99CCCA0D9709}"/>
              </a:ext>
            </a:extLst>
          </p:cNvPr>
          <p:cNvSpPr/>
          <p:nvPr/>
        </p:nvSpPr>
        <p:spPr>
          <a:xfrm>
            <a:off x="4572000" y="482600"/>
            <a:ext cx="4459004" cy="589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914400">
              <a:lnSpc>
                <a:spcPts val="3780"/>
              </a:lnSpc>
              <a:spcAft>
                <a:spcPts val="600"/>
              </a:spcAft>
              <a:buFont typeface="Wingdings" pitchFamily="2" charset="2"/>
              <a:buAutoNum type="circleNumWdWhitePlain" startAt="5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亨利曾經走過小亨利現在再走的路，包括他現在心裡所遇到的問題等。若是你有機會複製自己，你覺得複製人會遇到相同的心理、生理問題嗎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也會重複你的人生過程嗎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你會給複製人之前走過的人生建議嗎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還是讓複製人開創自己的人生境遇呢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還是你會想從他發覺到自己以往兒童時期的純真，幫助自己更加認識自己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5457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C875CF-0898-654F-968B-99CCCA0D9709}"/>
              </a:ext>
            </a:extLst>
          </p:cNvPr>
          <p:cNvSpPr/>
          <p:nvPr/>
        </p:nvSpPr>
        <p:spPr>
          <a:xfrm>
            <a:off x="4572000" y="482600"/>
            <a:ext cx="4459004" cy="589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914400">
              <a:lnSpc>
                <a:spcPts val="3780"/>
              </a:lnSpc>
              <a:spcAft>
                <a:spcPts val="600"/>
              </a:spcAft>
              <a:buFont typeface="Wingdings" pitchFamily="2" charset="2"/>
              <a:buAutoNum type="circleNumWdWhitePlain" startAt="6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小克（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Junior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）與本尊亨利（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Henry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相遇之後，開始了解養父之前對他的教養與訓練是有其「目的」，不是出自父愛。若是人的一出生即帶有目的，例如傳宗接代的「獨生子」、或者古時候女生名叫「召弟」等，ㄧ出生就背付著眾人的期待，這些人會不會跟複製人一樣，ㄧ出生就「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被剝奪選擇人生的機會與權利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2730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C875CF-0898-654F-968B-99CCCA0D9709}"/>
              </a:ext>
            </a:extLst>
          </p:cNvPr>
          <p:cNvSpPr/>
          <p:nvPr/>
        </p:nvSpPr>
        <p:spPr>
          <a:xfrm>
            <a:off x="4572000" y="262467"/>
            <a:ext cx="4459004" cy="637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914400">
              <a:lnSpc>
                <a:spcPts val="3780"/>
              </a:lnSpc>
              <a:spcAft>
                <a:spcPts val="600"/>
              </a:spcAft>
              <a:buFont typeface="Wingdings" pitchFamily="2" charset="2"/>
              <a:buAutoNum type="circleNumWdWhitePlain" startAt="7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複製人小克（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Junior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）原本以為自己非常厲害、非常獨特，後來發現他只是養父的工具人，只是亨利（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Henry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）的替代品，請問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Junior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的心情與感受發生了甚麼變化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同卵雙胞胎會不會有這樣的「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本尊與替代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」的問題呢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未來複製人技術若是合法使用，死去親人的複製人會不會也被當作替代品的可能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你怎麼看待複製死掉動物或親人的技術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532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C875CF-0898-654F-968B-99CCCA0D9709}"/>
              </a:ext>
            </a:extLst>
          </p:cNvPr>
          <p:cNvSpPr/>
          <p:nvPr/>
        </p:nvSpPr>
        <p:spPr>
          <a:xfrm>
            <a:off x="316848" y="1135108"/>
            <a:ext cx="8510304" cy="357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AutoNum type="circleNumWdWhitePlain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些不孕夫婦即使做了人工輔助生殖還是無法生育，另外同性戀因為兩人是相同性別，也無法進行有性生殖，生育後代。雖然大部分國家對於生育目的的複製採取法律限制，但是以法律禁止複製是否有剝奪這些少數族群生育後代權益的疑慮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若是為了「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生殖目的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」進行複製，你是否可贊成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先不管法律層面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原因為何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3A2A9A50-C026-7F41-B6DC-CB4CFA5F0517}"/>
              </a:ext>
            </a:extLst>
          </p:cNvPr>
          <p:cNvSpPr txBox="1"/>
          <p:nvPr/>
        </p:nvSpPr>
        <p:spPr>
          <a:xfrm>
            <a:off x="4958537" y="220133"/>
            <a:ext cx="407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複製人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ELSI</a:t>
            </a:r>
            <a:r>
              <a:rPr lang="zh-TW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議題</a:t>
            </a:r>
            <a:r>
              <a:rPr lang="zh-TW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877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C875CF-0898-654F-968B-99CCCA0D9709}"/>
              </a:ext>
            </a:extLst>
          </p:cNvPr>
          <p:cNvSpPr/>
          <p:nvPr/>
        </p:nvSpPr>
        <p:spPr>
          <a:xfrm>
            <a:off x="378231" y="1109708"/>
            <a:ext cx="8387537" cy="4986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914400">
              <a:lnSpc>
                <a:spcPts val="3780"/>
              </a:lnSpc>
              <a:spcAft>
                <a:spcPts val="600"/>
              </a:spcAft>
              <a:buFont typeface="Wingdings" pitchFamily="2" charset="2"/>
              <a:buAutoNum type="circleNumWdWhitePlain" startAt="2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有人擔心複製人科技發展使人類挑戰神的角色與地位，但也有宗教人士說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神造女人的過程與製造複製羊的程序十分相似。桃莉與被複製母體性別相同，然而神更偉大，不但利用成人複製出另一個人，更是從男人身上造出女人，性別完全不同。相形之下，複製羊實不為奇。由於上帝曾經從亞當的肋骨複製出人，而且還是性別不一樣的夏娃，因此人類的複製人顯示了上帝的複製技術的略勝一籌。」但假如日後科技進步，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可以複製出不一樣性別的人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，你怎麼看待人類自己的科技發展與身為人類的角色呢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創造生命」會不會讓人取代『神』的角色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3A2A9A50-C026-7F41-B6DC-CB4CFA5F0517}"/>
              </a:ext>
            </a:extLst>
          </p:cNvPr>
          <p:cNvSpPr txBox="1"/>
          <p:nvPr/>
        </p:nvSpPr>
        <p:spPr>
          <a:xfrm>
            <a:off x="4958537" y="220133"/>
            <a:ext cx="407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複製人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ELSI</a:t>
            </a:r>
            <a:r>
              <a:rPr lang="zh-TW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議題</a:t>
            </a:r>
            <a:r>
              <a:rPr lang="zh-TW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565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F67CF96-817C-D34B-9E23-37437C44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220133"/>
            <a:ext cx="5604933" cy="7917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C875CF-0898-654F-968B-99CCCA0D9709}"/>
              </a:ext>
            </a:extLst>
          </p:cNvPr>
          <p:cNvSpPr/>
          <p:nvPr/>
        </p:nvSpPr>
        <p:spPr>
          <a:xfrm>
            <a:off x="352831" y="1041975"/>
            <a:ext cx="8438337" cy="5358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914400">
              <a:lnSpc>
                <a:spcPts val="3780"/>
              </a:lnSpc>
              <a:spcAft>
                <a:spcPts val="600"/>
              </a:spcAft>
              <a:buFont typeface="Wingdings" pitchFamily="2" charset="2"/>
              <a:buAutoNum type="circleNumWdWhitePlain" startAt="3"/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父母經由愛的性行為而獲有此行為的原始目標－子女，這生命是嶄新、獨一無二的，其在基因上遺傳自父母，但卻又是完全不同的另一獨立個體。因此，每個人一生的發展，亦有最大的自由空間去發揮，有其獨特性與自由性。然而，複製技術的企圖和目標都是為製造出一個「存在之人的翻版」。例如想要複製天才「愛因斯坦」或者獨裁者「希特勒」，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我們會對這個複製人產生何種期待與影響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人格尊嚴、命運機會、人生發展等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?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就像電影中的複製人殺手（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Junior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），被期待像亨利（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Henry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）一樣，有超強的暗殺能力嗎，還是可以讓複製人擺脫原有的命運束縛，開創新的人生，像電影中的結局一樣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3A2A9A50-C026-7F41-B6DC-CB4CFA5F0517}"/>
              </a:ext>
            </a:extLst>
          </p:cNvPr>
          <p:cNvSpPr txBox="1"/>
          <p:nvPr/>
        </p:nvSpPr>
        <p:spPr>
          <a:xfrm>
            <a:off x="4958537" y="220133"/>
            <a:ext cx="407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複製人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ELSI</a:t>
            </a:r>
            <a:r>
              <a:rPr lang="zh-TW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議題</a:t>
            </a:r>
            <a:r>
              <a:rPr lang="zh-TW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92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個人, 男人, 尋找, 正面 的圖片&#10;&#10;自動產生的描述">
            <a:extLst>
              <a:ext uri="{FF2B5EF4-FFF2-40B4-BE49-F238E27FC236}">
                <a16:creationId xmlns="" xmlns:a16="http://schemas.microsoft.com/office/drawing/2014/main" id="{7B5E3B42-8150-EB42-855E-E2279298D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r="10989"/>
          <a:stretch/>
        </p:blipFill>
        <p:spPr>
          <a:xfrm>
            <a:off x="-146050" y="0"/>
            <a:ext cx="94361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4207" y="1707280"/>
            <a:ext cx="8575586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維基百科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雙子殺手</a:t>
            </a:r>
          </a:p>
          <a:p>
            <a:pPr>
              <a:lnSpc>
                <a:spcPct val="150000"/>
              </a:lnSpc>
            </a:pPr>
            <a:r>
              <a:rPr lang="en-US" altLang="zh-TW" sz="24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https://zh.wikipedia.org/zh-tw/%E9%9B%99%E5%AD%90%E6%AE%BA%E6%89%8B</a:t>
            </a:r>
            <a:endParaRPr lang="zh-TW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維基百科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endParaRPr lang="zh-TW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https://zh.wikipedia.org/wiki/%E5%85%8B%E9%9A%86%E4%BA%BA</a:t>
            </a:r>
            <a:endParaRPr lang="zh-TW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泰宇版生物學教材資源光碟。課本、授課指引、教學評量、全彩寶典。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0" y="1260647"/>
            <a:ext cx="3156559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369500" y="871296"/>
            <a:ext cx="227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資料來源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5987441" y="1260647"/>
            <a:ext cx="3156559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66F19BC5-054E-7D48-87A9-DC93637CF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2777"/>
          </a:xfrm>
          <a:prstGeom prst="rect">
            <a:avLst/>
          </a:prstGeom>
        </p:spPr>
      </p:pic>
      <p:sp>
        <p:nvSpPr>
          <p:cNvPr id="7" name="半框架 6"/>
          <p:cNvSpPr/>
          <p:nvPr/>
        </p:nvSpPr>
        <p:spPr>
          <a:xfrm rot="3975035">
            <a:off x="7228982" y="199628"/>
            <a:ext cx="1747570" cy="2009706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半框架 8"/>
          <p:cNvSpPr/>
          <p:nvPr/>
        </p:nvSpPr>
        <p:spPr>
          <a:xfrm rot="11241675">
            <a:off x="8073153" y="1218945"/>
            <a:ext cx="1330390" cy="1529947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半框架 9"/>
          <p:cNvSpPr/>
          <p:nvPr/>
        </p:nvSpPr>
        <p:spPr>
          <a:xfrm rot="2752243">
            <a:off x="7412974" y="1232875"/>
            <a:ext cx="1123941" cy="1292531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半框架 10"/>
          <p:cNvSpPr/>
          <p:nvPr/>
        </p:nvSpPr>
        <p:spPr>
          <a:xfrm rot="19728479">
            <a:off x="7629046" y="1958132"/>
            <a:ext cx="878112" cy="1009828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886200" y="4732337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劇情簡介</a:t>
            </a: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4857750" y="5810250"/>
            <a:ext cx="4019550" cy="1588"/>
          </a:xfrm>
          <a:prstGeom prst="line">
            <a:avLst/>
          </a:prstGeom>
          <a:ln w="3810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4076700" y="5276850"/>
            <a:ext cx="876300" cy="876300"/>
          </a:xfrm>
          <a:prstGeom prst="ellipse">
            <a:avLst/>
          </a:prstGeom>
          <a:solidFill>
            <a:srgbClr val="272324"/>
          </a:solidFill>
          <a:ln w="76200"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29100" y="5257800"/>
            <a:ext cx="59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54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877300" y="5657850"/>
            <a:ext cx="266700" cy="266700"/>
          </a:xfrm>
          <a:prstGeom prst="ellipse">
            <a:avLst/>
          </a:prstGeom>
          <a:solidFill>
            <a:srgbClr val="4A8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, 男人, 室內, 尋找 的圖片&#10;&#10;自動產生的描述">
            <a:extLst>
              <a:ext uri="{FF2B5EF4-FFF2-40B4-BE49-F238E27FC236}">
                <a16:creationId xmlns="" xmlns:a16="http://schemas.microsoft.com/office/drawing/2014/main" id="{388B04AB-D483-7044-9C91-3C9926DA8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3" b="863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7799" y="3659813"/>
            <a:ext cx="8788400" cy="31051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ts val="3780"/>
              </a:lnSpc>
              <a:buNone/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《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雙子殺手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是一部於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2019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年上映的科幻動作驚悚片，由李安執導，男主角由威爾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·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史密斯主演，女主角由瑪麗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·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伊莉莎白主演。劇情講述一名美國國防情報局（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DIA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）亨利（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Henry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）特務（史密斯飾演）被比自己年輕且強壯的複製人追殺。經調查後他發現殺手是比自己年輕，且各方面能力都較他強的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23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歲複製人小克（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Junior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），而自己的一舉一動似乎都在對方的掌握之中。</a:t>
            </a:r>
          </a:p>
        </p:txBody>
      </p:sp>
      <p:sp>
        <p:nvSpPr>
          <p:cNvPr id="7" name="矩形 6"/>
          <p:cNvSpPr/>
          <p:nvPr/>
        </p:nvSpPr>
        <p:spPr>
          <a:xfrm>
            <a:off x="3681907" y="1207126"/>
            <a:ext cx="1780183" cy="2452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31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3677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66F19BC5-054E-7D48-87A9-DC93637CF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2777"/>
          </a:xfrm>
          <a:prstGeom prst="rect">
            <a:avLst/>
          </a:prstGeom>
        </p:spPr>
      </p:pic>
      <p:sp>
        <p:nvSpPr>
          <p:cNvPr id="7" name="半框架 6"/>
          <p:cNvSpPr/>
          <p:nvPr/>
        </p:nvSpPr>
        <p:spPr>
          <a:xfrm rot="3975035">
            <a:off x="7228982" y="199628"/>
            <a:ext cx="1747570" cy="2009706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半框架 8"/>
          <p:cNvSpPr/>
          <p:nvPr/>
        </p:nvSpPr>
        <p:spPr>
          <a:xfrm rot="11241675">
            <a:off x="8073153" y="1218945"/>
            <a:ext cx="1330390" cy="1529947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半框架 9"/>
          <p:cNvSpPr/>
          <p:nvPr/>
        </p:nvSpPr>
        <p:spPr>
          <a:xfrm rot="2752243">
            <a:off x="7412974" y="1232875"/>
            <a:ext cx="1123941" cy="1292531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半框架 10"/>
          <p:cNvSpPr/>
          <p:nvPr/>
        </p:nvSpPr>
        <p:spPr>
          <a:xfrm rot="19728479">
            <a:off x="7629046" y="1958132"/>
            <a:ext cx="878112" cy="1009828"/>
          </a:xfrm>
          <a:prstGeom prst="halfFrame">
            <a:avLst/>
          </a:prstGeom>
          <a:solidFill>
            <a:srgbClr val="27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886200" y="4732337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精彩片段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4857750" y="5810250"/>
            <a:ext cx="4019550" cy="1588"/>
          </a:xfrm>
          <a:prstGeom prst="line">
            <a:avLst/>
          </a:prstGeom>
          <a:ln w="38100">
            <a:solidFill>
              <a:srgbClr val="4A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4076700" y="5276850"/>
            <a:ext cx="876300" cy="876300"/>
          </a:xfrm>
          <a:prstGeom prst="ellipse">
            <a:avLst/>
          </a:prstGeom>
          <a:solidFill>
            <a:srgbClr val="272324"/>
          </a:solidFill>
          <a:ln w="76200">
            <a:solidFill>
              <a:srgbClr val="4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29100" y="5257800"/>
            <a:ext cx="59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54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877300" y="5657850"/>
            <a:ext cx="266700" cy="266700"/>
          </a:xfrm>
          <a:prstGeom prst="ellipse">
            <a:avLst/>
          </a:prstGeom>
          <a:solidFill>
            <a:srgbClr val="4A8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8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A1D22F05-03C4-4849-8240-BCEB20E8D6F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899944" y="105926"/>
            <a:ext cx="7310762" cy="664614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D064C69D-D966-3049-B5E4-A761DCC10C9B}"/>
              </a:ext>
            </a:extLst>
          </p:cNvPr>
          <p:cNvSpPr/>
          <p:nvPr/>
        </p:nvSpPr>
        <p:spPr>
          <a:xfrm>
            <a:off x="-294173" y="829070"/>
            <a:ext cx="7143750" cy="805259"/>
          </a:xfrm>
          <a:prstGeom prst="rect">
            <a:avLst/>
          </a:prstGeom>
          <a:gradFill flip="none" rotWithShape="1">
            <a:gsLst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60000"/>
                  <a:lumOff val="40000"/>
                  <a:alpha val="47000"/>
                </a:schemeClr>
              </a:gs>
            </a:gsLst>
            <a:lin ang="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793" y="3420468"/>
            <a:ext cx="4318208" cy="2694955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zh-TW" b="1" dirty="0"/>
              <a:t>亨利受到</a:t>
            </a:r>
            <a:r>
              <a:rPr lang="en-US" altLang="zh-TW" b="1" dirty="0"/>
              <a:t>DIA</a:t>
            </a:r>
            <a:r>
              <a:rPr lang="zh-TW" altLang="zh-TW" b="1" dirty="0"/>
              <a:t>的委託，暗殺ㄧ位恐怖份子，殺死他後亨利感到良心不安，就辦理退休，不再當殺手。 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77500" y="829070"/>
            <a:ext cx="850771" cy="84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chemeClr val="bg1"/>
                </a:solidFill>
              </a:rPr>
              <a:t>1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0" y="867170"/>
            <a:ext cx="6699121" cy="80525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良心不安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302885" y="1838275"/>
            <a:ext cx="35618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片段起始點：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00:01:00~00:07:20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A1D22F05-03C4-4849-8240-BCEB20E8D6F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899944" y="105926"/>
            <a:ext cx="7310762" cy="66461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C0B9166B-0349-2E48-9BF1-3038957EDA9E}"/>
              </a:ext>
            </a:extLst>
          </p:cNvPr>
          <p:cNvSpPr/>
          <p:nvPr/>
        </p:nvSpPr>
        <p:spPr>
          <a:xfrm>
            <a:off x="-294173" y="829070"/>
            <a:ext cx="7143750" cy="805259"/>
          </a:xfrm>
          <a:prstGeom prst="rect">
            <a:avLst/>
          </a:prstGeom>
          <a:gradFill flip="none" rotWithShape="1">
            <a:gsLst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60000"/>
                  <a:lumOff val="40000"/>
                  <a:alpha val="47000"/>
                </a:schemeClr>
              </a:gs>
            </a:gsLst>
            <a:lin ang="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793" y="3420468"/>
            <a:ext cx="4318208" cy="2694955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zh-TW" b="1" dirty="0"/>
              <a:t>亨利退休後，因友人告知他暗殺的不是恐怖份子，</a:t>
            </a:r>
            <a:r>
              <a:rPr lang="en-US" altLang="zh-TW" b="1" dirty="0"/>
              <a:t>DIA</a:t>
            </a:r>
            <a:r>
              <a:rPr lang="zh-TW" altLang="zh-TW" b="1" dirty="0"/>
              <a:t>怕事情洩漏，派殺手暗殺他與其相關人士。</a:t>
            </a:r>
            <a:endParaRPr lang="zh-TW" altLang="en-US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77500" y="829070"/>
            <a:ext cx="850771" cy="84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chemeClr val="bg1"/>
                </a:solidFill>
              </a:rPr>
              <a:t>2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0" y="867170"/>
            <a:ext cx="6699121" cy="80525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暗殺行動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302885" y="1838275"/>
            <a:ext cx="35618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片段起始點：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00:19:17~00:24:34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7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A1D22F05-03C4-4849-8240-BCEB20E8D6F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899944" y="105926"/>
            <a:ext cx="7310762" cy="664614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112ACBD-D810-494B-8207-63FD1D756152}"/>
              </a:ext>
            </a:extLst>
          </p:cNvPr>
          <p:cNvSpPr/>
          <p:nvPr/>
        </p:nvSpPr>
        <p:spPr>
          <a:xfrm>
            <a:off x="-294173" y="829070"/>
            <a:ext cx="7143750" cy="805259"/>
          </a:xfrm>
          <a:prstGeom prst="rect">
            <a:avLst/>
          </a:prstGeom>
          <a:gradFill flip="none" rotWithShape="1">
            <a:gsLst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60000"/>
                  <a:lumOff val="40000"/>
                  <a:alpha val="47000"/>
                </a:schemeClr>
              </a:gs>
            </a:gsLst>
            <a:lin ang="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793" y="3420468"/>
            <a:ext cx="4318208" cy="3331605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亨利清晨醒來發現有殺手埋伏，他發現殺手與他面容相似，極像他年輕時後，不忍下殺手，因此騎著機車引誘他追殺，在一番槍戰追逐之後，警察趕到將亨利逮捕。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77500" y="829070"/>
            <a:ext cx="850771" cy="84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chemeClr val="bg1"/>
                </a:solidFill>
              </a:rPr>
              <a:t>3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400" y="867170"/>
            <a:ext cx="6699121" cy="80525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雙子殺手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302885" y="1838275"/>
            <a:ext cx="35618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片段起始點：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00:33:07~00:42:07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8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A8382"/>
            </a:gs>
            <a:gs pos="100000">
              <a:srgbClr val="4A8382">
                <a:alpha val="58000"/>
              </a:srgbClr>
            </a:gs>
          </a:gsLst>
          <a:lin ang="0" scaled="1"/>
          <a:tileRect/>
        </a:gradFill>
        <a:ln w="63500"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2953</Words>
  <Application>Microsoft Office PowerPoint</Application>
  <PresentationFormat>如螢幕大小 (4:3)</PresentationFormat>
  <Paragraphs>205</Paragraphs>
  <Slides>39</Slides>
  <Notes>38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雙子殺手</vt:lpstr>
      <vt:lpstr>PowerPoint 簡報</vt:lpstr>
      <vt:lpstr>PowerPoint 簡報</vt:lpstr>
      <vt:lpstr>PowerPoint 簡報</vt:lpstr>
      <vt:lpstr>PowerPoint 簡報</vt:lpstr>
      <vt:lpstr>PowerPoint 簡報</vt:lpstr>
      <vt:lpstr>良心不安</vt:lpstr>
      <vt:lpstr>暗殺行動</vt:lpstr>
      <vt:lpstr>雙子殺手</vt:lpstr>
      <vt:lpstr>恐懼害怕</vt:lpstr>
      <vt:lpstr>兩人對決</vt:lpstr>
      <vt:lpstr>兩人同心</vt:lpstr>
      <vt:lpstr>另一個複製人</vt:lpstr>
      <vt:lpstr>展新的人生</vt:lpstr>
      <vt:lpstr>PowerPoint 簡報</vt:lpstr>
      <vt:lpstr>複製人(Clone)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雙子殺手</dc:title>
  <dc:creator>靖雯 陳</dc:creator>
  <cp:lastModifiedBy>User</cp:lastModifiedBy>
  <cp:revision>34</cp:revision>
  <dcterms:created xsi:type="dcterms:W3CDTF">2020-10-24T08:51:40Z</dcterms:created>
  <dcterms:modified xsi:type="dcterms:W3CDTF">2020-12-03T00:49:30Z</dcterms:modified>
</cp:coreProperties>
</file>