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87" r:id="rId4"/>
    <p:sldId id="288" r:id="rId5"/>
    <p:sldId id="289" r:id="rId6"/>
    <p:sldId id="271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GenSekiGothic TW B" panose="020B0800000000000000" pitchFamily="34" charset="-120"/>
      <p:bold r:id="rId15"/>
    </p:embeddedFont>
    <p:embeddedFont>
      <p:font typeface="GenSekiGothic TW M" panose="020B0600000000000000" pitchFamily="34" charset="-120"/>
      <p:regular r:id="rId16"/>
    </p:embeddedFont>
    <p:embeddedFont>
      <p:font typeface="GenSekiGothic TW R" panose="020B0500000000000000" pitchFamily="34" charset="-120"/>
      <p:regular r:id="rId17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69"/>
    <a:srgbClr val="FC655F"/>
    <a:srgbClr val="364858"/>
    <a:srgbClr val="5B8FCD"/>
    <a:srgbClr val="FFDC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88" autoAdjust="0"/>
    <p:restoredTop sz="79843" autoAdjust="0"/>
  </p:normalViewPr>
  <p:slideViewPr>
    <p:cSldViewPr snapToGrid="0">
      <p:cViewPr varScale="1">
        <p:scale>
          <a:sx n="114" d="100"/>
          <a:sy n="114" d="100"/>
        </p:scale>
        <p:origin x="11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A8D88-9904-9943-BA58-8C7F1BD43CF5}" type="datetimeFigureOut">
              <a:rPr kumimoji="1" lang="zh-TW" altLang="en-US" smtClean="0"/>
              <a:t>2025/4/25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9056B-9911-BD43-9C24-58A8BF6A86B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58795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" altLang="zh-TW" dirty="0"/>
              <a:t>https://</a:t>
            </a:r>
            <a:r>
              <a:rPr kumimoji="1" lang="en" altLang="zh-TW" dirty="0" err="1"/>
              <a:t>www.stockfeel.com.tw</a:t>
            </a:r>
            <a:r>
              <a:rPr kumimoji="1" lang="en" altLang="zh-TW" dirty="0"/>
              <a:t>/%E5%8F%B0%E7%A9%8D%E9%9B%BB-%E6%99%B6%E5%9C%93-%E4%BB%A3%E5%B7%A5-%E6%99%B6%E7%89%87/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89056B-9911-BD43-9C24-58A8BF6A86BB}" type="slidenum">
              <a:rPr kumimoji="1" lang="zh-TW" altLang="en-US" smtClean="0"/>
              <a:t>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03612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E2BBD4-9393-B245-0BA6-CD0DF8F2C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FB48B00-E465-B8F7-C8F4-44A1EE1EFF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2EA2B21-9F48-6FCC-7B97-CCB1A5A2D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2C53E-EED7-5942-93D8-3A798F4989F0}" type="datetimeFigureOut">
              <a:rPr kumimoji="1" lang="zh-TW" altLang="en-US" smtClean="0"/>
              <a:t>2025/4/25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FC8F5E1-769B-3FFE-00CF-7316BA34A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EB00D1B-6FF8-6845-4CBB-847CC76BA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E614-A34B-1047-BF48-888B7CC17776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pic>
        <p:nvPicPr>
          <p:cNvPr id="10" name="圖片 9" descr="一張含有 霧, 霾 的圖片&#10;&#10;自動產生的描述">
            <a:extLst>
              <a:ext uri="{FF2B5EF4-FFF2-40B4-BE49-F238E27FC236}">
                <a16:creationId xmlns:a16="http://schemas.microsoft.com/office/drawing/2014/main" id="{596AA723-C903-1C4D-0A2F-9EE4EBA593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圖片 7" descr="一張含有 字型, 黃色, 圖形, 平面設計 的圖片&#10;&#10;自動產生的描述">
            <a:extLst>
              <a:ext uri="{FF2B5EF4-FFF2-40B4-BE49-F238E27FC236}">
                <a16:creationId xmlns:a16="http://schemas.microsoft.com/office/drawing/2014/main" id="{4170D86C-97E0-1609-F468-672688D2D6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90000" y="6219825"/>
            <a:ext cx="3048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933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FC2D5E-A4C7-70DC-733F-8EC3EDA56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0DB7F34-D5E4-70B6-75D4-6D226B42D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B693060-E17C-30A2-5A3C-5E581371A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2C53E-EED7-5942-93D8-3A798F4989F0}" type="datetimeFigureOut">
              <a:rPr kumimoji="1" lang="zh-TW" altLang="en-US" smtClean="0"/>
              <a:t>2025/4/25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61C483-4864-F8B7-DBA3-7BED8F432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E6D7C15-D4D7-EA45-FEE6-2312588D2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E614-A34B-1047-BF48-888B7CC1777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94104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890C3B5-1FCF-171C-A1A2-6F53235A30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EA07514-AC30-C163-C204-0769C737C3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766E900-4AD2-CF42-D186-0963154DA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2C53E-EED7-5942-93D8-3A798F4989F0}" type="datetimeFigureOut">
              <a:rPr kumimoji="1" lang="zh-TW" altLang="en-US" smtClean="0"/>
              <a:t>2025/4/25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C7A8A1C-1B54-94F1-2138-F3BF5117C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92A22DE-74BA-E03F-2AC3-4949B7DC7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E614-A34B-1047-BF48-888B7CC1777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76410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AB30C45-BB19-0DED-45A9-26010ABC1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625EDAB-CA41-3575-8ABD-A276A189B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E63840F-2B9E-5EE9-39F1-8B8D6E74D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2C53E-EED7-5942-93D8-3A798F4989F0}" type="datetimeFigureOut">
              <a:rPr kumimoji="1" lang="zh-TW" altLang="en-US" smtClean="0"/>
              <a:t>2025/4/25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7E2DB83-75F5-1D84-0366-F6D1B8F66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CCA7790-3AB4-C12B-E36B-F057B3D28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E614-A34B-1047-BF48-888B7CC17776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pic>
        <p:nvPicPr>
          <p:cNvPr id="8" name="圖片 7" descr="一張含有 霧, 霾 的圖片&#10;&#10;自動產生的描述">
            <a:extLst>
              <a:ext uri="{FF2B5EF4-FFF2-40B4-BE49-F238E27FC236}">
                <a16:creationId xmlns:a16="http://schemas.microsoft.com/office/drawing/2014/main" id="{0426EB86-ECFC-1D55-43E4-89F0F4C7CC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圖片 6" descr="一張含有 字型, 黃色, 圖形, 平面設計 的圖片&#10;&#10;自動產生的描述">
            <a:extLst>
              <a:ext uri="{FF2B5EF4-FFF2-40B4-BE49-F238E27FC236}">
                <a16:creationId xmlns:a16="http://schemas.microsoft.com/office/drawing/2014/main" id="{92E85291-B3A1-275D-BAB8-5A1A35D771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90000" y="6219825"/>
            <a:ext cx="3048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6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BAC175-CD96-F0D9-C4E2-8F4065B36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0D3E92F-59E0-BC1D-14A0-8A1FEDB02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674236D-2DC1-8BAA-5ED9-507D8D02D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2C53E-EED7-5942-93D8-3A798F4989F0}" type="datetimeFigureOut">
              <a:rPr kumimoji="1" lang="zh-TW" altLang="en-US" smtClean="0"/>
              <a:t>2025/4/25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2A8F656-81E1-33D3-77D2-12AFC81BD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034E886-12C1-E8D6-0E32-073CD7AC5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E614-A34B-1047-BF48-888B7CC17776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pic>
        <p:nvPicPr>
          <p:cNvPr id="7" name="圖片 6" descr="一張含有 Rectangle, 白色, 白板, 文字 的圖片&#10;&#10;自動產生的描述">
            <a:extLst>
              <a:ext uri="{FF2B5EF4-FFF2-40B4-BE49-F238E27FC236}">
                <a16:creationId xmlns:a16="http://schemas.microsoft.com/office/drawing/2014/main" id="{590C94D9-29B2-0960-FC6F-518F82583C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圖片 7" descr="一張含有 字型, 黃色, 圖形, 平面設計 的圖片&#10;&#10;自動產生的描述">
            <a:extLst>
              <a:ext uri="{FF2B5EF4-FFF2-40B4-BE49-F238E27FC236}">
                <a16:creationId xmlns:a16="http://schemas.microsoft.com/office/drawing/2014/main" id="{FF0F2A9D-01D5-AA26-6AED-D3A9D3E8A2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90000" y="6219825"/>
            <a:ext cx="3048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422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ECEBB9-5C76-EF94-F4D1-97F11A444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8421D89-F29F-AA1F-2744-B0569513C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4186DBC-1B39-659C-DEEE-7A4A1417D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8336A45-5B36-5E78-447C-7702503E3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2C53E-EED7-5942-93D8-3A798F4989F0}" type="datetimeFigureOut">
              <a:rPr kumimoji="1" lang="zh-TW" altLang="en-US" smtClean="0"/>
              <a:t>2025/4/25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F0C01F0-EE01-8B64-2547-0F6131EC8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E9D85FB-A590-85E3-E413-2EF790AC4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E614-A34B-1047-BF48-888B7CC1777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1062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7A565F-9161-369A-48C5-4FBA5837B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D74C584-4D13-86E7-F296-745C869E7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AA6E7D0-18E6-FAEB-D8E4-A38E88209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FFCF29F-F4B2-429D-451B-5AFD7AAB97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F1E9A91C-346F-0D60-7404-23D202DEA5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96252014-1B4B-344D-031B-C7B056EF2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2C53E-EED7-5942-93D8-3A798F4989F0}" type="datetimeFigureOut">
              <a:rPr kumimoji="1" lang="zh-TW" altLang="en-US" smtClean="0"/>
              <a:t>2025/4/25</a:t>
            </a:fld>
            <a:endParaRPr kumimoji="1"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C57A4E8-9D31-FFA0-B3FE-4218BBEC4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F5BB68AB-7228-AFC3-67F1-CD88EC76E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E614-A34B-1047-BF48-888B7CC1777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53245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6D879B-6C93-DF67-C46B-1FD1CF18B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60840A0-79B9-BCCA-ED13-E75FC61B9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2C53E-EED7-5942-93D8-3A798F4989F0}" type="datetimeFigureOut">
              <a:rPr kumimoji="1" lang="zh-TW" altLang="en-US" smtClean="0"/>
              <a:t>2025/4/25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BD9F3BF-1879-BF9F-3765-433A3AADC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2BF02B5-C326-102B-20F3-7A1D1E2F6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E614-A34B-1047-BF48-888B7CC1777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85809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991DAB4B-F911-42ED-7399-EE903FAB4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2C53E-EED7-5942-93D8-3A798F4989F0}" type="datetimeFigureOut">
              <a:rPr kumimoji="1" lang="zh-TW" altLang="en-US" smtClean="0"/>
              <a:t>2025/4/25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16C0E39F-425D-BDA0-5212-E9819C913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B05E1AB-4410-0B70-9A97-AACA8D081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E614-A34B-1047-BF48-888B7CC1777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62626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DBA828-4B30-57F7-44E7-0C741C73A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61D531B-7307-E797-FD5F-2987AFDA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301A999-FCDA-FB72-2060-523A610A11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EDF6A46-EFAA-7373-CCF8-2805B6A07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2C53E-EED7-5942-93D8-3A798F4989F0}" type="datetimeFigureOut">
              <a:rPr kumimoji="1" lang="zh-TW" altLang="en-US" smtClean="0"/>
              <a:t>2025/4/25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2D3BF37-489C-9DCE-117F-37D712A81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EB8F397-C39E-ED88-689D-02995BFC7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E614-A34B-1047-BF48-888B7CC1777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59205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8149CC-970D-A5F3-A3C2-F7CB7C278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07E27143-ED15-9198-6274-DB3C605A0F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3FA4FEE-9FBB-BA3F-3FA5-6452953D6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A643545-49F3-5F5F-64FF-4009C3E13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2C53E-EED7-5942-93D8-3A798F4989F0}" type="datetimeFigureOut">
              <a:rPr kumimoji="1" lang="zh-TW" altLang="en-US" smtClean="0"/>
              <a:t>2025/4/25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B4498BC-8956-4AFE-BEC3-0BC0E53D1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EC72468-4D9C-B5F8-C5FC-3640F2921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E614-A34B-1047-BF48-888B7CC1777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32935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1CBE1158-94B8-CD29-0A6A-5472FD43C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A75E1AD-DCE0-2C5E-37FB-857F753B9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735DE50-DE0E-6E2B-7F0F-56E6B2818F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2C53E-EED7-5942-93D8-3A798F4989F0}" type="datetimeFigureOut">
              <a:rPr kumimoji="1" lang="zh-TW" altLang="en-US" smtClean="0"/>
              <a:t>2025/4/25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24527B6-C9DD-6D2F-8C07-4999B9BCBB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019C818-4A76-64B0-58CC-25C8583341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CE614-A34B-1047-BF48-888B7CC1777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1757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3D26B03A-B5BB-4493-8AE6-F52936A82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2225" y="0"/>
            <a:ext cx="13115802" cy="6868133"/>
          </a:xfrm>
          <a:prstGeom prst="rect">
            <a:avLst/>
          </a:prstGeom>
        </p:spPr>
      </p:pic>
      <p:sp>
        <p:nvSpPr>
          <p:cNvPr id="3" name="副標題 2">
            <a:extLst>
              <a:ext uri="{FF2B5EF4-FFF2-40B4-BE49-F238E27FC236}">
                <a16:creationId xmlns:a16="http://schemas.microsoft.com/office/drawing/2014/main" id="{DDDFEEF8-2125-E88C-254E-000DD099DC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51351"/>
            <a:ext cx="9144000" cy="866595"/>
          </a:xfrm>
        </p:spPr>
        <p:txBody>
          <a:bodyPr>
            <a:normAutofit/>
          </a:bodyPr>
          <a:lstStyle/>
          <a:p>
            <a:r>
              <a:rPr kumimoji="1" lang="zh-TW" altLang="en-US" sz="44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enSekiGothic TW R" panose="020B0500000000000000" pitchFamily="34" charset="-120"/>
                <a:ea typeface="GenSekiGothic TW R" panose="020B0500000000000000" pitchFamily="34" charset="-120"/>
              </a:rPr>
              <a:t>臺灣半導體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02D5E8A-C481-2686-4C36-39F68D867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070163"/>
            <a:ext cx="7772400" cy="1126547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4EB83EB-6FDA-F8A0-B888-91A4CAA1E0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15522"/>
            <a:ext cx="9144000" cy="1126547"/>
          </a:xfrm>
        </p:spPr>
        <p:txBody>
          <a:bodyPr>
            <a:normAutofit/>
          </a:bodyPr>
          <a:lstStyle/>
          <a:p>
            <a:r>
              <a:rPr kumimoji="1" lang="zh-TW" altLang="en-US" sz="4800" dirty="0">
                <a:solidFill>
                  <a:schemeClr val="bg1"/>
                </a:solidFill>
                <a:latin typeface="GenSekiGothic TW M" panose="020B0500000000000000" pitchFamily="34" charset="-120"/>
                <a:ea typeface="GenSekiGothic TW M" panose="020B0500000000000000" pitchFamily="34" charset="-120"/>
              </a:rPr>
              <a:t>科技浪潮下的歷史</a:t>
            </a:r>
          </a:p>
        </p:txBody>
      </p:sp>
    </p:spTree>
    <p:extLst>
      <p:ext uri="{BB962C8B-B14F-4D97-AF65-F5344CB8AC3E}">
        <p14:creationId xmlns:p14="http://schemas.microsoft.com/office/powerpoint/2010/main" val="4285233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一張含有 螢幕擷取畫面, 設計 的圖片&#10;&#10;自動產生的描述">
            <a:extLst>
              <a:ext uri="{FF2B5EF4-FFF2-40B4-BE49-F238E27FC236}">
                <a16:creationId xmlns:a16="http://schemas.microsoft.com/office/drawing/2014/main" id="{FAA5DADC-285E-1826-B77B-6F990C5E6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4141" y="72789"/>
            <a:ext cx="11731836" cy="1726710"/>
          </a:xfrm>
          <a:prstGeom prst="rect">
            <a:avLst/>
          </a:prstGeom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10C8235-6F5F-8F23-EAA8-E76425D97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ts val="3600"/>
              </a:lnSpc>
              <a:buNone/>
            </a:pPr>
            <a:r>
              <a:rPr kumimoji="1" lang="en-US" altLang="zh-TW" dirty="0">
                <a:solidFill>
                  <a:schemeClr val="bg2">
                    <a:lumMod val="25000"/>
                  </a:schemeClr>
                </a:solidFill>
                <a:latin typeface="GenSekiGothic TW R" panose="020B0500000000000000" pitchFamily="34" charset="-120"/>
                <a:ea typeface="GenSekiGothic TW R" panose="020B0500000000000000" pitchFamily="34" charset="-120"/>
              </a:rPr>
              <a:t>1949 </a:t>
            </a:r>
            <a:r>
              <a:rPr kumimoji="1" lang="zh-TW" altLang="en-US" dirty="0">
                <a:solidFill>
                  <a:schemeClr val="bg2">
                    <a:lumMod val="25000"/>
                  </a:schemeClr>
                </a:solidFill>
                <a:latin typeface="GenSekiGothic TW R" panose="020B0500000000000000" pitchFamily="34" charset="-120"/>
                <a:ea typeface="GenSekiGothic TW R" panose="020B0500000000000000" pitchFamily="34" charset="-120"/>
              </a:rPr>
              <a:t>年中華民國政府遷臺之後，因領土面積狹小和天然資源匱乏，工業發展不利影響，於是轉向發展「高科技產業」</a:t>
            </a:r>
            <a:endParaRPr kumimoji="1" lang="en-US" altLang="zh-TW" dirty="0">
              <a:solidFill>
                <a:schemeClr val="bg2">
                  <a:lumMod val="25000"/>
                </a:schemeClr>
              </a:solidFill>
              <a:latin typeface="GenSekiGothic TW R" panose="020B0500000000000000" pitchFamily="34" charset="-120"/>
              <a:ea typeface="GenSekiGothic TW R" panose="020B0500000000000000" pitchFamily="34" charset="-120"/>
            </a:endParaRPr>
          </a:p>
          <a:p>
            <a:pPr marL="0" indent="0">
              <a:lnSpc>
                <a:spcPts val="3600"/>
              </a:lnSpc>
              <a:buNone/>
            </a:pPr>
            <a:r>
              <a:rPr kumimoji="1" lang="zh-TW" altLang="en-US" dirty="0">
                <a:solidFill>
                  <a:schemeClr val="bg2">
                    <a:lumMod val="25000"/>
                  </a:schemeClr>
                </a:solidFill>
                <a:latin typeface="GenSekiGothic TW R" panose="020B0500000000000000" pitchFamily="34" charset="-120"/>
                <a:ea typeface="GenSekiGothic TW R" panose="020B0500000000000000" pitchFamily="34" charset="-120"/>
              </a:rPr>
              <a:t>發展輸出具有國際競爭力的產品，以電子軟體和精密機器以及生物醫學為主，形成了北臺灣</a:t>
            </a:r>
            <a:r>
              <a:rPr kumimoji="1" lang="en" altLang="zh-TW" dirty="0">
                <a:solidFill>
                  <a:schemeClr val="bg2">
                    <a:lumMod val="25000"/>
                  </a:schemeClr>
                </a:solidFill>
                <a:latin typeface="GenSekiGothic TW R" panose="020B0500000000000000" pitchFamily="34" charset="-120"/>
                <a:ea typeface="GenSekiGothic TW R" panose="020B0500000000000000" pitchFamily="34" charset="-120"/>
              </a:rPr>
              <a:t>IC</a:t>
            </a:r>
            <a:r>
              <a:rPr kumimoji="1" lang="zh-TW" altLang="en" dirty="0">
                <a:solidFill>
                  <a:schemeClr val="bg2">
                    <a:lumMod val="25000"/>
                  </a:schemeClr>
                </a:solidFill>
                <a:latin typeface="GenSekiGothic TW R" panose="020B0500000000000000" pitchFamily="34" charset="-120"/>
                <a:ea typeface="GenSekiGothic TW R" panose="020B0500000000000000" pitchFamily="34" charset="-120"/>
              </a:rPr>
              <a:t>、</a:t>
            </a:r>
            <a:r>
              <a:rPr kumimoji="1" lang="zh-TW" altLang="en-US" dirty="0">
                <a:solidFill>
                  <a:schemeClr val="bg2">
                    <a:lumMod val="25000"/>
                  </a:schemeClr>
                </a:solidFill>
                <a:latin typeface="GenSekiGothic TW R" panose="020B0500000000000000" pitchFamily="34" charset="-120"/>
                <a:ea typeface="GenSekiGothic TW R" panose="020B0500000000000000" pitchFamily="34" charset="-120"/>
              </a:rPr>
              <a:t>中臺灣奈米技術、南臺灣光電技術的高科技產業群。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6F28730E-B12F-2770-BE15-1CDC19478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15" y="376469"/>
            <a:ext cx="8369524" cy="1101244"/>
          </a:xfrm>
        </p:spPr>
        <p:txBody>
          <a:bodyPr>
            <a:normAutofit/>
          </a:bodyPr>
          <a:lstStyle/>
          <a:p>
            <a:r>
              <a:rPr kumimoji="1" lang="zh-TW" altLang="en-US" sz="4000" b="1" dirty="0">
                <a:solidFill>
                  <a:schemeClr val="bg1"/>
                </a:solidFill>
                <a:latin typeface="GenSekiGothic TW B" panose="020B0500000000000000" pitchFamily="34" charset="-120"/>
                <a:ea typeface="GenSekiGothic TW B" panose="020B0500000000000000" pitchFamily="34" charset="-120"/>
              </a:rPr>
              <a:t>臺灣現代化進程</a:t>
            </a:r>
            <a:r>
              <a:rPr kumimoji="1" lang="en-US" altLang="zh-TW" sz="4000" b="1" dirty="0">
                <a:solidFill>
                  <a:schemeClr val="bg1"/>
                </a:solidFill>
                <a:latin typeface="GenSekiGothic TW B" panose="020B0500000000000000" pitchFamily="34" charset="-120"/>
                <a:ea typeface="GenSekiGothic TW B" panose="020B0500000000000000" pitchFamily="34" charset="-120"/>
              </a:rPr>
              <a:t> - </a:t>
            </a:r>
            <a:r>
              <a:rPr kumimoji="1" lang="zh-TW" altLang="en-US" sz="4000" b="1" dirty="0">
                <a:solidFill>
                  <a:schemeClr val="bg1"/>
                </a:solidFill>
                <a:latin typeface="GenSekiGothic TW B" panose="020B0500000000000000" pitchFamily="34" charset="-120"/>
                <a:ea typeface="GenSekiGothic TW B" panose="020B0500000000000000" pitchFamily="34" charset="-120"/>
              </a:rPr>
              <a:t>中華民國在臺灣</a:t>
            </a:r>
          </a:p>
        </p:txBody>
      </p:sp>
    </p:spTree>
    <p:extLst>
      <p:ext uri="{BB962C8B-B14F-4D97-AF65-F5344CB8AC3E}">
        <p14:creationId xmlns:p14="http://schemas.microsoft.com/office/powerpoint/2010/main" val="1731023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一張含有 設計, 藝術, 卡通, 圖解 的圖片&#10;&#10;描述是以中可信度自動產生">
            <a:extLst>
              <a:ext uri="{FF2B5EF4-FFF2-40B4-BE49-F238E27FC236}">
                <a16:creationId xmlns:a16="http://schemas.microsoft.com/office/drawing/2014/main" id="{035A98DB-4792-C1F1-6555-DCB558F4D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3" r="14996"/>
          <a:stretch/>
        </p:blipFill>
        <p:spPr bwMode="auto">
          <a:xfrm>
            <a:off x="493160" y="553052"/>
            <a:ext cx="2508259" cy="278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一張含有 螢幕擷取畫面, 設計 的圖片&#10;&#10;自動產生的描述">
            <a:extLst>
              <a:ext uri="{FF2B5EF4-FFF2-40B4-BE49-F238E27FC236}">
                <a16:creationId xmlns:a16="http://schemas.microsoft.com/office/drawing/2014/main" id="{EBCC826A-5410-F184-B553-8D60E889C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7" r="14581" b="3"/>
          <a:stretch/>
        </p:blipFill>
        <p:spPr bwMode="auto">
          <a:xfrm>
            <a:off x="3693390" y="553052"/>
            <a:ext cx="2495766" cy="278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一張含有 設計 的圖片&#10;&#10;自動產生的描述">
            <a:extLst>
              <a:ext uri="{FF2B5EF4-FFF2-40B4-BE49-F238E27FC236}">
                <a16:creationId xmlns:a16="http://schemas.microsoft.com/office/drawing/2014/main" id="{932021EB-66D3-1F8A-4266-A40223083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4098"/>
          <a:stretch/>
        </p:blipFill>
        <p:spPr bwMode="auto">
          <a:xfrm>
            <a:off x="1438380" y="3086836"/>
            <a:ext cx="4181584" cy="225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剪去對角線角落矩形 7">
            <a:extLst>
              <a:ext uri="{FF2B5EF4-FFF2-40B4-BE49-F238E27FC236}">
                <a16:creationId xmlns:a16="http://schemas.microsoft.com/office/drawing/2014/main" id="{AE25C5FA-839C-68F6-CECE-44B12A4DCD6C}"/>
              </a:ext>
            </a:extLst>
          </p:cNvPr>
          <p:cNvSpPr/>
          <p:nvPr/>
        </p:nvSpPr>
        <p:spPr>
          <a:xfrm>
            <a:off x="6770670" y="1188098"/>
            <a:ext cx="4736386" cy="753718"/>
          </a:xfrm>
          <a:prstGeom prst="snip2DiagRect">
            <a:avLst>
              <a:gd name="adj1" fmla="val 0"/>
              <a:gd name="adj2" fmla="val 37114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9F9EFC8F-A9EA-CFA4-F99F-16D8AAD78733}"/>
              </a:ext>
            </a:extLst>
          </p:cNvPr>
          <p:cNvSpPr txBox="1"/>
          <p:nvPr/>
        </p:nvSpPr>
        <p:spPr>
          <a:xfrm>
            <a:off x="7142236" y="1324497"/>
            <a:ext cx="3881936" cy="558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ts val="3600"/>
              </a:lnSpc>
              <a:buNone/>
            </a:pPr>
            <a:r>
              <a:rPr kumimoji="1" lang="zh-TW" altLang="en-US" sz="3200" spc="300" dirty="0">
                <a:solidFill>
                  <a:schemeClr val="bg1"/>
                </a:solidFill>
                <a:latin typeface="GenSekiGothic TW M" panose="020B0500000000000000" pitchFamily="34" charset="-120"/>
                <a:ea typeface="GenSekiGothic TW M" panose="020B0500000000000000" pitchFamily="34" charset="-120"/>
              </a:rPr>
              <a:t>半導體的用途為何？</a:t>
            </a:r>
            <a:endParaRPr kumimoji="1" lang="en-US" altLang="zh-TW" sz="3200" spc="300" dirty="0">
              <a:solidFill>
                <a:schemeClr val="bg1"/>
              </a:solidFill>
              <a:latin typeface="GenSekiGothic TW M" panose="020B0500000000000000" pitchFamily="34" charset="-120"/>
              <a:ea typeface="GenSekiGothic TW M" panose="020B0500000000000000" pitchFamily="34" charset="-120"/>
            </a:endParaRPr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5586DAF7-D678-5258-2A2F-1442DB59B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6746" y="2167065"/>
            <a:ext cx="4753534" cy="369473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ts val="4000"/>
              </a:lnSpc>
              <a:buNone/>
            </a:pPr>
            <a:r>
              <a:rPr kumimoji="1" lang="zh-TW" altLang="en-US" dirty="0">
                <a:solidFill>
                  <a:schemeClr val="bg2">
                    <a:lumMod val="25000"/>
                  </a:schemeClr>
                </a:solidFill>
                <a:latin typeface="GenSekiGothic TW R" panose="020B0500000000000000" pitchFamily="34" charset="-120"/>
                <a:ea typeface="GenSekiGothic TW R" panose="020B0500000000000000" pitchFamily="34" charset="-120"/>
              </a:rPr>
              <a:t>從智慧型手機到人造衛星</a:t>
            </a:r>
            <a:endParaRPr kumimoji="1" lang="en-US" altLang="zh-TW" dirty="0">
              <a:solidFill>
                <a:schemeClr val="bg2">
                  <a:lumMod val="25000"/>
                </a:schemeClr>
              </a:solidFill>
              <a:latin typeface="GenSekiGothic TW R" panose="020B0500000000000000" pitchFamily="34" charset="-120"/>
              <a:ea typeface="GenSekiGothic TW R" panose="020B0500000000000000" pitchFamily="34" charset="-120"/>
            </a:endParaRPr>
          </a:p>
          <a:p>
            <a:pPr marL="0" indent="0">
              <a:lnSpc>
                <a:spcPts val="4000"/>
              </a:lnSpc>
              <a:buNone/>
            </a:pPr>
            <a:r>
              <a:rPr kumimoji="1" lang="zh-TW" altLang="en-US" dirty="0">
                <a:solidFill>
                  <a:schemeClr val="bg2">
                    <a:lumMod val="25000"/>
                  </a:schemeClr>
                </a:solidFill>
                <a:latin typeface="GenSekiGothic TW R" panose="020B0500000000000000" pitchFamily="34" charset="-120"/>
                <a:ea typeface="GenSekiGothic TW R" panose="020B0500000000000000" pitchFamily="34" charset="-120"/>
              </a:rPr>
              <a:t>半導體被廣泛使用於所有電子產品上。</a:t>
            </a:r>
          </a:p>
        </p:txBody>
      </p:sp>
    </p:spTree>
    <p:extLst>
      <p:ext uri="{BB962C8B-B14F-4D97-AF65-F5344CB8AC3E}">
        <p14:creationId xmlns:p14="http://schemas.microsoft.com/office/powerpoint/2010/main" val="281947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六邊形 3">
            <a:extLst>
              <a:ext uri="{FF2B5EF4-FFF2-40B4-BE49-F238E27FC236}">
                <a16:creationId xmlns:a16="http://schemas.microsoft.com/office/drawing/2014/main" id="{1DF297A5-6AED-1D96-B08C-C2AB5D0D0632}"/>
              </a:ext>
            </a:extLst>
          </p:cNvPr>
          <p:cNvSpPr/>
          <p:nvPr/>
        </p:nvSpPr>
        <p:spPr>
          <a:xfrm>
            <a:off x="1123307" y="2599853"/>
            <a:ext cx="2116477" cy="1824549"/>
          </a:xfrm>
          <a:prstGeom prst="hexagon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380321" sx="106363" sy="106363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2800" dirty="0">
                <a:solidFill>
                  <a:schemeClr val="bg1"/>
                </a:solidFill>
                <a:latin typeface="GenSekiGothic TW M" panose="020B0500000000000000" pitchFamily="34" charset="-120"/>
                <a:ea typeface="GenSekiGothic TW M" panose="020B0500000000000000" pitchFamily="34" charset="-120"/>
              </a:rPr>
              <a:t>導體</a:t>
            </a:r>
          </a:p>
        </p:txBody>
      </p:sp>
      <p:sp>
        <p:nvSpPr>
          <p:cNvPr id="5" name="六邊形 4">
            <a:extLst>
              <a:ext uri="{FF2B5EF4-FFF2-40B4-BE49-F238E27FC236}">
                <a16:creationId xmlns:a16="http://schemas.microsoft.com/office/drawing/2014/main" id="{A953E676-7A6A-D5F8-5167-EDCA7BF1D6BF}"/>
              </a:ext>
            </a:extLst>
          </p:cNvPr>
          <p:cNvSpPr/>
          <p:nvPr/>
        </p:nvSpPr>
        <p:spPr>
          <a:xfrm>
            <a:off x="5037761" y="2599853"/>
            <a:ext cx="2116477" cy="1824549"/>
          </a:xfrm>
          <a:prstGeom prst="hexagon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380321" sx="106363" sy="106363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2800" dirty="0">
                <a:solidFill>
                  <a:schemeClr val="bg1"/>
                </a:solidFill>
                <a:latin typeface="GenSekiGothic TW M" panose="020B0500000000000000" pitchFamily="34" charset="-120"/>
                <a:ea typeface="GenSekiGothic TW M" panose="020B0500000000000000" pitchFamily="34" charset="-120"/>
              </a:rPr>
              <a:t>半導體</a:t>
            </a:r>
          </a:p>
        </p:txBody>
      </p:sp>
      <p:sp>
        <p:nvSpPr>
          <p:cNvPr id="6" name="六邊形 5">
            <a:extLst>
              <a:ext uri="{FF2B5EF4-FFF2-40B4-BE49-F238E27FC236}">
                <a16:creationId xmlns:a16="http://schemas.microsoft.com/office/drawing/2014/main" id="{111ECB8D-5B6B-A9C3-0D24-9569A08B4C61}"/>
              </a:ext>
            </a:extLst>
          </p:cNvPr>
          <p:cNvSpPr/>
          <p:nvPr/>
        </p:nvSpPr>
        <p:spPr>
          <a:xfrm>
            <a:off x="8931667" y="2599853"/>
            <a:ext cx="2116477" cy="1824549"/>
          </a:xfrm>
          <a:prstGeom prst="hexagon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380321" sx="106363" sy="106363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2800" dirty="0">
                <a:solidFill>
                  <a:schemeClr val="bg1"/>
                </a:solidFill>
                <a:latin typeface="GenSekiGothic TW M" panose="020B0500000000000000" pitchFamily="34" charset="-120"/>
                <a:ea typeface="GenSekiGothic TW M" panose="020B0500000000000000" pitchFamily="34" charset="-120"/>
              </a:rPr>
              <a:t>非導體</a:t>
            </a:r>
            <a:endParaRPr kumimoji="1" lang="en-US" altLang="zh-TW" sz="2800" dirty="0">
              <a:solidFill>
                <a:schemeClr val="bg1"/>
              </a:solidFill>
              <a:latin typeface="GenSekiGothic TW M" panose="020B0500000000000000" pitchFamily="34" charset="-120"/>
              <a:ea typeface="GenSekiGothic TW M" panose="020B0500000000000000" pitchFamily="34" charset="-120"/>
            </a:endParaRPr>
          </a:p>
          <a:p>
            <a:pPr algn="ctr"/>
            <a:r>
              <a:rPr kumimoji="1" lang="zh-TW" altLang="en-US" sz="2000" dirty="0">
                <a:solidFill>
                  <a:schemeClr val="bg1"/>
                </a:solidFill>
                <a:latin typeface="GenSekiGothic TW M" panose="020B0500000000000000" pitchFamily="34" charset="-120"/>
                <a:ea typeface="GenSekiGothic TW M" panose="020B0500000000000000" pitchFamily="34" charset="-120"/>
              </a:rPr>
              <a:t>（絕緣體）</a:t>
            </a:r>
          </a:p>
        </p:txBody>
      </p:sp>
      <p:cxnSp>
        <p:nvCxnSpPr>
          <p:cNvPr id="8" name="直線箭頭接點 7">
            <a:extLst>
              <a:ext uri="{FF2B5EF4-FFF2-40B4-BE49-F238E27FC236}">
                <a16:creationId xmlns:a16="http://schemas.microsoft.com/office/drawing/2014/main" id="{BF27D663-B185-A5FB-4372-22D5A8431901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3514852" y="3512128"/>
            <a:ext cx="1522909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箭頭接點 9">
            <a:extLst>
              <a:ext uri="{FF2B5EF4-FFF2-40B4-BE49-F238E27FC236}">
                <a16:creationId xmlns:a16="http://schemas.microsoft.com/office/drawing/2014/main" id="{4D10D7CE-D079-FCE3-4378-A6FB1127421E}"/>
              </a:ext>
            </a:extLst>
          </p:cNvPr>
          <p:cNvCxnSpPr>
            <a:cxnSpLocks/>
            <a:stCxn id="5" idx="0"/>
          </p:cNvCxnSpPr>
          <p:nvPr/>
        </p:nvCxnSpPr>
        <p:spPr>
          <a:xfrm>
            <a:off x="7154238" y="3512128"/>
            <a:ext cx="1500649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圖片 11">
            <a:extLst>
              <a:ext uri="{FF2B5EF4-FFF2-40B4-BE49-F238E27FC236}">
                <a16:creationId xmlns:a16="http://schemas.microsoft.com/office/drawing/2014/main" id="{56A69DFB-5B20-0107-0E26-5BB7C2FF2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306" y="1156435"/>
            <a:ext cx="2116477" cy="1308055"/>
          </a:xfrm>
          <a:prstGeom prst="rect">
            <a:avLst/>
          </a:prstGeom>
          <a:effectLst>
            <a:outerShdw blurRad="161200" sx="102000" sy="102000" algn="ctr" rotWithShape="0">
              <a:prstClr val="black">
                <a:alpha val="15000"/>
              </a:prstClr>
            </a:outerShdw>
          </a:effectLst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40F97B20-7756-6139-2C0E-D99AD016A7A3}"/>
              </a:ext>
            </a:extLst>
          </p:cNvPr>
          <p:cNvSpPr txBox="1"/>
          <p:nvPr/>
        </p:nvSpPr>
        <p:spPr>
          <a:xfrm>
            <a:off x="1032084" y="1504220"/>
            <a:ext cx="23266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zh-TW" altLang="en-US" sz="2800" dirty="0">
                <a:solidFill>
                  <a:schemeClr val="bg2">
                    <a:lumMod val="50000"/>
                  </a:schemeClr>
                </a:solidFill>
                <a:latin typeface="GenSekiGothic TW M" panose="020B0500000000000000" pitchFamily="34" charset="-120"/>
                <a:ea typeface="GenSekiGothic TW M" panose="020B0500000000000000" pitchFamily="34" charset="-120"/>
              </a:rPr>
              <a:t>導電</a:t>
            </a: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25EAFFA2-B02E-FE78-30AF-5C83DDCA9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1667" y="1156435"/>
            <a:ext cx="2116477" cy="1308055"/>
          </a:xfrm>
          <a:prstGeom prst="rect">
            <a:avLst/>
          </a:prstGeom>
          <a:effectLst>
            <a:outerShdw blurRad="161200" sx="102000" sy="102000" algn="ctr" rotWithShape="0">
              <a:prstClr val="black">
                <a:alpha val="15000"/>
              </a:prstClr>
            </a:outerShdw>
          </a:effectLst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61E38B1F-5D4F-6B85-56FE-E466E3A800DC}"/>
              </a:ext>
            </a:extLst>
          </p:cNvPr>
          <p:cNvSpPr txBox="1"/>
          <p:nvPr/>
        </p:nvSpPr>
        <p:spPr>
          <a:xfrm>
            <a:off x="8840445" y="1504220"/>
            <a:ext cx="23266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zh-TW" altLang="en-US" sz="2800" dirty="0">
                <a:solidFill>
                  <a:schemeClr val="bg2">
                    <a:lumMod val="50000"/>
                  </a:schemeClr>
                </a:solidFill>
                <a:latin typeface="GenSekiGothic TW M" panose="020B0500000000000000" pitchFamily="34" charset="-120"/>
                <a:ea typeface="GenSekiGothic TW M" panose="020B0500000000000000" pitchFamily="34" charset="-120"/>
              </a:rPr>
              <a:t>不導電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1A8A4B0C-416E-A298-19C8-0008200801C7}"/>
              </a:ext>
            </a:extLst>
          </p:cNvPr>
          <p:cNvSpPr txBox="1"/>
          <p:nvPr/>
        </p:nvSpPr>
        <p:spPr>
          <a:xfrm>
            <a:off x="491756" y="4572035"/>
            <a:ext cx="35634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zh-TW" altLang="en-US" sz="2400" dirty="0">
                <a:solidFill>
                  <a:schemeClr val="bg2">
                    <a:lumMod val="25000"/>
                  </a:schemeClr>
                </a:solidFill>
                <a:latin typeface="GenSekiGothic TW M" panose="020B0500000000000000" pitchFamily="34" charset="-120"/>
                <a:ea typeface="GenSekiGothic TW M" panose="020B0500000000000000" pitchFamily="34" charset="-120"/>
              </a:rPr>
              <a:t>銀、銅、金、鋁、鐵</a:t>
            </a:r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D2488883-386D-62BD-1910-E87568FA2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243" y="669692"/>
            <a:ext cx="3761509" cy="1823943"/>
          </a:xfrm>
          <a:prstGeom prst="rect">
            <a:avLst/>
          </a:prstGeom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id="{4E43D5DB-3868-C78B-7C4F-AD33FE04B338}"/>
              </a:ext>
            </a:extLst>
          </p:cNvPr>
          <p:cNvSpPr txBox="1"/>
          <p:nvPr/>
        </p:nvSpPr>
        <p:spPr>
          <a:xfrm>
            <a:off x="4314287" y="4572035"/>
            <a:ext cx="35634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zh-TW" altLang="en-US" sz="2400" dirty="0">
                <a:solidFill>
                  <a:schemeClr val="bg2">
                    <a:lumMod val="25000"/>
                  </a:schemeClr>
                </a:solidFill>
                <a:latin typeface="GenSekiGothic TW M" panose="020B0500000000000000" pitchFamily="34" charset="-120"/>
                <a:ea typeface="GenSekiGothic TW M" panose="020B0500000000000000" pitchFamily="34" charset="-120"/>
              </a:rPr>
              <a:t>矽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4D1D7F72-F677-1088-374F-443AAE3E691F}"/>
              </a:ext>
            </a:extLst>
          </p:cNvPr>
          <p:cNvSpPr txBox="1"/>
          <p:nvPr/>
        </p:nvSpPr>
        <p:spPr>
          <a:xfrm>
            <a:off x="8266961" y="4572035"/>
            <a:ext cx="35634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zh-TW" altLang="en-US" sz="2400" dirty="0">
                <a:solidFill>
                  <a:schemeClr val="bg2">
                    <a:lumMod val="25000"/>
                  </a:schemeClr>
                </a:solidFill>
                <a:latin typeface="GenSekiGothic TW M" panose="020B0500000000000000" pitchFamily="34" charset="-120"/>
                <a:ea typeface="GenSekiGothic TW M" panose="020B0500000000000000" pitchFamily="34" charset="-120"/>
              </a:rPr>
              <a:t>橡膠、石英玻璃</a:t>
            </a:r>
            <a:endParaRPr kumimoji="1" lang="en-US" altLang="zh-TW" sz="2400" dirty="0">
              <a:solidFill>
                <a:schemeClr val="bg2">
                  <a:lumMod val="25000"/>
                </a:schemeClr>
              </a:solidFill>
              <a:latin typeface="GenSekiGothic TW M" panose="020B0500000000000000" pitchFamily="34" charset="-120"/>
              <a:ea typeface="GenSekiGothic TW M" panose="020B0500000000000000" pitchFamily="34" charset="-120"/>
            </a:endParaRPr>
          </a:p>
          <a:p>
            <a:pPr algn="ctr"/>
            <a:r>
              <a:rPr kumimoji="1" lang="zh-TW" altLang="en-US" sz="2400" dirty="0">
                <a:solidFill>
                  <a:schemeClr val="bg2">
                    <a:lumMod val="25000"/>
                  </a:schemeClr>
                </a:solidFill>
                <a:latin typeface="GenSekiGothic TW M" panose="020B0500000000000000" pitchFamily="34" charset="-120"/>
                <a:ea typeface="GenSekiGothic TW M" panose="020B0500000000000000" pitchFamily="34" charset="-120"/>
              </a:rPr>
              <a:t>陶瓷、雲母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52257BDF-AC3F-24C5-6C6C-1409C31FB50F}"/>
              </a:ext>
            </a:extLst>
          </p:cNvPr>
          <p:cNvSpPr txBox="1"/>
          <p:nvPr/>
        </p:nvSpPr>
        <p:spPr>
          <a:xfrm>
            <a:off x="4462954" y="1027166"/>
            <a:ext cx="31974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zh-TW" altLang="en-US" sz="2800" dirty="0">
                <a:solidFill>
                  <a:schemeClr val="bg1"/>
                </a:solidFill>
                <a:latin typeface="GenSekiGothic TW M" panose="020B0500000000000000" pitchFamily="34" charset="-120"/>
                <a:ea typeface="GenSekiGothic TW M" panose="020B0500000000000000" pitchFamily="34" charset="-120"/>
              </a:rPr>
              <a:t>使用特定條件</a:t>
            </a:r>
            <a:endParaRPr kumimoji="1" lang="en-US" altLang="zh-TW" sz="2800" dirty="0">
              <a:solidFill>
                <a:schemeClr val="bg1"/>
              </a:solidFill>
              <a:latin typeface="GenSekiGothic TW M" panose="020B0500000000000000" pitchFamily="34" charset="-120"/>
              <a:ea typeface="GenSekiGothic TW M" panose="020B0500000000000000" pitchFamily="34" charset="-120"/>
            </a:endParaRPr>
          </a:p>
          <a:p>
            <a:pPr algn="ctr"/>
            <a:r>
              <a:rPr kumimoji="1" lang="zh-TW" altLang="en-US" sz="2800" dirty="0">
                <a:solidFill>
                  <a:schemeClr val="bg1"/>
                </a:solidFill>
                <a:latin typeface="GenSekiGothic TW M" panose="020B0500000000000000" pitchFamily="34" charset="-120"/>
                <a:ea typeface="GenSekiGothic TW M" panose="020B0500000000000000" pitchFamily="34" charset="-120"/>
              </a:rPr>
              <a:t>能夠控制導電與否</a:t>
            </a:r>
          </a:p>
        </p:txBody>
      </p:sp>
    </p:spTree>
    <p:extLst>
      <p:ext uri="{BB962C8B-B14F-4D97-AF65-F5344CB8AC3E}">
        <p14:creationId xmlns:p14="http://schemas.microsoft.com/office/powerpoint/2010/main" val="1141810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台灣如何成為半導體業超級巨星？BBC探討成功歷程與秘訣| 產經| 中央社CNA">
            <a:extLst>
              <a:ext uri="{FF2B5EF4-FFF2-40B4-BE49-F238E27FC236}">
                <a16:creationId xmlns:a16="http://schemas.microsoft.com/office/drawing/2014/main" id="{6582F9CD-CCE4-08ED-3101-715402EF0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5" r="9228"/>
          <a:stretch/>
        </p:blipFill>
        <p:spPr bwMode="auto">
          <a:xfrm>
            <a:off x="56165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剪去對角線角落矩形 4">
            <a:extLst>
              <a:ext uri="{FF2B5EF4-FFF2-40B4-BE49-F238E27FC236}">
                <a16:creationId xmlns:a16="http://schemas.microsoft.com/office/drawing/2014/main" id="{921003FA-16FE-3E56-ACF9-1F9C5DB78581}"/>
              </a:ext>
            </a:extLst>
          </p:cNvPr>
          <p:cNvSpPr/>
          <p:nvPr/>
        </p:nvSpPr>
        <p:spPr>
          <a:xfrm>
            <a:off x="575316" y="938716"/>
            <a:ext cx="3941266" cy="753718"/>
          </a:xfrm>
          <a:prstGeom prst="snip2DiagRect">
            <a:avLst>
              <a:gd name="adj1" fmla="val 0"/>
              <a:gd name="adj2" fmla="val 37114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3200" dirty="0">
                <a:latin typeface="GenSekiGothic TW M" panose="020B0500000000000000" pitchFamily="34" charset="-120"/>
                <a:ea typeface="GenSekiGothic TW M" panose="020B0500000000000000" pitchFamily="34" charset="-120"/>
              </a:rPr>
              <a:t>臺灣半導體</a:t>
            </a: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86C36C9D-1004-314D-AB1A-81C0F1C97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491" y="1930789"/>
            <a:ext cx="4987635" cy="4248337"/>
          </a:xfrm>
        </p:spPr>
        <p:txBody>
          <a:bodyPr>
            <a:normAutofit/>
          </a:bodyPr>
          <a:lstStyle/>
          <a:p>
            <a:pPr marL="0" indent="0">
              <a:lnSpc>
                <a:spcPts val="3000"/>
              </a:lnSpc>
              <a:buNone/>
            </a:pPr>
            <a:r>
              <a:rPr lang="zh-TW" altLang="zh-TW" sz="2400" dirty="0">
                <a:solidFill>
                  <a:schemeClr val="bg2">
                    <a:lumMod val="25000"/>
                  </a:schemeClr>
                </a:solidFill>
                <a:effectLst/>
                <a:latin typeface="GenSekiGothic TW R" panose="020B0500000000000000" pitchFamily="34" charset="-120"/>
                <a:ea typeface="GenSekiGothic TW R" panose="020B0500000000000000" pitchFamily="34" charset="-120"/>
                <a:cs typeface="新細明體" panose="02020500000000000000" pitchFamily="18" charset="-120"/>
              </a:rPr>
              <a:t>完整的產業鏈：</a:t>
            </a:r>
            <a:r>
              <a:rPr kumimoji="1" lang="zh-TW" altLang="en-US" sz="2400" dirty="0">
                <a:solidFill>
                  <a:schemeClr val="bg2">
                    <a:lumMod val="25000"/>
                  </a:schemeClr>
                </a:solidFill>
                <a:latin typeface="GenSekiGothic TW R" panose="020B0500000000000000" pitchFamily="34" charset="-120"/>
                <a:ea typeface="GenSekiGothic TW R" panose="020B0500000000000000" pitchFamily="34" charset="-120"/>
              </a:rPr>
              <a:t>臺</a:t>
            </a:r>
            <a:r>
              <a:rPr lang="zh-TW" altLang="zh-TW" sz="2400" dirty="0">
                <a:solidFill>
                  <a:schemeClr val="bg2">
                    <a:lumMod val="25000"/>
                  </a:schemeClr>
                </a:solidFill>
                <a:effectLst/>
                <a:latin typeface="GenSekiGothic TW R" panose="020B0500000000000000" pitchFamily="34" charset="-120"/>
                <a:ea typeface="GenSekiGothic TW R" panose="020B0500000000000000" pitchFamily="34" charset="-120"/>
                <a:cs typeface="新細明體" panose="02020500000000000000" pitchFamily="18" charset="-120"/>
              </a:rPr>
              <a:t>灣擁有從上游的</a:t>
            </a:r>
            <a:r>
              <a:rPr lang="en-US" altLang="zh-TW" sz="2400" dirty="0">
                <a:solidFill>
                  <a:schemeClr val="bg2">
                    <a:lumMod val="25000"/>
                  </a:schemeClr>
                </a:solidFill>
                <a:effectLst/>
                <a:latin typeface="GenSekiGothic TW R" panose="020B0500000000000000" pitchFamily="34" charset="-120"/>
                <a:ea typeface="GenSekiGothic TW R" panose="020B0500000000000000" pitchFamily="34" charset="-120"/>
                <a:cs typeface="新細明體" panose="02020500000000000000" pitchFamily="18" charset="-120"/>
              </a:rPr>
              <a:t>IC</a:t>
            </a:r>
            <a:r>
              <a:rPr lang="zh-TW" altLang="zh-TW" sz="2400" dirty="0">
                <a:solidFill>
                  <a:schemeClr val="bg2">
                    <a:lumMod val="25000"/>
                  </a:schemeClr>
                </a:solidFill>
                <a:effectLst/>
                <a:latin typeface="GenSekiGothic TW R" panose="020B0500000000000000" pitchFamily="34" charset="-120"/>
                <a:ea typeface="GenSekiGothic TW R" panose="020B0500000000000000" pitchFamily="34" charset="-120"/>
                <a:cs typeface="新細明體" panose="02020500000000000000" pitchFamily="18" charset="-120"/>
              </a:rPr>
              <a:t>設計、中游的晶圓代工，到下游的</a:t>
            </a:r>
            <a:r>
              <a:rPr lang="en-US" altLang="zh-TW" sz="2400" dirty="0">
                <a:solidFill>
                  <a:schemeClr val="bg2">
                    <a:lumMod val="25000"/>
                  </a:schemeClr>
                </a:solidFill>
                <a:effectLst/>
                <a:latin typeface="GenSekiGothic TW R" panose="020B0500000000000000" pitchFamily="34" charset="-120"/>
                <a:ea typeface="GenSekiGothic TW R" panose="020B0500000000000000" pitchFamily="34" charset="-120"/>
                <a:cs typeface="新細明體" panose="02020500000000000000" pitchFamily="18" charset="-120"/>
              </a:rPr>
              <a:t>IC</a:t>
            </a:r>
            <a:r>
              <a:rPr lang="zh-TW" altLang="zh-TW" sz="2400" dirty="0">
                <a:solidFill>
                  <a:schemeClr val="bg2">
                    <a:lumMod val="25000"/>
                  </a:schemeClr>
                </a:solidFill>
                <a:effectLst/>
                <a:latin typeface="GenSekiGothic TW R" panose="020B0500000000000000" pitchFamily="34" charset="-120"/>
                <a:ea typeface="GenSekiGothic TW R" panose="020B0500000000000000" pitchFamily="34" charset="-120"/>
                <a:cs typeface="新細明體" panose="02020500000000000000" pitchFamily="18" charset="-120"/>
              </a:rPr>
              <a:t>封裝測試的完整半導體產業鏈。</a:t>
            </a:r>
            <a:endParaRPr lang="en-US" altLang="zh-TW" sz="2400" dirty="0">
              <a:solidFill>
                <a:schemeClr val="bg2">
                  <a:lumMod val="25000"/>
                </a:schemeClr>
              </a:solidFill>
              <a:effectLst/>
              <a:latin typeface="GenSekiGothic TW R" panose="020B0500000000000000" pitchFamily="34" charset="-120"/>
              <a:ea typeface="GenSekiGothic TW R" panose="020B0500000000000000" pitchFamily="34" charset="-120"/>
              <a:cs typeface="新細明體" panose="02020500000000000000" pitchFamily="18" charset="-120"/>
            </a:endParaRPr>
          </a:p>
          <a:p>
            <a:pPr>
              <a:lnSpc>
                <a:spcPts val="3000"/>
              </a:lnSpc>
            </a:pPr>
            <a:endParaRPr lang="en-US" altLang="zh-TW" sz="2400" dirty="0">
              <a:solidFill>
                <a:schemeClr val="bg2">
                  <a:lumMod val="25000"/>
                </a:schemeClr>
              </a:solidFill>
              <a:latin typeface="GenSekiGothic TW R" panose="020B0500000000000000" pitchFamily="34" charset="-120"/>
              <a:ea typeface="GenSekiGothic TW R" panose="020B0500000000000000" pitchFamily="34" charset="-120"/>
              <a:cs typeface="新細明體" panose="02020500000000000000" pitchFamily="18" charset="-120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zh-TW" sz="2400" dirty="0">
                <a:solidFill>
                  <a:schemeClr val="bg2">
                    <a:lumMod val="25000"/>
                  </a:schemeClr>
                </a:solidFill>
                <a:effectLst/>
                <a:latin typeface="GenSekiGothic TW R" panose="020B0500000000000000" pitchFamily="34" charset="-120"/>
                <a:ea typeface="GenSekiGothic TW R" panose="020B0500000000000000" pitchFamily="34" charset="-120"/>
                <a:cs typeface="新細明體" panose="02020500000000000000" pitchFamily="18" charset="-120"/>
              </a:rPr>
              <a:t>經濟貢獻：半導體產業對</a:t>
            </a:r>
            <a:r>
              <a:rPr kumimoji="1" lang="zh-TW" altLang="en-US" sz="2400" dirty="0">
                <a:solidFill>
                  <a:schemeClr val="bg2">
                    <a:lumMod val="25000"/>
                  </a:schemeClr>
                </a:solidFill>
                <a:latin typeface="GenSekiGothic TW R" panose="020B0500000000000000" pitchFamily="34" charset="-120"/>
                <a:ea typeface="GenSekiGothic TW R" panose="020B0500000000000000" pitchFamily="34" charset="-120"/>
              </a:rPr>
              <a:t>臺</a:t>
            </a:r>
            <a:r>
              <a:rPr lang="zh-TW" altLang="zh-TW" sz="2400" dirty="0">
                <a:solidFill>
                  <a:schemeClr val="bg2">
                    <a:lumMod val="25000"/>
                  </a:schemeClr>
                </a:solidFill>
                <a:effectLst/>
                <a:latin typeface="GenSekiGothic TW R" panose="020B0500000000000000" pitchFamily="34" charset="-120"/>
                <a:ea typeface="GenSekiGothic TW R" panose="020B0500000000000000" pitchFamily="34" charset="-120"/>
                <a:cs typeface="新細明體" panose="02020500000000000000" pitchFamily="18" charset="-120"/>
              </a:rPr>
              <a:t>灣經濟有巨大的貢獻，是國家經濟的命脈和成長引擎，也是</a:t>
            </a:r>
            <a:r>
              <a:rPr kumimoji="1" lang="zh-TW" altLang="en-US" sz="2400" dirty="0">
                <a:solidFill>
                  <a:schemeClr val="bg2">
                    <a:lumMod val="25000"/>
                  </a:schemeClr>
                </a:solidFill>
                <a:latin typeface="GenSekiGothic TW R" panose="020B0500000000000000" pitchFamily="34" charset="-120"/>
                <a:ea typeface="GenSekiGothic TW R" panose="020B0500000000000000" pitchFamily="34" charset="-120"/>
              </a:rPr>
              <a:t>臺</a:t>
            </a:r>
            <a:r>
              <a:rPr lang="zh-TW" altLang="zh-TW" sz="2400" dirty="0">
                <a:solidFill>
                  <a:schemeClr val="bg2">
                    <a:lumMod val="25000"/>
                  </a:schemeClr>
                </a:solidFill>
                <a:effectLst/>
                <a:latin typeface="GenSekiGothic TW R" panose="020B0500000000000000" pitchFamily="34" charset="-120"/>
                <a:ea typeface="GenSekiGothic TW R" panose="020B0500000000000000" pitchFamily="34" charset="-120"/>
                <a:cs typeface="新細明體" panose="02020500000000000000" pitchFamily="18" charset="-120"/>
              </a:rPr>
              <a:t>灣人均</a:t>
            </a:r>
            <a:r>
              <a:rPr lang="en-US" altLang="zh-TW" sz="2400" dirty="0">
                <a:solidFill>
                  <a:schemeClr val="bg2">
                    <a:lumMod val="25000"/>
                  </a:schemeClr>
                </a:solidFill>
                <a:effectLst/>
                <a:latin typeface="GenSekiGothic TW R" panose="020B0500000000000000" pitchFamily="34" charset="-120"/>
                <a:ea typeface="GenSekiGothic TW R" panose="020B0500000000000000" pitchFamily="34" charset="-120"/>
                <a:cs typeface="新細明體" panose="02020500000000000000" pitchFamily="18" charset="-120"/>
              </a:rPr>
              <a:t>GDP</a:t>
            </a:r>
            <a:r>
              <a:rPr lang="zh-TW" altLang="zh-TW" sz="2400" dirty="0">
                <a:solidFill>
                  <a:schemeClr val="bg2">
                    <a:lumMod val="25000"/>
                  </a:schemeClr>
                </a:solidFill>
                <a:effectLst/>
                <a:latin typeface="GenSekiGothic TW R" panose="020B0500000000000000" pitchFamily="34" charset="-120"/>
                <a:ea typeface="GenSekiGothic TW R" panose="020B0500000000000000" pitchFamily="34" charset="-120"/>
                <a:cs typeface="新細明體" panose="02020500000000000000" pitchFamily="18" charset="-120"/>
              </a:rPr>
              <a:t>提升的主要原因之一。</a:t>
            </a:r>
            <a:r>
              <a:rPr lang="zh-TW" altLang="zh-TW" sz="2400" dirty="0">
                <a:solidFill>
                  <a:schemeClr val="bg2">
                    <a:lumMod val="25000"/>
                  </a:schemeClr>
                </a:solidFill>
                <a:effectLst/>
                <a:latin typeface="GenSekiGothic TW R" panose="020B0500000000000000" pitchFamily="34" charset="-120"/>
                <a:ea typeface="GenSekiGothic TW R" panose="020B0500000000000000" pitchFamily="34" charset="-120"/>
              </a:rPr>
              <a:t> </a:t>
            </a:r>
            <a:endParaRPr lang="en-US" altLang="zh-TW" sz="2400" dirty="0">
              <a:solidFill>
                <a:schemeClr val="bg2">
                  <a:lumMod val="25000"/>
                </a:schemeClr>
              </a:solidFill>
              <a:effectLst/>
              <a:latin typeface="GenSekiGothic TW R" panose="020B0500000000000000" pitchFamily="34" charset="-120"/>
              <a:ea typeface="GenSekiGothic TW R" panose="020B0500000000000000" pitchFamily="34" charset="-120"/>
            </a:endParaRPr>
          </a:p>
        </p:txBody>
      </p:sp>
      <p:pic>
        <p:nvPicPr>
          <p:cNvPr id="2" name="圖片 1" descr="一張含有 字型, 黃色, 圖形, 平面設計 的圖片&#10;&#10;自動產生的描述">
            <a:extLst>
              <a:ext uri="{FF2B5EF4-FFF2-40B4-BE49-F238E27FC236}">
                <a16:creationId xmlns:a16="http://schemas.microsoft.com/office/drawing/2014/main" id="{A7D1EFB2-AA42-7127-AA77-C1BB00EC6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6838" y="6201677"/>
            <a:ext cx="3048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777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98FD5D2-8192-42E0-8189-9EE35FA9DB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7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sz="1800" dirty="0">
              <a:solidFill>
                <a:schemeClr val="bg2">
                  <a:lumMod val="25000"/>
                </a:schemeClr>
              </a:solidFill>
              <a:latin typeface="GenSekiGothic TW M" panose="020B0500000000000000" pitchFamily="34" charset="-120"/>
              <a:ea typeface="GenSekiGothic TW M" panose="020B0500000000000000" pitchFamily="34" charset="-120"/>
            </a:endParaRPr>
          </a:p>
        </p:txBody>
      </p:sp>
      <p:pic>
        <p:nvPicPr>
          <p:cNvPr id="6146" name="Picture 2" descr="摩爾定律">
            <a:extLst>
              <a:ext uri="{FF2B5EF4-FFF2-40B4-BE49-F238E27FC236}">
                <a16:creationId xmlns:a16="http://schemas.microsoft.com/office/drawing/2014/main" id="{05658043-0501-E5A9-BED2-07D7231BF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47" y="0"/>
            <a:ext cx="97012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 descr="一張含有 字型, 黃色, 圖形, 平面設計 的圖片&#10;&#10;自動產生的描述">
            <a:extLst>
              <a:ext uri="{FF2B5EF4-FFF2-40B4-BE49-F238E27FC236}">
                <a16:creationId xmlns:a16="http://schemas.microsoft.com/office/drawing/2014/main" id="{4B95492D-A6D4-020F-9146-3BFB811DC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6838" y="6176963"/>
            <a:ext cx="3048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23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7372</TotalTime>
  <Words>245</Words>
  <Application>Microsoft Office PowerPoint</Application>
  <PresentationFormat>寬螢幕</PresentationFormat>
  <Paragraphs>26</Paragraphs>
  <Slides>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3" baseType="lpstr">
      <vt:lpstr>GenSekiGothic TW R</vt:lpstr>
      <vt:lpstr>Calibri Light</vt:lpstr>
      <vt:lpstr>Calibri</vt:lpstr>
      <vt:lpstr>Arial</vt:lpstr>
      <vt:lpstr>GenSekiGothic TW M</vt:lpstr>
      <vt:lpstr>GenSekiGothic TW B</vt:lpstr>
      <vt:lpstr>Office 佈景主題</vt:lpstr>
      <vt:lpstr>科技浪潮下的歷史</vt:lpstr>
      <vt:lpstr>臺灣現代化進程 - 中華民國在臺灣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CH6</dc:title>
  <dc:creator>宇強 陳</dc:creator>
  <cp:lastModifiedBy>婷婷 周</cp:lastModifiedBy>
  <cp:revision>13</cp:revision>
  <dcterms:created xsi:type="dcterms:W3CDTF">2024-10-05T09:20:42Z</dcterms:created>
  <dcterms:modified xsi:type="dcterms:W3CDTF">2025-04-25T00:27:59Z</dcterms:modified>
</cp:coreProperties>
</file>