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4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6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10" autoAdjust="0"/>
  </p:normalViewPr>
  <p:slideViewPr>
    <p:cSldViewPr>
      <p:cViewPr varScale="1">
        <p:scale>
          <a:sx n="56" d="100"/>
          <a:sy n="56" d="100"/>
        </p:scale>
        <p:origin x="90" y="9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5255-ADEC-481C-B891-22F89694963D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0842A-24DD-488E-93ED-AEA1D01E4E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26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原文網址：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www.bbc.com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/future/article/20240605-what-happens-if-you-take-too-much-caffeine-and-how-much-is-too-much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0842A-24DD-488E-93ED-AEA1D01E4E8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6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原文網址：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www.bbc.com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/future/article/20240605-what-happens-if-you-take-too-much-caffeine-and-how-much-is-too-much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0842A-24DD-488E-93ED-AEA1D01E4E8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8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../slides/slide12.xml"/><Relationship Id="rId7" Type="http://schemas.openxmlformats.org/officeDocument/2006/relationships/slide" Target="../slides/slide17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slide" Target="../slides/slide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../slides/slide2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../slides/slide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</p:sp>
      <p:sp>
        <p:nvSpPr>
          <p:cNvPr id="10" name="AutoShape 5"/>
          <p:cNvSpPr/>
          <p:nvPr userDrawn="1"/>
        </p:nvSpPr>
        <p:spPr>
          <a:xfrm>
            <a:off x="685800" y="1009650"/>
            <a:ext cx="10820400" cy="127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6"/>
          <p:cNvSpPr/>
          <p:nvPr userDrawn="1"/>
        </p:nvSpPr>
        <p:spPr>
          <a:xfrm>
            <a:off x="685800" y="2564904"/>
            <a:ext cx="10820400" cy="127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8"/>
          <p:cNvSpPr txBox="1"/>
          <p:nvPr userDrawn="1"/>
        </p:nvSpPr>
        <p:spPr>
          <a:xfrm>
            <a:off x="685800" y="615316"/>
            <a:ext cx="2177623" cy="338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Quattrocento Bold"/>
                <a:sym typeface="Quattrocento Bold"/>
              </a:rPr>
              <a:t>看</a:t>
            </a:r>
            <a:r>
              <a:rPr lang="en-US" altLang="zh-TW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Quattrocento Bold"/>
              </a:rPr>
              <a:t>BBC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Quattrocento Bold"/>
                <a:sym typeface="Quattrocento Bold"/>
              </a:rPr>
              <a:t>學</a:t>
            </a:r>
            <a:endParaRPr 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Quattrocento Bold"/>
              <a:sym typeface="Quattrocento Bold"/>
            </a:endParaRPr>
          </a:p>
        </p:txBody>
      </p:sp>
      <p:sp>
        <p:nvSpPr>
          <p:cNvPr id="14" name="TextBox 9"/>
          <p:cNvSpPr txBox="1"/>
          <p:nvPr userDrawn="1"/>
        </p:nvSpPr>
        <p:spPr>
          <a:xfrm>
            <a:off x="5007189" y="582932"/>
            <a:ext cx="2177623" cy="342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Quattrocento Bold"/>
                <a:cs typeface="Times New Roman" panose="02020603050405020304" pitchFamily="18" charset="0"/>
                <a:sym typeface="Quattrocento Bold"/>
              </a:rPr>
              <a:t>Volume </a:t>
            </a:r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10" hasCustomPrompt="1"/>
          </p:nvPr>
        </p:nvSpPr>
        <p:spPr>
          <a:xfrm>
            <a:off x="1759803" y="615316"/>
            <a:ext cx="936625" cy="3937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zh-TW" altLang="en-US" dirty="0" smtClean="0"/>
              <a:t>科目</a:t>
            </a:r>
            <a:endParaRPr lang="zh-TW" altLang="en-US" dirty="0"/>
          </a:p>
        </p:txBody>
      </p:sp>
      <p:sp>
        <p:nvSpPr>
          <p:cNvPr id="18" name="內容版面配置區 16"/>
          <p:cNvSpPr>
            <a:spLocks noGrp="1"/>
          </p:cNvSpPr>
          <p:nvPr>
            <p:ph sz="quarter" idx="11" hasCustomPrompt="1"/>
          </p:nvPr>
        </p:nvSpPr>
        <p:spPr>
          <a:xfrm>
            <a:off x="5869294" y="582932"/>
            <a:ext cx="936625" cy="3937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TW" dirty="0" smtClean="0"/>
              <a:t>01</a:t>
            </a:r>
            <a:endParaRPr lang="zh-TW" altLang="en-US" dirty="0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2" hasCustomPrompt="1"/>
          </p:nvPr>
        </p:nvSpPr>
        <p:spPr>
          <a:xfrm>
            <a:off x="685800" y="1022350"/>
            <a:ext cx="10820400" cy="1470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 smtClean="0"/>
              <a:t>放新聞篇名</a:t>
            </a:r>
            <a:r>
              <a:rPr lang="en-US" altLang="zh-TW" dirty="0" smtClean="0"/>
              <a:t>(</a:t>
            </a:r>
            <a:r>
              <a:rPr lang="zh-TW" altLang="en-US" dirty="0" smtClean="0"/>
              <a:t>英文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2" name="內容版面配置區 21"/>
          <p:cNvSpPr>
            <a:spLocks noGrp="1"/>
          </p:cNvSpPr>
          <p:nvPr>
            <p:ph sz="quarter" idx="13" hasCustomPrompt="1"/>
          </p:nvPr>
        </p:nvSpPr>
        <p:spPr>
          <a:xfrm>
            <a:off x="685800" y="2578100"/>
            <a:ext cx="10820400" cy="39465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TW" altLang="en-US" dirty="0" smtClean="0"/>
              <a:t>請放入合適的圖片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4" hasCustomPrompt="1"/>
          </p:nvPr>
        </p:nvSpPr>
        <p:spPr>
          <a:xfrm>
            <a:off x="7967663" y="582932"/>
            <a:ext cx="3538537" cy="39422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 smtClean="0"/>
              <a:t>按一下輸入新聞報導的日期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</p:sp>
      <p:sp>
        <p:nvSpPr>
          <p:cNvPr id="44" name="AutoShape 5"/>
          <p:cNvSpPr/>
          <p:nvPr userDrawn="1"/>
        </p:nvSpPr>
        <p:spPr>
          <a:xfrm>
            <a:off x="685800" y="1009650"/>
            <a:ext cx="10820400" cy="127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6"/>
          <p:cNvSpPr/>
          <p:nvPr userDrawn="1"/>
        </p:nvSpPr>
        <p:spPr>
          <a:xfrm>
            <a:off x="685800" y="2276872"/>
            <a:ext cx="10820400" cy="127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TextBox 8"/>
          <p:cNvSpPr txBox="1"/>
          <p:nvPr userDrawn="1"/>
        </p:nvSpPr>
        <p:spPr>
          <a:xfrm>
            <a:off x="685800" y="615316"/>
            <a:ext cx="2177623" cy="338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Quattrocento Bold"/>
                <a:sym typeface="Quattrocento Bold"/>
              </a:rPr>
              <a:t>看</a:t>
            </a:r>
            <a:r>
              <a:rPr lang="en-US" altLang="zh-TW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Quattrocento Bold"/>
              </a:rPr>
              <a:t>BBC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Quattrocento Bold"/>
                <a:sym typeface="Quattrocento Bold"/>
              </a:rPr>
              <a:t>學</a:t>
            </a:r>
            <a:endParaRPr 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Quattrocento Bold"/>
              <a:sym typeface="Quattrocento Bold"/>
            </a:endParaRPr>
          </a:p>
        </p:txBody>
      </p:sp>
      <p:sp>
        <p:nvSpPr>
          <p:cNvPr id="47" name="TextBox 9"/>
          <p:cNvSpPr txBox="1"/>
          <p:nvPr userDrawn="1"/>
        </p:nvSpPr>
        <p:spPr>
          <a:xfrm>
            <a:off x="5007189" y="582932"/>
            <a:ext cx="2177623" cy="342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Quattrocento Bold"/>
                <a:cs typeface="Times New Roman" panose="02020603050405020304" pitchFamily="18" charset="0"/>
                <a:sym typeface="Quattrocento Bold"/>
              </a:rPr>
              <a:t>Volume </a:t>
            </a:r>
          </a:p>
        </p:txBody>
      </p:sp>
      <p:sp>
        <p:nvSpPr>
          <p:cNvPr id="48" name="內容版面配置區 16"/>
          <p:cNvSpPr>
            <a:spLocks noGrp="1"/>
          </p:cNvSpPr>
          <p:nvPr>
            <p:ph sz="quarter" idx="10" hasCustomPrompt="1"/>
          </p:nvPr>
        </p:nvSpPr>
        <p:spPr>
          <a:xfrm>
            <a:off x="1759803" y="615950"/>
            <a:ext cx="936625" cy="3937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zh-TW" altLang="en-US" dirty="0" smtClean="0"/>
              <a:t>科目</a:t>
            </a:r>
            <a:endParaRPr lang="zh-TW" altLang="en-US" dirty="0"/>
          </a:p>
        </p:txBody>
      </p:sp>
      <p:sp>
        <p:nvSpPr>
          <p:cNvPr id="49" name="內容版面配置區 16"/>
          <p:cNvSpPr>
            <a:spLocks noGrp="1"/>
          </p:cNvSpPr>
          <p:nvPr>
            <p:ph sz="quarter" idx="11" hasCustomPrompt="1"/>
          </p:nvPr>
        </p:nvSpPr>
        <p:spPr>
          <a:xfrm>
            <a:off x="5869294" y="582932"/>
            <a:ext cx="936625" cy="3937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TW" dirty="0" smtClean="0"/>
              <a:t>01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685800" y="1124744"/>
            <a:ext cx="108204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6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Contents</a:t>
            </a:r>
            <a:endParaRPr lang="zh-TW" altLang="en-US" sz="6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3" name="文字方塊 52"/>
          <p:cNvSpPr txBox="1"/>
          <p:nvPr userDrawn="1"/>
        </p:nvSpPr>
        <p:spPr>
          <a:xfrm>
            <a:off x="1117667" y="5076331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</a:p>
        </p:txBody>
      </p:sp>
      <p:sp>
        <p:nvSpPr>
          <p:cNvPr id="54" name="文字方塊 53"/>
          <p:cNvSpPr txBox="1"/>
          <p:nvPr userDrawn="1"/>
        </p:nvSpPr>
        <p:spPr>
          <a:xfrm>
            <a:off x="3635037" y="5076331"/>
            <a:ext cx="2026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</p:txBody>
      </p:sp>
      <p:sp>
        <p:nvSpPr>
          <p:cNvPr id="55" name="文字方塊 54"/>
          <p:cNvSpPr txBox="1"/>
          <p:nvPr userDrawn="1"/>
        </p:nvSpPr>
        <p:spPr>
          <a:xfrm>
            <a:off x="6497626" y="5076331"/>
            <a:ext cx="2077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字方塊 55"/>
          <p:cNvSpPr txBox="1"/>
          <p:nvPr userDrawn="1"/>
        </p:nvSpPr>
        <p:spPr>
          <a:xfrm>
            <a:off x="9934719" y="5076331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</a:p>
        </p:txBody>
      </p:sp>
      <p:pic>
        <p:nvPicPr>
          <p:cNvPr id="2" name="圖片 1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72" y="2598525"/>
            <a:ext cx="2157391" cy="2160000"/>
          </a:xfrm>
          <a:prstGeom prst="rect">
            <a:avLst/>
          </a:prstGeom>
        </p:spPr>
      </p:pic>
      <p:pic>
        <p:nvPicPr>
          <p:cNvPr id="3" name="圖片 2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3" y="2598525"/>
            <a:ext cx="2160000" cy="2160000"/>
          </a:xfrm>
          <a:prstGeom prst="rect">
            <a:avLst/>
          </a:prstGeom>
        </p:spPr>
      </p:pic>
      <p:pic>
        <p:nvPicPr>
          <p:cNvPr id="4" name="圖片 3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32" y="2598525"/>
            <a:ext cx="2160000" cy="2160000"/>
          </a:xfrm>
          <a:prstGeom prst="rect">
            <a:avLst/>
          </a:prstGeom>
        </p:spPr>
      </p:pic>
      <p:pic>
        <p:nvPicPr>
          <p:cNvPr id="5" name="圖片 4">
            <a:hlinkClick r:id="rId9" action="ppaction://hlinksldjump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00" y="259852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內容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1143000"/>
          </a:xfrm>
          <a:solidFill>
            <a:schemeClr val="bg1"/>
          </a:solidFill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按一下放入英文新聞篇名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-96688" y="116632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-96688" y="301795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 userDrawn="1"/>
        </p:nvCxnSpPr>
        <p:spPr>
          <a:xfrm>
            <a:off x="-96688" y="672121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>
            <a:off x="-96688" y="857284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 userDrawn="1"/>
        </p:nvCxnSpPr>
        <p:spPr>
          <a:xfrm>
            <a:off x="-96688" y="1042447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 userDrawn="1"/>
        </p:nvCxnSpPr>
        <p:spPr>
          <a:xfrm>
            <a:off x="-96688" y="1227610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 userDrawn="1"/>
        </p:nvCxnSpPr>
        <p:spPr>
          <a:xfrm>
            <a:off x="-96688" y="1412776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 userDrawn="1"/>
        </p:nvCxnSpPr>
        <p:spPr>
          <a:xfrm>
            <a:off x="-96688" y="486958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18" y="6222082"/>
            <a:ext cx="540000" cy="540000"/>
          </a:xfrm>
          <a:prstGeom prst="rect">
            <a:avLst/>
          </a:prstGeom>
        </p:spPr>
      </p:pic>
      <p:pic>
        <p:nvPicPr>
          <p:cNvPr id="21" name="圖片 20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09" y="6222082"/>
            <a:ext cx="540000" cy="540000"/>
          </a:xfrm>
          <a:prstGeom prst="rect">
            <a:avLst/>
          </a:prstGeom>
        </p:spPr>
      </p:pic>
      <p:pic>
        <p:nvPicPr>
          <p:cNvPr id="22" name="圖片 2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00" y="6222082"/>
            <a:ext cx="540000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-96688" y="116632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-96688" y="301795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 userDrawn="1"/>
        </p:nvCxnSpPr>
        <p:spPr>
          <a:xfrm>
            <a:off x="-96688" y="672121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>
            <a:off x="-96688" y="857284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 userDrawn="1"/>
        </p:nvCxnSpPr>
        <p:spPr>
          <a:xfrm>
            <a:off x="-96688" y="1042447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 userDrawn="1"/>
        </p:nvCxnSpPr>
        <p:spPr>
          <a:xfrm>
            <a:off x="-96688" y="1227610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 userDrawn="1"/>
        </p:nvCxnSpPr>
        <p:spPr>
          <a:xfrm>
            <a:off x="-96688" y="1412776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 userDrawn="1"/>
        </p:nvCxnSpPr>
        <p:spPr>
          <a:xfrm>
            <a:off x="-96688" y="486958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18" y="6222082"/>
            <a:ext cx="540000" cy="540000"/>
          </a:xfrm>
          <a:prstGeom prst="rect">
            <a:avLst/>
          </a:prstGeom>
        </p:spPr>
      </p:pic>
      <p:pic>
        <p:nvPicPr>
          <p:cNvPr id="22" name="圖片 2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00" y="6222082"/>
            <a:ext cx="540000" cy="540000"/>
          </a:xfrm>
          <a:prstGeom prst="rect">
            <a:avLst/>
          </a:prstGeom>
        </p:spPr>
      </p:pic>
      <p:sp>
        <p:nvSpPr>
          <p:cNvPr id="23" name="文字方塊 22"/>
          <p:cNvSpPr txBox="1"/>
          <p:nvPr userDrawn="1"/>
        </p:nvSpPr>
        <p:spPr>
          <a:xfrm>
            <a:off x="609600" y="253097"/>
            <a:ext cx="109728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zh-TW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30140"/>
            <a:ext cx="1258478" cy="1260000"/>
          </a:xfrm>
          <a:prstGeom prst="rect">
            <a:avLst/>
          </a:prstGeom>
        </p:spPr>
      </p:pic>
      <p:pic>
        <p:nvPicPr>
          <p:cNvPr id="24" name="圖片 23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09" y="622208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8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理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-96688" y="116632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-96688" y="301795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 userDrawn="1"/>
        </p:nvCxnSpPr>
        <p:spPr>
          <a:xfrm>
            <a:off x="-96688" y="672121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>
            <a:off x="-96688" y="857284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 userDrawn="1"/>
        </p:nvCxnSpPr>
        <p:spPr>
          <a:xfrm>
            <a:off x="-96688" y="1042447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 userDrawn="1"/>
        </p:nvCxnSpPr>
        <p:spPr>
          <a:xfrm>
            <a:off x="-96688" y="1227610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 userDrawn="1"/>
        </p:nvCxnSpPr>
        <p:spPr>
          <a:xfrm>
            <a:off x="-96688" y="1412776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 userDrawn="1"/>
        </p:nvCxnSpPr>
        <p:spPr>
          <a:xfrm>
            <a:off x="-96688" y="486958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18" y="6222082"/>
            <a:ext cx="540000" cy="540000"/>
          </a:xfrm>
          <a:prstGeom prst="rect">
            <a:avLst/>
          </a:prstGeom>
        </p:spPr>
      </p:pic>
      <p:pic>
        <p:nvPicPr>
          <p:cNvPr id="22" name="圖片 2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00" y="6222082"/>
            <a:ext cx="540000" cy="540000"/>
          </a:xfrm>
          <a:prstGeom prst="rect">
            <a:avLst/>
          </a:prstGeom>
        </p:spPr>
      </p:pic>
      <p:sp>
        <p:nvSpPr>
          <p:cNvPr id="6" name="文字方塊 5"/>
          <p:cNvSpPr txBox="1"/>
          <p:nvPr userDrawn="1"/>
        </p:nvSpPr>
        <p:spPr>
          <a:xfrm>
            <a:off x="609600" y="253097"/>
            <a:ext cx="109728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0140"/>
            <a:ext cx="1260000" cy="1260000"/>
          </a:xfrm>
          <a:prstGeom prst="rect">
            <a:avLst/>
          </a:prstGeom>
        </p:spPr>
      </p:pic>
      <p:pic>
        <p:nvPicPr>
          <p:cNvPr id="24" name="圖片 23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09" y="622208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9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測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-96688" y="116632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-96688" y="301795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 userDrawn="1"/>
        </p:nvCxnSpPr>
        <p:spPr>
          <a:xfrm>
            <a:off x="-96688" y="672121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>
            <a:off x="-96688" y="857284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 userDrawn="1"/>
        </p:nvCxnSpPr>
        <p:spPr>
          <a:xfrm>
            <a:off x="-96688" y="1042447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 userDrawn="1"/>
        </p:nvCxnSpPr>
        <p:spPr>
          <a:xfrm>
            <a:off x="-96688" y="1227610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 userDrawn="1"/>
        </p:nvCxnSpPr>
        <p:spPr>
          <a:xfrm>
            <a:off x="-96688" y="1412776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 userDrawn="1"/>
        </p:nvCxnSpPr>
        <p:spPr>
          <a:xfrm>
            <a:off x="-96688" y="486958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18" y="6222082"/>
            <a:ext cx="540000" cy="540000"/>
          </a:xfrm>
          <a:prstGeom prst="rect">
            <a:avLst/>
          </a:prstGeom>
        </p:spPr>
      </p:pic>
      <p:pic>
        <p:nvPicPr>
          <p:cNvPr id="22" name="圖片 2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00" y="6222082"/>
            <a:ext cx="540000" cy="540000"/>
          </a:xfrm>
          <a:prstGeom prst="rect">
            <a:avLst/>
          </a:prstGeom>
        </p:spPr>
      </p:pic>
      <p:sp>
        <p:nvSpPr>
          <p:cNvPr id="24" name="文字方塊 23"/>
          <p:cNvSpPr txBox="1"/>
          <p:nvPr userDrawn="1"/>
        </p:nvSpPr>
        <p:spPr>
          <a:xfrm>
            <a:off x="609600" y="253097"/>
            <a:ext cx="109728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6632"/>
            <a:ext cx="1260000" cy="1260000"/>
          </a:xfrm>
          <a:prstGeom prst="rect">
            <a:avLst/>
          </a:prstGeom>
        </p:spPr>
      </p:pic>
      <p:pic>
        <p:nvPicPr>
          <p:cNvPr id="25" name="圖片 24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09" y="622208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-96688" y="116632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-96688" y="301795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 userDrawn="1"/>
        </p:nvCxnSpPr>
        <p:spPr>
          <a:xfrm>
            <a:off x="-96688" y="672121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>
            <a:off x="-96688" y="857284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 userDrawn="1"/>
        </p:nvCxnSpPr>
        <p:spPr>
          <a:xfrm>
            <a:off x="-96688" y="1042447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 userDrawn="1"/>
        </p:nvCxnSpPr>
        <p:spPr>
          <a:xfrm>
            <a:off x="-96688" y="1227610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 userDrawn="1"/>
        </p:nvCxnSpPr>
        <p:spPr>
          <a:xfrm>
            <a:off x="-96688" y="1412776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 userDrawn="1"/>
        </p:nvCxnSpPr>
        <p:spPr>
          <a:xfrm>
            <a:off x="-96688" y="486958"/>
            <a:ext cx="123606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18" y="6222082"/>
            <a:ext cx="540000" cy="540000"/>
          </a:xfrm>
          <a:prstGeom prst="rect">
            <a:avLst/>
          </a:prstGeom>
        </p:spPr>
      </p:pic>
      <p:pic>
        <p:nvPicPr>
          <p:cNvPr id="22" name="圖片 2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00" y="6222082"/>
            <a:ext cx="540000" cy="540000"/>
          </a:xfrm>
          <a:prstGeom prst="rect">
            <a:avLst/>
          </a:prstGeom>
        </p:spPr>
      </p:pic>
      <p:sp>
        <p:nvSpPr>
          <p:cNvPr id="24" name="文字方塊 23"/>
          <p:cNvSpPr txBox="1"/>
          <p:nvPr userDrawn="1"/>
        </p:nvSpPr>
        <p:spPr>
          <a:xfrm>
            <a:off x="609600" y="253097"/>
            <a:ext cx="109728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91344" y="116632"/>
            <a:ext cx="1260000" cy="1260000"/>
            <a:chOff x="2222932" y="-2259633"/>
            <a:chExt cx="1260000" cy="1260000"/>
          </a:xfrm>
        </p:grpSpPr>
        <p:sp>
          <p:nvSpPr>
            <p:cNvPr id="7" name="橢圓 6"/>
            <p:cNvSpPr/>
            <p:nvPr userDrawn="1"/>
          </p:nvSpPr>
          <p:spPr>
            <a:xfrm>
              <a:off x="2222932" y="-2259633"/>
              <a:ext cx="1260000" cy="1260000"/>
            </a:xfrm>
            <a:prstGeom prst="ellipse">
              <a:avLst/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/>
            <p:cNvPicPr>
              <a:picLocks noChangeAspect="1"/>
            </p:cNvPicPr>
            <p:nvPr userDrawn="1"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131" y="-2025462"/>
              <a:ext cx="587603" cy="791658"/>
            </a:xfrm>
            <a:prstGeom prst="rect">
              <a:avLst/>
            </a:prstGeom>
          </p:spPr>
        </p:pic>
      </p:grpSp>
      <p:pic>
        <p:nvPicPr>
          <p:cNvPr id="25" name="圖片 24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09" y="622208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smtClean="0"/>
              <a:t>化學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smtClean="0"/>
              <a:t>01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TW" smtClean="0"/>
              <a:t>What happens when you</a:t>
            </a:r>
            <a:r>
              <a:rPr lang="zh-TW" altLang="en-US" smtClean="0"/>
              <a:t> </a:t>
            </a:r>
            <a:r>
              <a:rPr lang="en-US" altLang="zh-TW" smtClean="0"/>
              <a:t>take </a:t>
            </a:r>
          </a:p>
          <a:p>
            <a:r>
              <a:rPr lang="en-US" altLang="zh-TW" smtClean="0"/>
              <a:t>too much caffeine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1" b="4292"/>
          <a:stretch/>
        </p:blipFill>
        <p:spPr>
          <a:xfrm>
            <a:off x="694805" y="2687700"/>
            <a:ext cx="10802389" cy="3727325"/>
          </a:xfrm>
        </p:spPr>
      </p:pic>
      <p:sp>
        <p:nvSpPr>
          <p:cNvPr id="6" name="內容版面配置區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smtClean="0"/>
              <a:t>Fri.7 June 2024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129936" y="6155293"/>
            <a:ext cx="2376264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Photo</a:t>
            </a:r>
            <a:r>
              <a:rPr lang="zh-TW" altLang="en-US" dirty="0" smtClean="0"/>
              <a:t>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depositphotos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19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What happens when you</a:t>
            </a:r>
            <a:r>
              <a:rPr lang="zh-TW" altLang="en-US" dirty="0"/>
              <a:t> </a:t>
            </a:r>
            <a:r>
              <a:rPr lang="en-US" altLang="zh-TW" dirty="0"/>
              <a:t>take </a:t>
            </a:r>
            <a:br>
              <a:rPr lang="en-US" altLang="zh-TW" dirty="0"/>
            </a:br>
            <a:r>
              <a:rPr lang="en-US" altLang="zh-TW" dirty="0"/>
              <a:t>too much caffeine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b="1" dirty="0"/>
              <a:t>How much is too much caffeine?</a:t>
            </a:r>
          </a:p>
          <a:p>
            <a:r>
              <a:rPr lang="en-US" altLang="zh-TW" dirty="0" smtClean="0"/>
              <a:t>It‘s </a:t>
            </a:r>
            <a:r>
              <a:rPr lang="en-US" altLang="zh-TW" dirty="0"/>
              <a:t>easy to overload on caffeine, and </a:t>
            </a:r>
            <a:r>
              <a:rPr lang="en-US" altLang="zh-TW" dirty="0" smtClean="0"/>
              <a:t>you’ll </a:t>
            </a:r>
            <a:r>
              <a:rPr lang="en-US" altLang="zh-TW" dirty="0"/>
              <a:t>know when this </a:t>
            </a:r>
            <a:r>
              <a:rPr lang="en-US" altLang="zh-TW" dirty="0" smtClean="0"/>
              <a:t>happens</a:t>
            </a:r>
            <a:r>
              <a:rPr lang="en-US" altLang="zh-TW" dirty="0"/>
              <a:t>, because you </a:t>
            </a:r>
            <a:r>
              <a:rPr lang="en-US" altLang="zh-TW" dirty="0" smtClean="0"/>
              <a:t>may</a:t>
            </a:r>
            <a:r>
              <a:rPr lang="zh-TW" altLang="en-US" dirty="0" smtClean="0"/>
              <a:t> </a:t>
            </a:r>
            <a:r>
              <a:rPr lang="en-US" altLang="zh-TW" dirty="0" smtClean="0"/>
              <a:t>start </a:t>
            </a:r>
            <a:r>
              <a:rPr lang="en-US" altLang="zh-TW" dirty="0"/>
              <a:t>to feel nauseous, anxious and irritable, and develop a headache. You might also </a:t>
            </a:r>
            <a:r>
              <a:rPr lang="en-US" altLang="zh-TW" dirty="0" smtClean="0"/>
              <a:t>start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</a:t>
            </a:r>
            <a:r>
              <a:rPr lang="en-US" altLang="zh-TW" dirty="0"/>
              <a:t>feel </a:t>
            </a:r>
            <a:r>
              <a:rPr lang="en-US" altLang="zh-TW" b="1" dirty="0"/>
              <a:t>premature ventricular contractions </a:t>
            </a:r>
            <a:r>
              <a:rPr lang="en-US" altLang="zh-TW" dirty="0"/>
              <a:t>– which are extra heartbeats, as the </a:t>
            </a:r>
            <a:r>
              <a:rPr lang="en-US" altLang="zh-TW" dirty="0" smtClean="0"/>
              <a:t>heart‘s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pacemakers </a:t>
            </a:r>
            <a:r>
              <a:rPr lang="en-US" altLang="zh-TW" dirty="0"/>
              <a:t>become irritable.</a:t>
            </a:r>
          </a:p>
          <a:p>
            <a:r>
              <a:rPr lang="en-US" altLang="zh-TW" dirty="0"/>
              <a:t>And if you consistently drink high amounts of caffeine over time, </a:t>
            </a:r>
            <a:r>
              <a:rPr lang="en-US" altLang="zh-TW" dirty="0" smtClean="0"/>
              <a:t>you‘re </a:t>
            </a:r>
            <a:r>
              <a:rPr lang="en-US" altLang="zh-TW" dirty="0"/>
              <a:t>more likely to </a:t>
            </a:r>
            <a:r>
              <a:rPr lang="en-US" altLang="zh-TW" dirty="0" smtClean="0"/>
              <a:t>experience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withdrawal </a:t>
            </a:r>
            <a:r>
              <a:rPr lang="en-US" altLang="zh-TW" b="1" dirty="0"/>
              <a:t>symptoms </a:t>
            </a:r>
            <a:r>
              <a:rPr lang="en-US" altLang="zh-TW" dirty="0"/>
              <a:t>if you suddenly stop consuming it, but research suggests they can </a:t>
            </a:r>
            <a:r>
              <a:rPr lang="en-US" altLang="zh-TW" dirty="0" smtClean="0"/>
              <a:t>occur</a:t>
            </a:r>
            <a:r>
              <a:rPr lang="zh-TW" altLang="en-US" dirty="0" smtClean="0"/>
              <a:t> </a:t>
            </a:r>
            <a:r>
              <a:rPr lang="en-US" altLang="zh-TW" dirty="0" smtClean="0"/>
              <a:t>with </a:t>
            </a:r>
            <a:r>
              <a:rPr lang="en-US" altLang="zh-TW" dirty="0"/>
              <a:t>daily doses as low as </a:t>
            </a:r>
            <a:r>
              <a:rPr lang="en-US" altLang="zh-TW" dirty="0" smtClean="0"/>
              <a:t>100</a:t>
            </a:r>
            <a:r>
              <a:rPr lang="zh-TW" altLang="en-US" dirty="0" smtClean="0"/>
              <a:t> </a:t>
            </a:r>
            <a:r>
              <a:rPr lang="en-US" altLang="zh-TW" dirty="0" smtClean="0"/>
              <a:t>mg</a:t>
            </a:r>
            <a:r>
              <a:rPr lang="en-US" altLang="zh-TW" dirty="0"/>
              <a:t>. The mechanism behind withdrawal symptoms is the </a:t>
            </a:r>
            <a:r>
              <a:rPr lang="en-US" altLang="zh-TW" dirty="0" smtClean="0"/>
              <a:t>same</a:t>
            </a:r>
            <a:r>
              <a:rPr lang="zh-TW" altLang="en-US" dirty="0" smtClean="0"/>
              <a:t> </a:t>
            </a:r>
            <a:r>
              <a:rPr lang="en-US" altLang="zh-TW" dirty="0" smtClean="0"/>
              <a:t>mechanism </a:t>
            </a:r>
            <a:r>
              <a:rPr lang="en-US" altLang="zh-TW" dirty="0"/>
              <a:t>that causes caffeine's </a:t>
            </a:r>
            <a:r>
              <a:rPr lang="en-US" altLang="zh-TW" b="1" dirty="0"/>
              <a:t>stimulant </a:t>
            </a:r>
            <a:r>
              <a:rPr lang="en-US" altLang="zh-TW" dirty="0"/>
              <a:t>effects.</a:t>
            </a:r>
            <a:endParaRPr lang="zh-TW" altLang="en-US" dirty="0"/>
          </a:p>
        </p:txBody>
      </p:sp>
      <p:pic>
        <p:nvPicPr>
          <p:cNvPr id="4" name="PPT-咖啡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55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What happens when you</a:t>
            </a:r>
            <a:r>
              <a:rPr lang="zh-TW" altLang="en-US" dirty="0"/>
              <a:t> </a:t>
            </a:r>
            <a:r>
              <a:rPr lang="en-US" altLang="zh-TW" dirty="0"/>
              <a:t>take </a:t>
            </a:r>
            <a:br>
              <a:rPr lang="en-US" altLang="zh-TW" dirty="0"/>
            </a:br>
            <a:r>
              <a:rPr lang="en-US" altLang="zh-TW" dirty="0"/>
              <a:t>too much caffeine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b="1" dirty="0"/>
              <a:t>Individual differences</a:t>
            </a:r>
          </a:p>
          <a:p>
            <a:r>
              <a:rPr lang="en-US" altLang="zh-TW" dirty="0"/>
              <a:t>There are at least eight genes we inherit that are associated </a:t>
            </a:r>
            <a:r>
              <a:rPr lang="en-US" altLang="zh-TW" dirty="0" smtClean="0"/>
              <a:t>with </a:t>
            </a:r>
            <a:r>
              <a:rPr lang="en-US" altLang="zh-TW" dirty="0"/>
              <a:t>caffeine intake, including </a:t>
            </a:r>
            <a:r>
              <a:rPr lang="en-US" altLang="zh-TW" dirty="0" smtClean="0"/>
              <a:t>ones</a:t>
            </a:r>
            <a:r>
              <a:rPr lang="zh-TW" altLang="en-US" dirty="0" smtClean="0"/>
              <a:t> </a:t>
            </a:r>
            <a:r>
              <a:rPr lang="en-US" altLang="zh-TW" dirty="0" smtClean="0"/>
              <a:t>that </a:t>
            </a:r>
            <a:r>
              <a:rPr lang="en-US" altLang="zh-TW" dirty="0"/>
              <a:t>influence neurological stimulation, the psychoactive effects of coffee on the brain, </a:t>
            </a:r>
            <a:r>
              <a:rPr lang="en-US" altLang="zh-TW" dirty="0" smtClean="0"/>
              <a:t>how</a:t>
            </a:r>
            <a:r>
              <a:rPr lang="zh-TW" altLang="en-US" dirty="0" smtClean="0"/>
              <a:t> </a:t>
            </a:r>
            <a:r>
              <a:rPr lang="en-US" altLang="zh-TW" dirty="0" smtClean="0"/>
              <a:t>quickly </a:t>
            </a:r>
            <a:r>
              <a:rPr lang="en-US" altLang="zh-TW" dirty="0"/>
              <a:t>we </a:t>
            </a:r>
            <a:r>
              <a:rPr lang="en-US" altLang="zh-TW" b="1" dirty="0" err="1"/>
              <a:t>metabolise</a:t>
            </a:r>
            <a:r>
              <a:rPr lang="en-US" altLang="zh-TW" b="1" dirty="0"/>
              <a:t> </a:t>
            </a:r>
            <a:r>
              <a:rPr lang="en-US" altLang="zh-TW" dirty="0"/>
              <a:t>coffee, how much we can tolerate, and how much we enjoy it. This</a:t>
            </a:r>
          </a:p>
          <a:p>
            <a:r>
              <a:rPr lang="en-US" altLang="zh-TW" dirty="0"/>
              <a:t>difference is largely because of the genetic variants in the </a:t>
            </a:r>
            <a:r>
              <a:rPr lang="en-US" altLang="zh-TW" dirty="0" err="1"/>
              <a:t>CYP1A2</a:t>
            </a:r>
            <a:r>
              <a:rPr lang="en-US" altLang="zh-TW" dirty="0"/>
              <a:t> </a:t>
            </a:r>
            <a:r>
              <a:rPr lang="en-US" altLang="zh-TW" b="1" dirty="0"/>
              <a:t>enzyme </a:t>
            </a:r>
            <a:r>
              <a:rPr lang="en-US" altLang="zh-TW" dirty="0"/>
              <a:t>in our bodies, </a:t>
            </a:r>
            <a:r>
              <a:rPr lang="en-US" altLang="zh-TW" dirty="0" smtClean="0"/>
              <a:t>which</a:t>
            </a:r>
            <a:r>
              <a:rPr lang="zh-TW" altLang="en-US" dirty="0" smtClean="0"/>
              <a:t> </a:t>
            </a:r>
            <a:r>
              <a:rPr lang="en-US" altLang="zh-TW" dirty="0" smtClean="0"/>
              <a:t>represents </a:t>
            </a:r>
            <a:r>
              <a:rPr lang="en-US" altLang="zh-TW" dirty="0"/>
              <a:t>more 90% of caffeine metabolism. This is where the health benefits associated </a:t>
            </a:r>
            <a:r>
              <a:rPr lang="en-US" altLang="zh-TW" dirty="0" smtClean="0"/>
              <a:t>with</a:t>
            </a:r>
            <a:r>
              <a:rPr lang="zh-TW" altLang="en-US" dirty="0" smtClean="0"/>
              <a:t> </a:t>
            </a:r>
            <a:r>
              <a:rPr lang="en-US" altLang="zh-TW" dirty="0" smtClean="0"/>
              <a:t>caffeine </a:t>
            </a:r>
            <a:r>
              <a:rPr lang="en-US" altLang="zh-TW" dirty="0"/>
              <a:t>become more complicated.</a:t>
            </a:r>
            <a:endParaRPr lang="zh-TW" altLang="en-US" dirty="0"/>
          </a:p>
        </p:txBody>
      </p:sp>
      <p:pic>
        <p:nvPicPr>
          <p:cNvPr id="4" name="PPT-咖啡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8348" y="455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7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96443"/>
              </p:ext>
            </p:extLst>
          </p:nvPr>
        </p:nvGraphicFramePr>
        <p:xfrm>
          <a:off x="609600" y="1600200"/>
          <a:ext cx="10973296" cy="456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40"/>
                <a:gridCol w="1735086"/>
                <a:gridCol w="7038670"/>
              </a:tblGrid>
              <a:tr h="5879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explain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879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caffeine</a:t>
                      </a:r>
                      <a:endParaRPr lang="zh-TW" altLang="en-US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咖啡因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chemical, found in coffee and tea, is a stimulant.</a:t>
                      </a:r>
                      <a:endParaRPr lang="zh-TW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37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accusation</a:t>
                      </a:r>
                      <a:endParaRPr lang="zh-TW" altLang="en-US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指控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claim that someone has done something wrong or illegal.</a:t>
                      </a:r>
                      <a:endParaRPr lang="zh-TW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37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intake</a:t>
                      </a:r>
                      <a:endParaRPr lang="zh-TW" altLang="en-US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攝取量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amount of a particular substance that is consumed or absorbed.</a:t>
                      </a:r>
                      <a:endParaRPr lang="zh-TW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9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crucial</a:t>
                      </a:r>
                      <a:endParaRPr lang="zh-TW" altLang="en-US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重要的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Extremely important or necessary.</a:t>
                      </a:r>
                      <a:endParaRPr lang="zh-TW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37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adenosine</a:t>
                      </a:r>
                      <a:endParaRPr lang="zh-TW" altLang="en-US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腺苷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chemical in the brain that promotes sleep and relaxation.</a:t>
                      </a:r>
                      <a:endParaRPr lang="zh-TW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0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078585"/>
              </p:ext>
            </p:extLst>
          </p:nvPr>
        </p:nvGraphicFramePr>
        <p:xfrm>
          <a:off x="609600" y="1600200"/>
          <a:ext cx="10959008" cy="446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311"/>
                <a:gridCol w="2405618"/>
                <a:gridCol w="5806079"/>
              </a:tblGrid>
              <a:tr h="3664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explain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82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kidney</a:t>
                      </a:r>
                      <a:endParaRPr lang="zh-TW" altLang="en-US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腎臟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organ in the body that take away waste matter from the blood to produce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urine.</a:t>
                      </a:r>
                      <a:endParaRPr lang="zh-TW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neurotransmitter</a:t>
                      </a:r>
                      <a:endParaRPr lang="zh-TW" altLang="en-US" sz="40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神經傳導物質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chemical that carries messages between neurons and muscles.</a:t>
                      </a:r>
                      <a:endParaRPr lang="zh-TW" alt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dopamine</a:t>
                      </a:r>
                      <a:endParaRPr lang="zh-TW" altLang="en-US" sz="40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多巴胺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neurotransmitter associated with pleasure.</a:t>
                      </a:r>
                      <a:endParaRPr lang="zh-TW" alt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06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adrenaline</a:t>
                      </a:r>
                      <a:endParaRPr lang="zh-TW" altLang="en-US" sz="40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腎上腺素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hormone that increases heart rate and energy in response to fear, anger or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excitement.</a:t>
                      </a:r>
                      <a:endParaRPr lang="zh-TW" alt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zh-TW" altLang="en-US" sz="40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適度的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Neither small nor large in amount or degree.</a:t>
                      </a:r>
                      <a:endParaRPr lang="zh-TW" alt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377578"/>
              </p:ext>
            </p:extLst>
          </p:nvPr>
        </p:nvGraphicFramePr>
        <p:xfrm>
          <a:off x="609600" y="1600201"/>
          <a:ext cx="10934648" cy="458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032"/>
                <a:gridCol w="2050018"/>
                <a:gridCol w="6710598"/>
              </a:tblGrid>
              <a:tr h="419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explain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7649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amateur</a:t>
                      </a:r>
                      <a:endParaRPr lang="zh-TW" altLang="en-US" sz="5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業餘的、</a:t>
                      </a:r>
                      <a:endParaRPr lang="en-US" altLang="zh-TW" sz="2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非專業的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Doing something for pleasure or enjoyment, not as a job.</a:t>
                      </a:r>
                      <a:endParaRPr lang="zh-TW" alt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2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diabetes</a:t>
                      </a:r>
                      <a:endParaRPr lang="zh-TW" altLang="en-US" sz="5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糖尿病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disease that body cannot control the level of sugar in the blood.</a:t>
                      </a:r>
                      <a:endParaRPr lang="zh-TW" alt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2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depression</a:t>
                      </a:r>
                      <a:endParaRPr lang="zh-TW" altLang="en-US" sz="5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抑鬱症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mental illness that a person is very unhappy and anxious for a long time.</a:t>
                      </a:r>
                      <a:endParaRPr lang="zh-TW" alt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3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Alzheimer’s dementia</a:t>
                      </a:r>
                      <a:endParaRPr lang="zh-TW" altLang="en-US" sz="5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阿茲海默症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disease of the brain that results in the loss of memory,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movement and the ability to think clearly..</a:t>
                      </a:r>
                      <a:endParaRPr lang="zh-TW" alt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gut microbe</a:t>
                      </a:r>
                      <a:endParaRPr lang="zh-TW" altLang="en-US" sz="5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腸道微生物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Tiny life forms aid digestion in the digestive system.</a:t>
                      </a:r>
                      <a:endParaRPr lang="zh-TW" alt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2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808840"/>
              </p:ext>
            </p:extLst>
          </p:nvPr>
        </p:nvGraphicFramePr>
        <p:xfrm>
          <a:off x="609600" y="1600201"/>
          <a:ext cx="10959008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462"/>
                <a:gridCol w="2118834"/>
                <a:gridCol w="6408712"/>
              </a:tblGrid>
              <a:tr h="3574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explain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2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chlorogenic</a:t>
                      </a:r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acid</a:t>
                      </a:r>
                      <a:endParaRPr lang="zh-TW" altLang="en-US" sz="7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綠原酸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natural compound found in coffee and certain plants, known for its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antioxidant properties and potential health benefits.</a:t>
                      </a:r>
                      <a:endParaRPr lang="zh-TW" altLang="en-US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6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premature ventricular contraction</a:t>
                      </a:r>
                      <a:endParaRPr lang="zh-TW" altLang="en-US" sz="7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心室性早期收縮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the heart’s ventricles beat earlier than they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should, causing an irregular heartbeats.</a:t>
                      </a:r>
                      <a:endParaRPr lang="zh-TW" altLang="en-US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4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pacemaker</a:t>
                      </a:r>
                      <a:endParaRPr lang="zh-TW" altLang="en-US" sz="7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心律調整器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device that regulates the heartbeat.</a:t>
                      </a:r>
                      <a:endParaRPr lang="zh-TW" altLang="en-US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1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withdrawal </a:t>
                      </a:r>
                      <a:r>
                        <a:rPr lang="en-US" altLang="zh-TW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sympton</a:t>
                      </a:r>
                      <a:endParaRPr lang="zh-TW" altLang="en-US" sz="7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戒斷症狀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unpleasant physical and mental effects that result when you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stop doing or taking something.</a:t>
                      </a:r>
                      <a:endParaRPr lang="zh-TW" altLang="en-US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82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88587"/>
              </p:ext>
            </p:extLst>
          </p:nvPr>
        </p:nvGraphicFramePr>
        <p:xfrm>
          <a:off x="609600" y="1600201"/>
          <a:ext cx="1095900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462"/>
                <a:gridCol w="2118834"/>
                <a:gridCol w="6408712"/>
              </a:tblGrid>
              <a:tr h="3574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explain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677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stimulant</a:t>
                      </a:r>
                      <a:endParaRPr lang="zh-TW" altLang="en-US" sz="7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興奮劑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substance that increases activity in the body or brain.</a:t>
                      </a:r>
                      <a:endParaRPr lang="zh-TW" altLang="en-US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7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metabolise</a:t>
                      </a:r>
                      <a:endParaRPr lang="zh-TW" altLang="en-US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代謝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use chemical processes in the body to turn food into energy.</a:t>
                      </a: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7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enzyme</a:t>
                      </a:r>
                      <a:endParaRPr lang="zh-TW" altLang="en-US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酶；酵素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protein that speeds up chemical reactions in the body.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559" marR="91559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6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9600" y="1600201"/>
            <a:ext cx="8654752" cy="4525963"/>
          </a:xfrm>
        </p:spPr>
        <p:txBody>
          <a:bodyPr>
            <a:noAutofit/>
          </a:bodyPr>
          <a:lstStyle/>
          <a:p>
            <a:r>
              <a:rPr lang="en-US" altLang="zh-TW" b="1" dirty="0"/>
              <a:t>How Caffeine Works in the </a:t>
            </a:r>
            <a:r>
              <a:rPr lang="en-US" altLang="zh-TW" b="1" dirty="0" smtClean="0"/>
              <a:t>Body</a:t>
            </a:r>
          </a:p>
          <a:p>
            <a:r>
              <a:rPr lang="en-US" altLang="zh-TW" dirty="0" smtClean="0"/>
              <a:t>Drinking </a:t>
            </a:r>
            <a:r>
              <a:rPr lang="en-US" altLang="zh-TW" dirty="0"/>
              <a:t>coffee helps people stay alert, mainly because of the </a:t>
            </a:r>
            <a:r>
              <a:rPr lang="en-US" altLang="zh-TW" dirty="0" smtClean="0"/>
              <a:t>caffeine </a:t>
            </a:r>
            <a:r>
              <a:rPr lang="en-US" altLang="zh-TW" dirty="0"/>
              <a:t>it contains. Caffeine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a </a:t>
            </a:r>
            <a:r>
              <a:rPr lang="en-US" altLang="zh-TW" dirty="0"/>
              <a:t>natural alkaloid that produced by many plants as a self-defense mechanism. Insects can </a:t>
            </a:r>
            <a:r>
              <a:rPr lang="en-US" altLang="zh-TW" dirty="0" smtClean="0"/>
              <a:t>be</a:t>
            </a:r>
            <a:r>
              <a:rPr lang="zh-TW" altLang="en-US" dirty="0" smtClean="0"/>
              <a:t> </a:t>
            </a:r>
            <a:r>
              <a:rPr lang="en-US" altLang="zh-TW" dirty="0" smtClean="0"/>
              <a:t>paralyzed </a:t>
            </a:r>
            <a:r>
              <a:rPr lang="en-US" altLang="zh-TW" dirty="0"/>
              <a:t>or even killed by consuming too much caffeine.</a:t>
            </a:r>
          </a:p>
          <a:p>
            <a:r>
              <a:rPr lang="en-US" altLang="zh-TW" dirty="0"/>
              <a:t>As the brain is active, the body gradually feeds tired. The brain releases a </a:t>
            </a:r>
            <a:r>
              <a:rPr lang="en-US" altLang="zh-TW" dirty="0" smtClean="0"/>
              <a:t>neurotransmitter</a:t>
            </a:r>
            <a:r>
              <a:rPr lang="zh-TW" altLang="en-US" dirty="0" smtClean="0"/>
              <a:t> </a:t>
            </a:r>
            <a:r>
              <a:rPr lang="en-US" altLang="zh-TW" dirty="0" smtClean="0"/>
              <a:t>called </a:t>
            </a:r>
            <a:r>
              <a:rPr lang="en-US" altLang="zh-TW" dirty="0"/>
              <a:t>adenosine.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7" y="1600201"/>
            <a:ext cx="224401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9600" y="1600201"/>
            <a:ext cx="8654752" cy="4525963"/>
          </a:xfrm>
        </p:spPr>
        <p:txBody>
          <a:bodyPr>
            <a:noAutofit/>
          </a:bodyPr>
          <a:lstStyle/>
          <a:p>
            <a:r>
              <a:rPr lang="en-US" altLang="zh-TW" b="1" dirty="0"/>
              <a:t>How Caffeine Works in the Body</a:t>
            </a:r>
          </a:p>
          <a:p>
            <a:r>
              <a:rPr lang="en-US" altLang="zh-TW" sz="2400" dirty="0" smtClean="0"/>
              <a:t>When </a:t>
            </a:r>
            <a:r>
              <a:rPr lang="en-US" altLang="zh-TW" sz="2400" dirty="0"/>
              <a:t>adenosine binds to adenosine receptors, it slows down the </a:t>
            </a:r>
            <a:r>
              <a:rPr lang="en-US" altLang="zh-TW" sz="2400" dirty="0" smtClean="0"/>
              <a:t>activity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of </a:t>
            </a:r>
            <a:r>
              <a:rPr lang="en-US" altLang="zh-TW" sz="2400" dirty="0"/>
              <a:t>central neurons, allowing the brain to enter a state of sleep. After rest, the amount </a:t>
            </a:r>
            <a:r>
              <a:rPr lang="en-US" altLang="zh-TW" sz="2400" dirty="0" smtClean="0"/>
              <a:t>of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adenosine </a:t>
            </a:r>
            <a:r>
              <a:rPr lang="en-US" altLang="zh-TW" sz="2400" dirty="0"/>
              <a:t>decreases, neurons become active again, and the individual wakes up.</a:t>
            </a:r>
          </a:p>
          <a:p>
            <a:r>
              <a:rPr lang="en-US" altLang="zh-TW" sz="2400" dirty="0"/>
              <a:t>The structure of caffeine is similar to that of adenosine, so it competes with adenosine </a:t>
            </a:r>
            <a:r>
              <a:rPr lang="en-US" altLang="zh-TW" sz="2400" dirty="0" smtClean="0"/>
              <a:t>for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receptors</a:t>
            </a:r>
            <a:r>
              <a:rPr lang="en-US" altLang="zh-TW" sz="2400" dirty="0"/>
              <a:t>. When caffeine binds to receptors, it reduces the </a:t>
            </a:r>
            <a:r>
              <a:rPr lang="en-US" altLang="zh-TW" sz="2400" dirty="0" smtClean="0"/>
              <a:t>amount </a:t>
            </a:r>
            <a:r>
              <a:rPr lang="en-US" altLang="zh-TW" sz="2400" dirty="0"/>
              <a:t>of adenosine binding.</a:t>
            </a:r>
          </a:p>
          <a:p>
            <a:r>
              <a:rPr lang="en-US" altLang="zh-TW" sz="2400" dirty="0"/>
              <a:t>Caffeine acts like a “blocker” for adenosine receptors, </a:t>
            </a:r>
            <a:r>
              <a:rPr lang="en-US" altLang="zh-TW" sz="2400" dirty="0" smtClean="0"/>
              <a:t>preventing </a:t>
            </a:r>
            <a:r>
              <a:rPr lang="en-US" altLang="zh-TW" sz="2400" dirty="0"/>
              <a:t>them from telling the </a:t>
            </a:r>
            <a:r>
              <a:rPr lang="en-US" altLang="zh-TW" sz="2400" dirty="0" smtClean="0"/>
              <a:t>brain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it </a:t>
            </a:r>
            <a:r>
              <a:rPr lang="en-US" altLang="zh-TW" sz="2400" dirty="0"/>
              <a:t>needs rest. However, adenosine accumulates gradually. Once caffeine is metabolized, </a:t>
            </a:r>
            <a:r>
              <a:rPr lang="en-US" altLang="zh-TW" sz="2400" dirty="0" smtClean="0"/>
              <a:t>the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individual </a:t>
            </a:r>
            <a:r>
              <a:rPr lang="en-US" altLang="zh-TW" sz="2400" dirty="0"/>
              <a:t>feels even sleepier.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7" y="1600201"/>
            <a:ext cx="224401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9600" y="1600201"/>
            <a:ext cx="10959008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/>
              <a:t>Sources of Caffeine in Everyday </a:t>
            </a:r>
            <a:r>
              <a:rPr lang="en-US" altLang="zh-TW" sz="3200" b="1" dirty="0" smtClean="0"/>
              <a:t>Life</a:t>
            </a:r>
          </a:p>
          <a:p>
            <a:r>
              <a:rPr lang="en-US" altLang="zh-TW" dirty="0"/>
              <a:t>Coffee is the most popular beverage in the world and is a </a:t>
            </a:r>
            <a:r>
              <a:rPr lang="en-US" altLang="zh-TW" dirty="0" smtClean="0"/>
              <a:t>primary </a:t>
            </a:r>
            <a:r>
              <a:rPr lang="en-US" altLang="zh-TW" dirty="0"/>
              <a:t>source of caffeine in </a:t>
            </a:r>
            <a:r>
              <a:rPr lang="en-US" altLang="zh-TW" dirty="0" smtClean="0"/>
              <a:t>the diets </a:t>
            </a:r>
            <a:r>
              <a:rPr lang="en-US" altLang="zh-TW" dirty="0"/>
              <a:t>of most people. The caffeine </a:t>
            </a:r>
            <a:r>
              <a:rPr lang="en-US" altLang="zh-TW" dirty="0" smtClean="0"/>
              <a:t>often </a:t>
            </a:r>
            <a:r>
              <a:rPr lang="en-US" altLang="zh-TW" dirty="0"/>
              <a:t>can vary depending on the type of coffee </a:t>
            </a:r>
            <a:r>
              <a:rPr lang="en-US" altLang="zh-TW" dirty="0" smtClean="0"/>
              <a:t>bean, grind </a:t>
            </a:r>
            <a:r>
              <a:rPr lang="en-US" altLang="zh-TW" dirty="0"/>
              <a:t>level, and brewing method. Additionally, in our country, black tea and green tea, </a:t>
            </a:r>
            <a:r>
              <a:rPr lang="en-US" altLang="zh-TW" dirty="0" smtClean="0"/>
              <a:t>which are </a:t>
            </a:r>
            <a:r>
              <a:rPr lang="en-US" altLang="zh-TW" dirty="0"/>
              <a:t>commonly consumed, can also contain significant amounts of </a:t>
            </a:r>
            <a:r>
              <a:rPr lang="en-US" altLang="zh-TW" dirty="0" smtClean="0"/>
              <a:t>caffeine</a:t>
            </a:r>
            <a:r>
              <a:rPr lang="en-US" altLang="zh-TW" dirty="0"/>
              <a:t>, especially if </a:t>
            </a:r>
            <a:r>
              <a:rPr lang="en-US" altLang="zh-TW" dirty="0" smtClean="0"/>
              <a:t>brewed strongly</a:t>
            </a:r>
            <a:r>
              <a:rPr lang="en-US" altLang="zh-TW" dirty="0"/>
              <a:t>. Many energy drinks on the market usually contain caffeine as w ell. They </a:t>
            </a:r>
            <a:r>
              <a:rPr lang="en-US" altLang="zh-TW" dirty="0" smtClean="0"/>
              <a:t>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joy often combined </a:t>
            </a:r>
            <a:r>
              <a:rPr lang="en-US" altLang="zh-TW" dirty="0"/>
              <a:t>with B vitamins to enhance their stimulating effects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28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smtClean="0"/>
              <a:t>化學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smtClean="0"/>
              <a:t>01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314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05" y="1600200"/>
            <a:ext cx="8877191" cy="4862018"/>
          </a:xfrm>
        </p:spPr>
      </p:pic>
    </p:spTree>
    <p:extLst>
      <p:ext uri="{BB962C8B-B14F-4D97-AF65-F5344CB8AC3E}">
        <p14:creationId xmlns:p14="http://schemas.microsoft.com/office/powerpoint/2010/main" val="5265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9600" y="1600201"/>
            <a:ext cx="10959008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/>
              <a:t>Health Benefits and Risks of </a:t>
            </a:r>
            <a:r>
              <a:rPr lang="en-US" altLang="zh-TW" b="1" dirty="0" smtClean="0"/>
              <a:t>Caffeine</a:t>
            </a:r>
          </a:p>
          <a:p>
            <a:r>
              <a:rPr lang="en-US" altLang="zh-TW" dirty="0"/>
              <a:t>Caffeine has several health benefits, including improving mood, </a:t>
            </a:r>
            <a:r>
              <a:rPr lang="en-US" altLang="zh-TW" dirty="0" smtClean="0"/>
              <a:t>preventing </a:t>
            </a:r>
            <a:r>
              <a:rPr lang="en-US" altLang="zh-TW" dirty="0"/>
              <a:t>depression, </a:t>
            </a:r>
            <a:r>
              <a:rPr lang="en-US" altLang="zh-TW" dirty="0" smtClean="0"/>
              <a:t>and possibly </a:t>
            </a:r>
            <a:r>
              <a:rPr lang="en-US" altLang="zh-TW" dirty="0"/>
              <a:t>reducing the risk of certain diseases such as cancer, heart disease, type 2 diabetes</a:t>
            </a:r>
            <a:r>
              <a:rPr lang="en-US" altLang="zh-TW" dirty="0" smtClean="0"/>
              <a:t>, and </a:t>
            </a:r>
            <a:r>
              <a:rPr lang="en-US" altLang="zh-TW" dirty="0"/>
              <a:t>Alzheimer's. However, </a:t>
            </a:r>
            <a:r>
              <a:rPr lang="en-US" altLang="zh-TW" dirty="0" smtClean="0"/>
              <a:t>excessive caffeine </a:t>
            </a:r>
            <a:r>
              <a:rPr lang="en-US" altLang="zh-TW" dirty="0"/>
              <a:t>intake can lead to some negative effects, </a:t>
            </a:r>
            <a:r>
              <a:rPr lang="en-US" altLang="zh-TW" dirty="0" smtClean="0"/>
              <a:t>such as </a:t>
            </a:r>
            <a:r>
              <a:rPr lang="en-US" altLang="zh-TW" dirty="0"/>
              <a:t>headaches, anxiety, arrhythmia and other potential risks. The appropriate amount of </a:t>
            </a:r>
            <a:r>
              <a:rPr lang="en-US" altLang="zh-TW" dirty="0" smtClean="0"/>
              <a:t>caffeine intake </a:t>
            </a:r>
            <a:r>
              <a:rPr lang="en-US" altLang="zh-TW" dirty="0"/>
              <a:t>varies from person to person, but it is recommended not to exceed 400 mg per day </a:t>
            </a:r>
            <a:r>
              <a:rPr lang="en-US" altLang="zh-TW" dirty="0" smtClean="0"/>
              <a:t>and not </a:t>
            </a:r>
            <a:r>
              <a:rPr lang="en-US" altLang="zh-TW" dirty="0"/>
              <a:t>more than 200 mg at a time. When the body is tired, rest is the best way to maintain health.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2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TW" dirty="0" smtClean="0"/>
              <a:t>Coffee </a:t>
            </a:r>
            <a:r>
              <a:rPr lang="en-US" altLang="zh-TW" dirty="0"/>
              <a:t>and tea are popular beverages, both containing caffeine. </a:t>
            </a:r>
            <a:r>
              <a:rPr lang="en-US" altLang="zh-TW" dirty="0" smtClean="0"/>
              <a:t>In </a:t>
            </a:r>
            <a:r>
              <a:rPr lang="en-US" altLang="zh-TW" dirty="0"/>
              <a:t>addition, cola</a:t>
            </a:r>
            <a:r>
              <a:rPr lang="en-US" altLang="zh-TW" dirty="0" smtClean="0"/>
              <a:t>, chocolate</a:t>
            </a:r>
            <a:r>
              <a:rPr lang="en-US" altLang="zh-TW" dirty="0"/>
              <a:t>, energy drinks, and even some over-the-counter painkillers also </a:t>
            </a:r>
            <a:r>
              <a:rPr lang="en-US" altLang="zh-TW" dirty="0" smtClean="0"/>
              <a:t>contain caffeine</a:t>
            </a:r>
            <a:r>
              <a:rPr lang="en-US" altLang="zh-TW" dirty="0"/>
              <a:t>. A 250 mL carton of milk tea has a labeled caffeine content of 300 </a:t>
            </a:r>
            <a:r>
              <a:rPr lang="en-US" altLang="zh-TW" dirty="0" smtClean="0"/>
              <a:t>ppm. How </a:t>
            </a:r>
            <a:r>
              <a:rPr lang="en-US" altLang="zh-TW" dirty="0"/>
              <a:t>much caffeine (in grams) is present in the milk tea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/>
              <a:t>Assume the density of </a:t>
            </a:r>
            <a:r>
              <a:rPr lang="en-US" altLang="zh-TW" dirty="0" smtClean="0"/>
              <a:t>the milk </a:t>
            </a:r>
            <a:r>
              <a:rPr lang="en-US" altLang="zh-TW" dirty="0"/>
              <a:t>tea = 1 g/</a:t>
            </a:r>
            <a:r>
              <a:rPr lang="en-US" altLang="zh-TW" dirty="0" err="1"/>
              <a:t>mL</a:t>
            </a:r>
            <a:r>
              <a:rPr lang="en-US" altLang="zh-TW" dirty="0" err="1" smtClean="0"/>
              <a:t>.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 smtClean="0"/>
              <a:t>A)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0.0075g</a:t>
            </a:r>
            <a:r>
              <a:rPr lang="en-US" altLang="zh-TW" dirty="0" smtClean="0"/>
              <a:t>  (B) </a:t>
            </a:r>
            <a:r>
              <a:rPr lang="en-US" altLang="zh-TW" dirty="0" err="1" smtClean="0"/>
              <a:t>0.075g</a:t>
            </a:r>
            <a:r>
              <a:rPr lang="en-US" altLang="zh-TW" dirty="0" smtClean="0"/>
              <a:t>  (C) </a:t>
            </a:r>
            <a:r>
              <a:rPr lang="en-US" altLang="zh-TW" dirty="0" err="1" smtClean="0"/>
              <a:t>0.75g</a:t>
            </a:r>
            <a:r>
              <a:rPr lang="en-US" altLang="zh-TW" dirty="0" smtClean="0"/>
              <a:t>  (D) </a:t>
            </a:r>
            <a:r>
              <a:rPr lang="en-US" altLang="zh-TW" dirty="0" err="1" smtClean="0"/>
              <a:t>7.5g</a:t>
            </a:r>
            <a:r>
              <a:rPr lang="en-US" altLang="zh-TW" dirty="0" smtClean="0"/>
              <a:t>  (E) </a:t>
            </a:r>
            <a:r>
              <a:rPr lang="en-US" altLang="zh-TW" dirty="0" err="1" smtClean="0"/>
              <a:t>75g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13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 smtClean="0">
                <a:solidFill>
                  <a:srgbClr val="FF0000"/>
                </a:solidFill>
              </a:rPr>
              <a:t>Answer</a:t>
            </a:r>
            <a:r>
              <a:rPr lang="zh-TW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Explanation</a:t>
            </a:r>
            <a:r>
              <a:rPr lang="zh-TW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： </a:t>
            </a:r>
            <a:r>
              <a:rPr lang="en-US" altLang="zh-TW" sz="3200" b="1" dirty="0">
                <a:solidFill>
                  <a:srgbClr val="FF0000"/>
                </a:solidFill>
              </a:rPr>
              <a:t>300 </a:t>
            </a:r>
            <a:r>
              <a:rPr lang="en-US" altLang="zh-TW" sz="3200" b="1" dirty="0" err="1">
                <a:solidFill>
                  <a:srgbClr val="FF0000"/>
                </a:solidFill>
              </a:rPr>
              <a:t>ppm×0.25</a:t>
            </a:r>
            <a:r>
              <a:rPr lang="en-US" altLang="zh-TW" sz="3200" b="1" dirty="0">
                <a:solidFill>
                  <a:srgbClr val="FF0000"/>
                </a:solidFill>
              </a:rPr>
              <a:t> L </a:t>
            </a:r>
            <a:r>
              <a:rPr lang="zh-TW" altLang="en-US" sz="3200" b="1" dirty="0">
                <a:solidFill>
                  <a:srgbClr val="FF0000"/>
                </a:solidFill>
              </a:rPr>
              <a:t>＝ </a:t>
            </a:r>
            <a:r>
              <a:rPr lang="en-US" altLang="zh-TW" sz="3200" b="1" dirty="0">
                <a:solidFill>
                  <a:srgbClr val="FF0000"/>
                </a:solidFill>
              </a:rPr>
              <a:t>75 mg </a:t>
            </a:r>
            <a:r>
              <a:rPr lang="zh-TW" altLang="en-US" sz="3200" b="1" dirty="0">
                <a:solidFill>
                  <a:srgbClr val="FF0000"/>
                </a:solidFill>
              </a:rPr>
              <a:t>＝ </a:t>
            </a:r>
            <a:r>
              <a:rPr lang="en-US" altLang="zh-TW" sz="3200" b="1" dirty="0">
                <a:solidFill>
                  <a:srgbClr val="FF0000"/>
                </a:solidFill>
              </a:rPr>
              <a:t>0.075 g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600" dirty="0" smtClean="0"/>
              <a:t>2. Various </a:t>
            </a:r>
            <a:r>
              <a:rPr lang="en-US" altLang="zh-TW" sz="2600" dirty="0"/>
              <a:t>chemicals are encountered in daily diets. Which of the following </a:t>
            </a:r>
            <a:r>
              <a:rPr lang="en-US" altLang="zh-TW" sz="2600" dirty="0" smtClean="0"/>
              <a:t>statements are correct</a:t>
            </a:r>
            <a:r>
              <a:rPr lang="en-US" altLang="zh-TW" sz="2600" dirty="0"/>
              <a:t>?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(Choose two)</a:t>
            </a:r>
            <a:r>
              <a:rPr lang="zh-TW" altLang="en-US" sz="2600" dirty="0"/>
              <a:t>（</a:t>
            </a:r>
            <a:r>
              <a:rPr lang="en-US" altLang="zh-TW" sz="2600" dirty="0" smtClean="0"/>
              <a:t>101 </a:t>
            </a:r>
            <a:r>
              <a:rPr lang="en-US" altLang="zh-TW" sz="2600" dirty="0" err="1" smtClean="0"/>
              <a:t>GSAT</a:t>
            </a:r>
            <a:r>
              <a:rPr lang="zh-TW" altLang="en-US" sz="2600" dirty="0"/>
              <a:t>）</a:t>
            </a:r>
          </a:p>
          <a:p>
            <a:r>
              <a:rPr lang="en-US" altLang="zh-TW" sz="2600" dirty="0"/>
              <a:t>A. Caffeine in green tea and coffee has a refreshing effect on most </a:t>
            </a:r>
            <a:r>
              <a:rPr lang="en-US" altLang="zh-TW" sz="2600" dirty="0" smtClean="0"/>
              <a:t>people</a:t>
            </a:r>
            <a:r>
              <a:rPr lang="en-US" altLang="zh-TW" sz="2600" dirty="0"/>
              <a:t>.</a:t>
            </a:r>
          </a:p>
          <a:p>
            <a:r>
              <a:rPr lang="en-US" altLang="zh-TW" sz="2600" dirty="0"/>
              <a:t>B. Cellulose is a carbohydrate that can be digested by the human body and </a:t>
            </a:r>
            <a:r>
              <a:rPr lang="en-US" altLang="zh-TW" sz="2600" dirty="0" smtClean="0"/>
              <a:t>broken down </a:t>
            </a:r>
            <a:r>
              <a:rPr lang="en-US" altLang="zh-TW" sz="2600" dirty="0"/>
              <a:t>into glucose.</a:t>
            </a:r>
          </a:p>
          <a:p>
            <a:r>
              <a:rPr lang="en-US" altLang="zh-TW" sz="2600" dirty="0"/>
              <a:t>C. Proteins are polymers of amino acids and are essential for human growth.</a:t>
            </a:r>
          </a:p>
          <a:p>
            <a:r>
              <a:rPr lang="en-US" altLang="zh-TW" sz="2600" dirty="0"/>
              <a:t>D. Oligosaccharides are added to foods because their molecules are smaller </a:t>
            </a:r>
            <a:r>
              <a:rPr lang="en-US" altLang="zh-TW" sz="2600" dirty="0" smtClean="0"/>
              <a:t>than glucose </a:t>
            </a:r>
            <a:r>
              <a:rPr lang="en-US" altLang="zh-TW" sz="2600" dirty="0"/>
              <a:t>and are easily absorbed by the human body.</a:t>
            </a:r>
          </a:p>
          <a:p>
            <a:r>
              <a:rPr lang="en-US" altLang="zh-TW" sz="2600" dirty="0"/>
              <a:t>E. Starch and sucrose are polymers formed by many small molecules </a:t>
            </a:r>
            <a:r>
              <a:rPr lang="en-US" altLang="zh-TW" sz="2600" dirty="0" smtClean="0"/>
              <a:t>combined into </a:t>
            </a:r>
            <a:r>
              <a:rPr lang="en-US" altLang="zh-TW" sz="2600" dirty="0"/>
              <a:t>large molecules.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9879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 smtClean="0">
                <a:solidFill>
                  <a:srgbClr val="FF0000"/>
                </a:solidFill>
              </a:rPr>
              <a:t>Answer</a:t>
            </a:r>
            <a:r>
              <a:rPr lang="zh-TW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(A)(C)</a:t>
            </a:r>
          </a:p>
          <a:p>
            <a:r>
              <a:rPr lang="en-US" altLang="zh-TW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Explanation</a:t>
            </a:r>
            <a:r>
              <a:rPr lang="zh-TW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： </a:t>
            </a:r>
            <a:endParaRPr lang="en-US" altLang="zh-TW" sz="32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TW" sz="3200" b="1" dirty="0">
                <a:solidFill>
                  <a:srgbClr val="FF0000"/>
                </a:solidFill>
              </a:rPr>
              <a:t>(B) Cellulose cannot be digested or absorbed by the human body .</a:t>
            </a:r>
          </a:p>
          <a:p>
            <a:r>
              <a:rPr lang="en-US" altLang="zh-TW" sz="3200" b="1" dirty="0">
                <a:solidFill>
                  <a:srgbClr val="FF0000"/>
                </a:solidFill>
              </a:rPr>
              <a:t>(D) Oligosaccharide molecules are larger than glucose because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they are composed </a:t>
            </a:r>
            <a:r>
              <a:rPr lang="en-US" altLang="zh-TW" sz="3200" b="1" dirty="0">
                <a:solidFill>
                  <a:srgbClr val="FF0000"/>
                </a:solidFill>
              </a:rPr>
              <a:t>of 3-10 glucose molecules, making them harder to absorb.</a:t>
            </a:r>
          </a:p>
          <a:p>
            <a:r>
              <a:rPr lang="en-US" altLang="zh-TW" sz="3200" b="1" dirty="0">
                <a:solidFill>
                  <a:srgbClr val="FF0000"/>
                </a:solidFill>
              </a:rPr>
              <a:t>(E) Sucrose is not a polymer. It is a disaccharide.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50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3. To </a:t>
            </a:r>
            <a:r>
              <a:rPr lang="en-US" altLang="zh-TW" dirty="0"/>
              <a:t>reduce the caffeine in coffee, scientists use organic solvents, such </a:t>
            </a:r>
            <a:r>
              <a:rPr lang="en-US" altLang="zh-TW" dirty="0" smtClean="0"/>
              <a:t>as dichloromethane</a:t>
            </a:r>
            <a:r>
              <a:rPr lang="en-US" altLang="zh-TW" dirty="0"/>
              <a:t>, to extract caffeine from coffee. Currently, the "supercritical </a:t>
            </a:r>
            <a:r>
              <a:rPr lang="en-US" altLang="zh-TW" dirty="0" smtClean="0"/>
              <a:t>carbon dioxide </a:t>
            </a:r>
            <a:r>
              <a:rPr lang="en-US" altLang="zh-TW" dirty="0"/>
              <a:t>decaffeination method" is popular, where carbon dioxide is passed </a:t>
            </a:r>
            <a:r>
              <a:rPr lang="en-US" altLang="zh-TW" dirty="0" smtClean="0"/>
              <a:t>through coffee </a:t>
            </a:r>
            <a:r>
              <a:rPr lang="en-US" altLang="zh-TW" dirty="0"/>
              <a:t>beans in a drum under 250-300 atmospheric pressure. Under such pressure</a:t>
            </a:r>
            <a:r>
              <a:rPr lang="en-US" altLang="zh-TW" dirty="0" smtClean="0"/>
              <a:t>, carbon </a:t>
            </a:r>
            <a:r>
              <a:rPr lang="en-US" altLang="zh-TW" dirty="0"/>
              <a:t>dioxide exhibits supercritical properties, allowing </a:t>
            </a:r>
            <a:r>
              <a:rPr lang="en-US" altLang="zh-TW" dirty="0" smtClean="0"/>
              <a:t>96-98</a:t>
            </a:r>
            <a:r>
              <a:rPr lang="en-US" altLang="zh-TW" dirty="0"/>
              <a:t>% of the caffeine </a:t>
            </a:r>
            <a:r>
              <a:rPr lang="en-US" altLang="zh-TW" dirty="0" smtClean="0"/>
              <a:t>to be </a:t>
            </a:r>
            <a:r>
              <a:rPr lang="en-US" altLang="zh-TW" dirty="0"/>
              <a:t>extracted.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058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600" dirty="0" smtClean="0"/>
              <a:t>3. Which </a:t>
            </a:r>
            <a:r>
              <a:rPr lang="en-US" altLang="zh-TW" sz="2600" dirty="0"/>
              <a:t>of the following statements about supercritical carbon </a:t>
            </a:r>
            <a:r>
              <a:rPr lang="en-US" altLang="zh-TW" sz="2600" dirty="0" smtClean="0"/>
              <a:t>dioxide fluid </a:t>
            </a:r>
            <a:r>
              <a:rPr lang="en-US" altLang="zh-TW" sz="2600" dirty="0"/>
              <a:t>is correct? (Choose two)</a:t>
            </a:r>
          </a:p>
          <a:p>
            <a:r>
              <a:rPr lang="en-US" altLang="zh-TW" sz="2600" dirty="0"/>
              <a:t>A. It is a newly synthesized substance.</a:t>
            </a:r>
          </a:p>
          <a:p>
            <a:r>
              <a:rPr lang="en-US" altLang="zh-TW" sz="2600" dirty="0"/>
              <a:t>B. It is a state where three phases of a substance coexist.</a:t>
            </a:r>
          </a:p>
          <a:p>
            <a:r>
              <a:rPr lang="en-US" altLang="zh-TW" sz="2600" dirty="0"/>
              <a:t>C. After dissolving substances by using supercritical carbon </a:t>
            </a:r>
            <a:r>
              <a:rPr lang="en-US" altLang="zh-TW" sz="2600" dirty="0" smtClean="0"/>
              <a:t>dioxide </a:t>
            </a:r>
            <a:r>
              <a:rPr lang="en-US" altLang="zh-TW" sz="2600" dirty="0"/>
              <a:t>fluid, </a:t>
            </a:r>
            <a:r>
              <a:rPr lang="en-US" altLang="zh-TW" sz="2600" dirty="0" smtClean="0"/>
              <a:t>carbon dioxide </a:t>
            </a:r>
            <a:r>
              <a:rPr lang="en-US" altLang="zh-TW" sz="2600" dirty="0"/>
              <a:t>can volatilize at normal temperature and pressure to achieve the effect </a:t>
            </a:r>
            <a:r>
              <a:rPr lang="en-US" altLang="zh-TW" sz="2600" dirty="0" smtClean="0"/>
              <a:t>of purifying </a:t>
            </a:r>
            <a:r>
              <a:rPr lang="en-US" altLang="zh-TW" sz="2600" dirty="0"/>
              <a:t>substances.</a:t>
            </a:r>
          </a:p>
          <a:p>
            <a:r>
              <a:rPr lang="en-US" altLang="zh-TW" sz="2600" dirty="0"/>
              <a:t>D. Supercritical carbon dioxide fluid can also be applied in the </a:t>
            </a:r>
            <a:r>
              <a:rPr lang="en-US" altLang="zh-TW" sz="2600" dirty="0" smtClean="0"/>
              <a:t>process </a:t>
            </a:r>
            <a:r>
              <a:rPr lang="en-US" altLang="zh-TW" sz="2600" dirty="0"/>
              <a:t>of </a:t>
            </a:r>
            <a:r>
              <a:rPr lang="en-US" altLang="zh-TW" sz="2600" dirty="0" smtClean="0"/>
              <a:t>Chinese patent </a:t>
            </a:r>
            <a:r>
              <a:rPr lang="en-US" altLang="zh-TW" sz="2600" dirty="0"/>
              <a:t>medicine.</a:t>
            </a:r>
          </a:p>
          <a:p>
            <a:r>
              <a:rPr lang="en-US" altLang="zh-TW" sz="2600" dirty="0"/>
              <a:t>E. Supercritical fluid has low solubility and low permeability </a:t>
            </a:r>
            <a:r>
              <a:rPr lang="en-US" altLang="zh-TW" sz="2600" dirty="0" smtClean="0"/>
              <a:t>properties</a:t>
            </a:r>
            <a:r>
              <a:rPr lang="en-US" altLang="zh-TW" sz="2600" dirty="0"/>
              <a:t>.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719139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 smtClean="0">
                <a:solidFill>
                  <a:srgbClr val="FF0000"/>
                </a:solidFill>
              </a:rPr>
              <a:t>Answer</a:t>
            </a:r>
            <a:r>
              <a:rPr lang="zh-TW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(C)(D)</a:t>
            </a:r>
          </a:p>
          <a:p>
            <a:r>
              <a:rPr lang="en-US" altLang="zh-TW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Explanation</a:t>
            </a:r>
            <a:r>
              <a:rPr lang="zh-TW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： </a:t>
            </a:r>
            <a:endParaRPr lang="en-US" altLang="zh-TW" sz="32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TW" sz="3200" b="1" dirty="0">
                <a:solidFill>
                  <a:srgbClr val="FF0000"/>
                </a:solidFill>
              </a:rPr>
              <a:t>(A) It is not a new substance.</a:t>
            </a:r>
          </a:p>
          <a:p>
            <a:r>
              <a:rPr lang="en-US" altLang="zh-TW" sz="3200" b="1" dirty="0">
                <a:solidFill>
                  <a:srgbClr val="FF0000"/>
                </a:solidFill>
              </a:rPr>
              <a:t>(B) It is a state between gas and liquid, not a triple-point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phase</a:t>
            </a:r>
            <a:r>
              <a:rPr lang="en-US" altLang="zh-TW" sz="32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zh-TW" sz="3200" b="1" dirty="0">
                <a:solidFill>
                  <a:srgbClr val="FF0000"/>
                </a:solidFill>
              </a:rPr>
              <a:t>(E) It has high solubility and high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permeability.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smtClean="0"/>
              <a:t>化學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smtClean="0"/>
              <a:t>01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zh-TW" sz="6000" b="1" smtClean="0"/>
              <a:t>The END</a:t>
            </a:r>
            <a:endParaRPr lang="zh-TW" altLang="en-US" sz="600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1" b="4292"/>
          <a:stretch/>
        </p:blipFill>
        <p:spPr>
          <a:xfrm>
            <a:off x="690600" y="2795860"/>
            <a:ext cx="10810800" cy="3729484"/>
          </a:xfrm>
        </p:spPr>
      </p:pic>
      <p:sp>
        <p:nvSpPr>
          <p:cNvPr id="6" name="內容版面配置區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r"/>
            <a:r>
              <a:rPr lang="en-US" altLang="zh-TW" b="1" smtClean="0"/>
              <a:t>Fri.7 June 2024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9129936" y="6155293"/>
            <a:ext cx="2376264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Photo</a:t>
            </a:r>
            <a:r>
              <a:rPr lang="zh-TW" altLang="en-US" dirty="0" smtClean="0"/>
              <a:t>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depositphotos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03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What happens when you</a:t>
            </a:r>
            <a:r>
              <a:rPr lang="zh-TW" altLang="en-US" dirty="0"/>
              <a:t> </a:t>
            </a:r>
            <a:r>
              <a:rPr lang="en-US" altLang="zh-TW" dirty="0"/>
              <a:t>take </a:t>
            </a:r>
            <a:br>
              <a:rPr lang="en-US" altLang="zh-TW" dirty="0"/>
            </a:br>
            <a:r>
              <a:rPr lang="en-US" altLang="zh-TW" dirty="0"/>
              <a:t>too much </a:t>
            </a:r>
            <a:r>
              <a:rPr lang="en-US" altLang="zh-TW" dirty="0" smtClean="0"/>
              <a:t>caffeine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/>
              <a:t>Caffeine </a:t>
            </a:r>
            <a:r>
              <a:rPr lang="en-US" altLang="zh-TW" sz="3200" dirty="0"/>
              <a:t>is an active ingredient in some of the </a:t>
            </a:r>
            <a:r>
              <a:rPr lang="en-US" altLang="zh-TW" sz="3200" dirty="0" smtClean="0"/>
              <a:t>world‘s </a:t>
            </a:r>
            <a:r>
              <a:rPr lang="en-US" altLang="zh-TW" sz="3200" dirty="0" err="1"/>
              <a:t>favourite</a:t>
            </a:r>
            <a:r>
              <a:rPr lang="en-US" altLang="zh-TW" sz="3200" dirty="0"/>
              <a:t> drink s and has a powerful </a:t>
            </a:r>
            <a:r>
              <a:rPr lang="en-US" altLang="zh-TW" sz="3200" dirty="0" smtClean="0"/>
              <a:t>effect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on </a:t>
            </a:r>
            <a:r>
              <a:rPr lang="en-US" altLang="zh-TW" sz="3200" dirty="0"/>
              <a:t>humans.</a:t>
            </a:r>
          </a:p>
          <a:p>
            <a:pPr marL="0" indent="0">
              <a:buNone/>
            </a:pPr>
            <a:r>
              <a:rPr lang="en-US" altLang="zh-TW" sz="3200" dirty="0"/>
              <a:t>But recently, a brand of lemonade on sale in the US was discontinued amid </a:t>
            </a:r>
            <a:r>
              <a:rPr lang="en-US" altLang="zh-TW" sz="3200" b="1" dirty="0" smtClean="0"/>
              <a:t>accusations</a:t>
            </a:r>
            <a:r>
              <a:rPr lang="zh-TW" altLang="en-US" sz="3200" b="1" dirty="0" smtClean="0"/>
              <a:t> </a:t>
            </a:r>
            <a:r>
              <a:rPr lang="en-US" altLang="zh-TW" sz="3200" dirty="0" smtClean="0"/>
              <a:t>its </a:t>
            </a:r>
            <a:r>
              <a:rPr lang="en-US" altLang="zh-TW" sz="3200" dirty="0"/>
              <a:t>caffeine content was dangerously high, despite reportedly being within the </a:t>
            </a:r>
            <a:r>
              <a:rPr lang="en-US" altLang="zh-TW" sz="3200" dirty="0" smtClean="0"/>
              <a:t>country‘s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recommended </a:t>
            </a:r>
            <a:r>
              <a:rPr lang="en-US" altLang="zh-TW" sz="3200" dirty="0"/>
              <a:t>daily </a:t>
            </a:r>
            <a:r>
              <a:rPr lang="en-US" altLang="zh-TW" sz="3200" b="1" dirty="0"/>
              <a:t>intake </a:t>
            </a:r>
            <a:r>
              <a:rPr lang="en-US" altLang="zh-TW" sz="3200" dirty="0"/>
              <a:t>of caffeine for adults. It has raised questions about just how </a:t>
            </a:r>
            <a:r>
              <a:rPr lang="en-US" altLang="zh-TW" sz="3200" dirty="0" smtClean="0"/>
              <a:t>much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caffeine </a:t>
            </a:r>
            <a:r>
              <a:rPr lang="en-US" altLang="zh-TW" sz="3200" dirty="0"/>
              <a:t>is too much, and does it matter where we get it from?</a:t>
            </a:r>
            <a:endParaRPr lang="zh-TW" altLang="en-US" sz="3200" dirty="0"/>
          </a:p>
        </p:txBody>
      </p:sp>
      <p:pic>
        <p:nvPicPr>
          <p:cNvPr id="2" name="PPT-咖啡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55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What happens when you</a:t>
            </a:r>
            <a:r>
              <a:rPr lang="zh-TW" altLang="en-US" dirty="0"/>
              <a:t> </a:t>
            </a:r>
            <a:r>
              <a:rPr lang="en-US" altLang="zh-TW" dirty="0"/>
              <a:t>take </a:t>
            </a:r>
            <a:br>
              <a:rPr lang="en-US" altLang="zh-TW" dirty="0"/>
            </a:br>
            <a:r>
              <a:rPr lang="en-US" altLang="zh-TW" dirty="0"/>
              <a:t>too much caffeine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How caffeine affects the body</a:t>
            </a:r>
          </a:p>
          <a:p>
            <a:r>
              <a:rPr lang="en-US" altLang="zh-TW" dirty="0"/>
              <a:t>There are many </a:t>
            </a:r>
            <a:r>
              <a:rPr lang="en-US" altLang="zh-TW" b="1" dirty="0"/>
              <a:t>crucial </a:t>
            </a:r>
            <a:r>
              <a:rPr lang="en-US" altLang="zh-TW" dirty="0"/>
              <a:t>functions at play in our bodies all the time, including heart rate, </a:t>
            </a:r>
            <a:r>
              <a:rPr lang="en-US" altLang="zh-TW" dirty="0" smtClean="0"/>
              <a:t>blood</a:t>
            </a:r>
            <a:r>
              <a:rPr lang="zh-TW" altLang="en-US" dirty="0" smtClean="0"/>
              <a:t> </a:t>
            </a:r>
            <a:r>
              <a:rPr lang="en-US" altLang="zh-TW" dirty="0" smtClean="0"/>
              <a:t>flow </a:t>
            </a:r>
            <a:r>
              <a:rPr lang="en-US" altLang="zh-TW" dirty="0"/>
              <a:t>and sleep-wake cycles. Many of these affected by </a:t>
            </a:r>
            <a:r>
              <a:rPr lang="en-US" altLang="zh-TW" b="1" dirty="0"/>
              <a:t>adenosine </a:t>
            </a:r>
            <a:r>
              <a:rPr lang="en-US" altLang="zh-TW" dirty="0"/>
              <a:t>– a chemical that </a:t>
            </a:r>
            <a:r>
              <a:rPr lang="en-US" altLang="zh-TW" dirty="0" smtClean="0"/>
              <a:t>occurs</a:t>
            </a:r>
            <a:r>
              <a:rPr lang="zh-TW" altLang="en-US" dirty="0" smtClean="0"/>
              <a:t> </a:t>
            </a:r>
            <a:r>
              <a:rPr lang="en-US" altLang="zh-TW" dirty="0" smtClean="0"/>
              <a:t>naturally </a:t>
            </a:r>
            <a:r>
              <a:rPr lang="en-US" altLang="zh-TW" dirty="0"/>
              <a:t>in your body, and whose job it is to make us tired at the end of the day.</a:t>
            </a:r>
          </a:p>
          <a:p>
            <a:r>
              <a:rPr lang="en-US" altLang="zh-TW" dirty="0"/>
              <a:t>Adenosine receptors are found on the outer surface of many cells in the body, and they react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variable </a:t>
            </a:r>
            <a:r>
              <a:rPr lang="en-US" altLang="zh-TW" dirty="0"/>
              <a:t>levels of adenosine near the cell to send a command inside the cell to lower its level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activity</a:t>
            </a:r>
            <a:r>
              <a:rPr lang="en-US" altLang="zh-TW" dirty="0"/>
              <a:t>. This promotes sleep in the heart, </a:t>
            </a:r>
            <a:r>
              <a:rPr lang="en-US" altLang="zh-TW" b="1" dirty="0"/>
              <a:t>kidneys</a:t>
            </a:r>
            <a:r>
              <a:rPr lang="en-US" altLang="zh-TW" dirty="0"/>
              <a:t>, immune system and other tissues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4" name="PPT-咖啡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354" y="455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What happens when you</a:t>
            </a:r>
            <a:r>
              <a:rPr lang="zh-TW" altLang="en-US" dirty="0"/>
              <a:t> </a:t>
            </a:r>
            <a:r>
              <a:rPr lang="en-US" altLang="zh-TW" dirty="0"/>
              <a:t>take </a:t>
            </a:r>
            <a:br>
              <a:rPr lang="en-US" altLang="zh-TW" dirty="0"/>
            </a:br>
            <a:r>
              <a:rPr lang="en-US" altLang="zh-TW" dirty="0"/>
              <a:t>too much caffeine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When we consume caffeine, </a:t>
            </a:r>
            <a:r>
              <a:rPr lang="en-US" altLang="zh-TW" sz="3200" dirty="0" smtClean="0"/>
              <a:t>it‘s </a:t>
            </a:r>
            <a:r>
              <a:rPr lang="en-US" altLang="zh-TW" sz="3200" dirty="0"/>
              <a:t>quickly absorbed into our bloodstream, where it </a:t>
            </a:r>
            <a:r>
              <a:rPr lang="en-US" altLang="zh-TW" sz="3200" dirty="0" smtClean="0"/>
              <a:t>out-competes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adenosine </a:t>
            </a:r>
            <a:r>
              <a:rPr lang="en-US" altLang="zh-TW" sz="3200" dirty="0"/>
              <a:t>by preventing it from connecting to these receptors and doing its job. This is </a:t>
            </a:r>
            <a:r>
              <a:rPr lang="en-US" altLang="zh-TW" sz="3200" dirty="0" smtClean="0"/>
              <a:t>why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consuming </a:t>
            </a:r>
            <a:r>
              <a:rPr lang="en-US" altLang="zh-TW" sz="3200" dirty="0"/>
              <a:t>caffeine can make us feel more awake and alert. Caffeine can also boost levels </a:t>
            </a:r>
            <a:r>
              <a:rPr lang="en-US" altLang="zh-TW" sz="3200" dirty="0" smtClean="0"/>
              <a:t>of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other </a:t>
            </a:r>
            <a:r>
              <a:rPr lang="en-US" altLang="zh-TW" sz="3200" b="1" dirty="0"/>
              <a:t>neurotransmitters </a:t>
            </a:r>
            <a:r>
              <a:rPr lang="en-US" altLang="zh-TW" sz="3200" dirty="0"/>
              <a:t>like </a:t>
            </a:r>
            <a:r>
              <a:rPr lang="en-US" altLang="zh-TW" sz="3200" b="1" dirty="0"/>
              <a:t>dopamine </a:t>
            </a:r>
            <a:r>
              <a:rPr lang="en-US" altLang="zh-TW" sz="3200" dirty="0"/>
              <a:t>and </a:t>
            </a:r>
            <a:r>
              <a:rPr lang="en-US" altLang="zh-TW" sz="3200" b="1" dirty="0"/>
              <a:t>adrenaline</a:t>
            </a:r>
            <a:r>
              <a:rPr lang="en-US" altLang="zh-TW" sz="3200" dirty="0"/>
              <a:t>, which can make you feel </a:t>
            </a:r>
            <a:r>
              <a:rPr lang="en-US" altLang="zh-TW" sz="3200" dirty="0" smtClean="0"/>
              <a:t>more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stimulated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pic>
        <p:nvPicPr>
          <p:cNvPr id="4" name="PPT-咖啡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55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What happens when you</a:t>
            </a:r>
            <a:r>
              <a:rPr lang="zh-TW" altLang="en-US" dirty="0"/>
              <a:t> </a:t>
            </a:r>
            <a:r>
              <a:rPr lang="en-US" altLang="zh-TW" dirty="0"/>
              <a:t>take </a:t>
            </a:r>
            <a:br>
              <a:rPr lang="en-US" altLang="zh-TW" dirty="0"/>
            </a:br>
            <a:r>
              <a:rPr lang="en-US" altLang="zh-TW" dirty="0"/>
              <a:t>too much caffeine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Health benefits of caffeine</a:t>
            </a:r>
          </a:p>
          <a:p>
            <a:r>
              <a:rPr lang="en-US" altLang="zh-TW" dirty="0"/>
              <a:t>An umbrella review </a:t>
            </a:r>
            <a:r>
              <a:rPr lang="en-US" altLang="zh-TW" dirty="0" err="1"/>
              <a:t>analysing</a:t>
            </a:r>
            <a:r>
              <a:rPr lang="en-US" altLang="zh-TW" dirty="0"/>
              <a:t> more than 200 meta-analyses in 2017 found that drinking </a:t>
            </a:r>
            <a:r>
              <a:rPr lang="en-US" altLang="zh-TW" dirty="0" smtClean="0"/>
              <a:t>three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</a:t>
            </a:r>
            <a:r>
              <a:rPr lang="en-US" altLang="zh-TW" dirty="0"/>
              <a:t>four cups of coffee a day was more often linked to health </a:t>
            </a:r>
            <a:r>
              <a:rPr lang="en-US" altLang="zh-TW" dirty="0" smtClean="0"/>
              <a:t>benefits </a:t>
            </a:r>
            <a:r>
              <a:rPr lang="en-US" altLang="zh-TW" dirty="0"/>
              <a:t>rather than harm,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that </a:t>
            </a:r>
            <a:r>
              <a:rPr lang="en-US" altLang="zh-TW" dirty="0"/>
              <a:t>studies finding harmful </a:t>
            </a:r>
            <a:r>
              <a:rPr lang="en-US" altLang="zh-TW" dirty="0" smtClean="0"/>
              <a:t>associations </a:t>
            </a:r>
            <a:r>
              <a:rPr lang="en-US" altLang="zh-TW" dirty="0"/>
              <a:t>could be explained by the higher proportion of </a:t>
            </a:r>
            <a:r>
              <a:rPr lang="en-US" altLang="zh-TW" dirty="0" smtClean="0"/>
              <a:t>coffee</a:t>
            </a:r>
            <a:r>
              <a:rPr lang="zh-TW" altLang="en-US" dirty="0" smtClean="0"/>
              <a:t> </a:t>
            </a:r>
            <a:r>
              <a:rPr lang="en-US" altLang="zh-TW" dirty="0" smtClean="0"/>
              <a:t>drinkers </a:t>
            </a:r>
            <a:r>
              <a:rPr lang="en-US" altLang="zh-TW" dirty="0"/>
              <a:t>that also smoke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In a review of evidence, scientists say that, while </a:t>
            </a:r>
            <a:r>
              <a:rPr lang="en-US" altLang="zh-TW" b="1" dirty="0"/>
              <a:t>moderate </a:t>
            </a:r>
            <a:r>
              <a:rPr lang="en-US" altLang="zh-TW" dirty="0"/>
              <a:t>coffee consumption can lower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risk </a:t>
            </a:r>
            <a:r>
              <a:rPr lang="en-US" altLang="zh-TW" dirty="0"/>
              <a:t>of death, high blood pressure and heart failure, there was no clear effect found on </a:t>
            </a:r>
            <a:r>
              <a:rPr lang="en-US" altLang="zh-TW" dirty="0" smtClean="0"/>
              <a:t>coronary</a:t>
            </a:r>
            <a:r>
              <a:rPr lang="zh-TW" altLang="en-US" dirty="0" smtClean="0"/>
              <a:t> </a:t>
            </a:r>
            <a:r>
              <a:rPr lang="en-US" altLang="zh-TW" dirty="0" smtClean="0"/>
              <a:t>heart </a:t>
            </a:r>
            <a:r>
              <a:rPr lang="en-US" altLang="zh-TW" dirty="0"/>
              <a:t>disease risk.</a:t>
            </a:r>
            <a:endParaRPr lang="zh-TW" altLang="en-US" dirty="0"/>
          </a:p>
        </p:txBody>
      </p:sp>
      <p:pic>
        <p:nvPicPr>
          <p:cNvPr id="4" name="PPT-咖啡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55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What happens when you</a:t>
            </a:r>
            <a:r>
              <a:rPr lang="zh-TW" altLang="en-US" dirty="0"/>
              <a:t> </a:t>
            </a:r>
            <a:r>
              <a:rPr lang="en-US" altLang="zh-TW" dirty="0"/>
              <a:t>take </a:t>
            </a:r>
            <a:br>
              <a:rPr lang="en-US" altLang="zh-TW" dirty="0"/>
            </a:br>
            <a:r>
              <a:rPr lang="en-US" altLang="zh-TW" dirty="0"/>
              <a:t>too much caffeine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Studies show that coffee can also have an effect on how well we </a:t>
            </a:r>
            <a:r>
              <a:rPr lang="en-US" altLang="zh-TW" dirty="0" smtClean="0"/>
              <a:t>exercise</a:t>
            </a:r>
            <a:r>
              <a:rPr lang="en-US" altLang="zh-TW" dirty="0"/>
              <a:t>. One study of </a:t>
            </a:r>
            <a:r>
              <a:rPr lang="en-US" altLang="zh-TW" b="1" dirty="0" smtClean="0"/>
              <a:t>amateur</a:t>
            </a:r>
            <a:r>
              <a:rPr lang="zh-TW" altLang="en-US" b="1" dirty="0" smtClean="0"/>
              <a:t> </a:t>
            </a:r>
            <a:r>
              <a:rPr lang="en-US" altLang="zh-TW" dirty="0" smtClean="0"/>
              <a:t>cyclists </a:t>
            </a:r>
            <a:r>
              <a:rPr lang="en-US" altLang="zh-TW" dirty="0"/>
              <a:t>found it can improve physical performance by up to 1.7%. Caffeine has also </a:t>
            </a:r>
            <a:r>
              <a:rPr lang="en-US" altLang="zh-TW" dirty="0" smtClean="0"/>
              <a:t>been</a:t>
            </a:r>
            <a:r>
              <a:rPr lang="zh-TW" altLang="en-US" dirty="0" smtClean="0"/>
              <a:t> </a:t>
            </a:r>
            <a:r>
              <a:rPr lang="en-US" altLang="zh-TW" dirty="0" smtClean="0"/>
              <a:t>associated </a:t>
            </a:r>
            <a:r>
              <a:rPr lang="en-US" altLang="zh-TW" dirty="0"/>
              <a:t>with a decreased risk of several forms of cancer, heart disease and type 2 </a:t>
            </a:r>
            <a:r>
              <a:rPr lang="en-US" altLang="zh-TW" b="1" dirty="0"/>
              <a:t>diabetes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Coffee – but not tea – has consistently been found to protect </a:t>
            </a:r>
            <a:r>
              <a:rPr lang="en-US" altLang="zh-TW" dirty="0" smtClean="0"/>
              <a:t>against </a:t>
            </a:r>
            <a:r>
              <a:rPr lang="en-US" altLang="zh-TW" b="1" dirty="0"/>
              <a:t>depression</a:t>
            </a:r>
            <a:r>
              <a:rPr lang="en-US" altLang="zh-TW" dirty="0"/>
              <a:t>, and </a:t>
            </a:r>
            <a:r>
              <a:rPr lang="en-US" altLang="zh-TW" dirty="0" smtClean="0"/>
              <a:t>there‘s</a:t>
            </a:r>
            <a:r>
              <a:rPr lang="zh-TW" altLang="en-US" dirty="0" smtClean="0"/>
              <a:t> </a:t>
            </a:r>
            <a:r>
              <a:rPr lang="en-US" altLang="zh-TW" dirty="0" smtClean="0"/>
              <a:t>also </a:t>
            </a:r>
            <a:r>
              <a:rPr lang="en-US" altLang="zh-TW" dirty="0"/>
              <a:t>evidence that </a:t>
            </a:r>
            <a:r>
              <a:rPr lang="en-US" altLang="zh-TW" dirty="0" smtClean="0"/>
              <a:t>adenosine’s </a:t>
            </a:r>
            <a:r>
              <a:rPr lang="en-US" altLang="zh-TW" dirty="0"/>
              <a:t>antagonists, including caffeine, that block adenosine receptors, </a:t>
            </a:r>
            <a:r>
              <a:rPr lang="en-US" altLang="zh-TW" dirty="0" smtClean="0"/>
              <a:t>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beneficial </a:t>
            </a:r>
            <a:r>
              <a:rPr lang="en-US" altLang="zh-TW" dirty="0"/>
              <a:t>for the ageing brain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en-US" altLang="zh-TW" dirty="0" smtClean="0"/>
              <a:t>In </a:t>
            </a:r>
            <a:r>
              <a:rPr lang="en-US" altLang="zh-TW" dirty="0"/>
              <a:t>fact, research has associated caffeine consumption with up to </a:t>
            </a:r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60</a:t>
            </a:r>
            <a:r>
              <a:rPr lang="en-US" altLang="zh-TW" dirty="0"/>
              <a:t>% reduced risk of developing </a:t>
            </a:r>
            <a:r>
              <a:rPr lang="en-US" altLang="zh-TW" b="1" dirty="0"/>
              <a:t>Alzheimer's </a:t>
            </a:r>
            <a:r>
              <a:rPr lang="en-US" altLang="zh-TW" b="1" dirty="0" err="1"/>
              <a:t>dementle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4" name="PPT-咖啡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55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What happens when you</a:t>
            </a:r>
            <a:r>
              <a:rPr lang="zh-TW" altLang="en-US" dirty="0"/>
              <a:t> </a:t>
            </a:r>
            <a:r>
              <a:rPr lang="en-US" altLang="zh-TW" dirty="0"/>
              <a:t>take </a:t>
            </a:r>
            <a:br>
              <a:rPr lang="en-US" altLang="zh-TW" dirty="0"/>
            </a:br>
            <a:r>
              <a:rPr lang="en-US" altLang="zh-TW" dirty="0"/>
              <a:t>too much caffeine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One explanation for this is that caffeine improves blood flow to the brain. The brain burns a </a:t>
            </a:r>
            <a:r>
              <a:rPr lang="en-US" altLang="zh-TW" dirty="0" smtClean="0"/>
              <a:t>huge</a:t>
            </a:r>
            <a:r>
              <a:rPr lang="zh-TW" altLang="en-US" dirty="0" smtClean="0"/>
              <a:t> </a:t>
            </a:r>
            <a:r>
              <a:rPr lang="en-US" altLang="zh-TW" dirty="0" smtClean="0"/>
              <a:t>amount </a:t>
            </a:r>
            <a:r>
              <a:rPr lang="en-US" altLang="zh-TW" dirty="0"/>
              <a:t>of fuel, he says – despite only weighing around 2% of </a:t>
            </a:r>
            <a:r>
              <a:rPr lang="en-US" altLang="zh-TW" dirty="0" smtClean="0"/>
              <a:t>our </a:t>
            </a:r>
            <a:r>
              <a:rPr lang="en-US" altLang="zh-TW" dirty="0"/>
              <a:t>body weight, it accounts </a:t>
            </a:r>
            <a:r>
              <a:rPr lang="en-US" altLang="zh-TW" dirty="0" smtClean="0"/>
              <a:t>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more </a:t>
            </a:r>
            <a:r>
              <a:rPr lang="en-US" altLang="zh-TW" dirty="0"/>
              <a:t>than a quarter of our body's entire energy requirements.</a:t>
            </a:r>
          </a:p>
          <a:p>
            <a:r>
              <a:rPr lang="en-US" altLang="zh-TW" dirty="0"/>
              <a:t>Coffee has also been associated with healthy compositions of </a:t>
            </a:r>
            <a:r>
              <a:rPr lang="en-US" altLang="zh-TW" b="1" dirty="0"/>
              <a:t>gut microbes</a:t>
            </a:r>
            <a:r>
              <a:rPr lang="en-US" altLang="zh-TW" dirty="0"/>
              <a:t>, partly thanks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bioactive polyphenol and alkaloid compounds – of which caffeine is one – it contains. It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well </a:t>
            </a:r>
            <a:r>
              <a:rPr lang="en-US" altLang="zh-TW" dirty="0"/>
              <a:t>established that the right composition of gut microbiota can have widespread effects on </a:t>
            </a:r>
            <a:r>
              <a:rPr lang="en-US" altLang="zh-TW" dirty="0" smtClean="0"/>
              <a:t>our</a:t>
            </a:r>
            <a:r>
              <a:rPr lang="zh-TW" altLang="en-US" dirty="0" smtClean="0"/>
              <a:t> </a:t>
            </a:r>
            <a:r>
              <a:rPr lang="en-US" altLang="zh-TW" dirty="0" smtClean="0"/>
              <a:t>health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4" name="PPT-咖啡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351" y="455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What happens when you</a:t>
            </a:r>
            <a:r>
              <a:rPr lang="zh-TW" altLang="en-US" dirty="0"/>
              <a:t> </a:t>
            </a:r>
            <a:r>
              <a:rPr lang="en-US" altLang="zh-TW" dirty="0"/>
              <a:t>take </a:t>
            </a:r>
            <a:br>
              <a:rPr lang="en-US" altLang="zh-TW" dirty="0"/>
            </a:br>
            <a:r>
              <a:rPr lang="en-US" altLang="zh-TW" dirty="0"/>
              <a:t>too much caffeine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200" dirty="0"/>
              <a:t>And </a:t>
            </a:r>
            <a:r>
              <a:rPr lang="en-US" altLang="zh-TW" sz="3200" dirty="0" smtClean="0"/>
              <a:t>it‘s </a:t>
            </a:r>
            <a:r>
              <a:rPr lang="en-US" altLang="zh-TW" sz="3200" dirty="0"/>
              <a:t>worth noting, some of the health benefits associated with coffee are not down to </a:t>
            </a:r>
            <a:r>
              <a:rPr lang="en-US" altLang="zh-TW" sz="3200" dirty="0" smtClean="0"/>
              <a:t>its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caffeine </a:t>
            </a:r>
            <a:r>
              <a:rPr lang="en-US" altLang="zh-TW" sz="3200" dirty="0"/>
              <a:t>content. </a:t>
            </a:r>
            <a:r>
              <a:rPr lang="en-US" altLang="zh-TW" sz="3200" b="1" dirty="0" err="1"/>
              <a:t>Chlorogenic</a:t>
            </a:r>
            <a:r>
              <a:rPr lang="en-US" altLang="zh-TW" sz="3200" b="1" dirty="0"/>
              <a:t> acid</a:t>
            </a:r>
            <a:r>
              <a:rPr lang="en-US" altLang="zh-TW" sz="3200" dirty="0"/>
              <a:t>, a compound unique to coffee, for example, may be </a:t>
            </a:r>
            <a:r>
              <a:rPr lang="en-US" altLang="zh-TW" sz="3200" dirty="0" smtClean="0"/>
              <a:t>behind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some </a:t>
            </a:r>
            <a:r>
              <a:rPr lang="en-US" altLang="zh-TW" sz="3200" dirty="0"/>
              <a:t>of </a:t>
            </a:r>
            <a:r>
              <a:rPr lang="en-US" altLang="zh-TW" sz="3200" dirty="0" smtClean="0"/>
              <a:t>coffee’s </a:t>
            </a:r>
            <a:r>
              <a:rPr lang="en-US" altLang="zh-TW" sz="3200" dirty="0"/>
              <a:t>beneficial health outcomes, particularly diabetes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Population </a:t>
            </a:r>
            <a:r>
              <a:rPr lang="en-US" altLang="zh-TW" sz="3200" dirty="0"/>
              <a:t>data strongly </a:t>
            </a:r>
            <a:r>
              <a:rPr lang="en-US" altLang="zh-TW" sz="3200" dirty="0" smtClean="0"/>
              <a:t>shows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that </a:t>
            </a:r>
            <a:r>
              <a:rPr lang="en-US" altLang="zh-TW" sz="3200" dirty="0"/>
              <a:t>coffee-drinking reduces diabetes, but the effects are also found with decaf, so </a:t>
            </a:r>
            <a:r>
              <a:rPr lang="en-US" altLang="zh-TW" sz="3200" dirty="0" smtClean="0"/>
              <a:t>it‘s probably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not </a:t>
            </a:r>
            <a:r>
              <a:rPr lang="en-US" altLang="zh-TW" sz="3200" dirty="0"/>
              <a:t>related to caffeine.</a:t>
            </a:r>
            <a:endParaRPr lang="zh-TW" altLang="en-US" sz="3200" dirty="0"/>
          </a:p>
        </p:txBody>
      </p:sp>
      <p:pic>
        <p:nvPicPr>
          <p:cNvPr id="4" name="PPT-咖啡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55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2194</Words>
  <Application>Microsoft Office PowerPoint</Application>
  <PresentationFormat>寬螢幕</PresentationFormat>
  <Paragraphs>165</Paragraphs>
  <Slides>29</Slides>
  <Notes>2</Notes>
  <HiddenSlides>0</HiddenSlides>
  <MMClips>9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Quattrocento Bold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What happens when you take  too much caffeine</vt:lpstr>
      <vt:lpstr>What happens when you take  too much caffeine</vt:lpstr>
      <vt:lpstr>What happens when you take  too much caffeine</vt:lpstr>
      <vt:lpstr>What happens when you take  too much caffeine</vt:lpstr>
      <vt:lpstr>What happens when you take  too much caffeine</vt:lpstr>
      <vt:lpstr>What happens when you take  too much caffeine</vt:lpstr>
      <vt:lpstr>What happens when you take  too much caffeine</vt:lpstr>
      <vt:lpstr>What happens when you take  too much caffeine</vt:lpstr>
      <vt:lpstr>What happens when you take  too much caffeine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Microsoft 帳戶</cp:lastModifiedBy>
  <cp:revision>34</cp:revision>
  <dcterms:created xsi:type="dcterms:W3CDTF">2025-02-11T02:11:26Z</dcterms:created>
  <dcterms:modified xsi:type="dcterms:W3CDTF">2025-03-03T09:34:12Z</dcterms:modified>
</cp:coreProperties>
</file>