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50"/>
  </p:notesMasterIdLst>
  <p:sldIdLst>
    <p:sldId id="256" r:id="rId2"/>
    <p:sldId id="264" r:id="rId3"/>
    <p:sldId id="258" r:id="rId4"/>
    <p:sldId id="263" r:id="rId5"/>
    <p:sldId id="314" r:id="rId6"/>
    <p:sldId id="260" r:id="rId7"/>
    <p:sldId id="273" r:id="rId8"/>
    <p:sldId id="265" r:id="rId9"/>
    <p:sldId id="267" r:id="rId10"/>
    <p:sldId id="268" r:id="rId11"/>
    <p:sldId id="270" r:id="rId12"/>
    <p:sldId id="271" r:id="rId13"/>
    <p:sldId id="269" r:id="rId14"/>
    <p:sldId id="266" r:id="rId15"/>
    <p:sldId id="274" r:id="rId16"/>
    <p:sldId id="275" r:id="rId17"/>
    <p:sldId id="277" r:id="rId18"/>
    <p:sldId id="276" r:id="rId19"/>
    <p:sldId id="278" r:id="rId20"/>
    <p:sldId id="280" r:id="rId21"/>
    <p:sldId id="279" r:id="rId22"/>
    <p:sldId id="284" r:id="rId23"/>
    <p:sldId id="283" r:id="rId24"/>
    <p:sldId id="285" r:id="rId25"/>
    <p:sldId id="289" r:id="rId26"/>
    <p:sldId id="282" r:id="rId27"/>
    <p:sldId id="286" r:id="rId28"/>
    <p:sldId id="287" r:id="rId29"/>
    <p:sldId id="290" r:id="rId30"/>
    <p:sldId id="292" r:id="rId31"/>
    <p:sldId id="293" r:id="rId32"/>
    <p:sldId id="294" r:id="rId33"/>
    <p:sldId id="295" r:id="rId34"/>
    <p:sldId id="291" r:id="rId35"/>
    <p:sldId id="296" r:id="rId36"/>
    <p:sldId id="298" r:id="rId37"/>
    <p:sldId id="297" r:id="rId38"/>
    <p:sldId id="300" r:id="rId39"/>
    <p:sldId id="308" r:id="rId40"/>
    <p:sldId id="315" r:id="rId41"/>
    <p:sldId id="261" r:id="rId42"/>
    <p:sldId id="306" r:id="rId43"/>
    <p:sldId id="313" r:id="rId44"/>
    <p:sldId id="310" r:id="rId45"/>
    <p:sldId id="304" r:id="rId46"/>
    <p:sldId id="302" r:id="rId47"/>
    <p:sldId id="312" r:id="rId48"/>
    <p:sldId id="303" r:id="rId49"/>
  </p:sldIdLst>
  <p:sldSz cx="9144000" cy="5715000" type="screen16x1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7972"/>
    <a:srgbClr val="456A2C"/>
    <a:srgbClr val="75B44A"/>
    <a:srgbClr val="A9D18E"/>
    <a:srgbClr val="F6911C"/>
    <a:srgbClr val="D26057"/>
    <a:srgbClr val="B5BC54"/>
    <a:srgbClr val="548235"/>
    <a:srgbClr val="0070C0"/>
    <a:srgbClr val="C2DD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淺色樣式 1 - 輔色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淺色樣式 1 - 輔色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4098" autoAdjust="0"/>
  </p:normalViewPr>
  <p:slideViewPr>
    <p:cSldViewPr snapToGrid="0">
      <p:cViewPr>
        <p:scale>
          <a:sx n="75" d="100"/>
          <a:sy n="75" d="100"/>
        </p:scale>
        <p:origin x="263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TInBejxFW0" TargetMode="External"/><Relationship Id="rId2" Type="http://schemas.openxmlformats.org/officeDocument/2006/relationships/hyperlink" Target="https://www.youtube.com/watch?v=R7RbvOGRe_w" TargetMode="External"/><Relationship Id="rId1" Type="http://schemas.openxmlformats.org/officeDocument/2006/relationships/hyperlink" Target="https://www.youtube.com/watch?v=uKFiR8GvUY4" TargetMode="External"/><Relationship Id="rId5" Type="http://schemas.openxmlformats.org/officeDocument/2006/relationships/hyperlink" Target="https://www.youtube.com/watch?v=vKfAF4jVqnA" TargetMode="External"/><Relationship Id="rId4" Type="http://schemas.openxmlformats.org/officeDocument/2006/relationships/hyperlink" Target="https://www.youtube.com/watch?v=1jhsKuJ8TFg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7RbvOGRe_w" TargetMode="External"/><Relationship Id="rId2" Type="http://schemas.openxmlformats.org/officeDocument/2006/relationships/hyperlink" Target="https://www.youtube.com/watch?v=vKfAF4jVqnA" TargetMode="External"/><Relationship Id="rId1" Type="http://schemas.openxmlformats.org/officeDocument/2006/relationships/hyperlink" Target="https://www.youtube.com/watch?v=uKFiR8GvUY4" TargetMode="External"/><Relationship Id="rId5" Type="http://schemas.openxmlformats.org/officeDocument/2006/relationships/hyperlink" Target="https://www.youtube.com/watch?v=1jhsKuJ8TFg" TargetMode="External"/><Relationship Id="rId4" Type="http://schemas.openxmlformats.org/officeDocument/2006/relationships/hyperlink" Target="https://www.youtube.com/watch?v=gTInBejxFW0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B2190C-7A53-4DB5-9BFF-D3AA87410F54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854B1399-DCBF-4CA0-93C8-4F95551DAF23}">
      <dgm:prSet phldrT="[文字]" custT="1"/>
      <dgm:spPr/>
      <dgm:t>
        <a:bodyPr/>
        <a:lstStyle/>
        <a:p>
          <a:pPr>
            <a:lnSpc>
              <a:spcPct val="100000"/>
            </a:lnSpc>
          </a:pPr>
          <a:r>
            <a:rPr lang="zh-TW" altLang="en-US" sz="2000" b="1"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樂章</a:t>
          </a:r>
          <a:r>
            <a:rPr lang="en-US" altLang="zh-TW" sz="2000" b="1"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6D8D70A-A9A8-4BD5-B0C2-0FCB3DC59ADA}" type="parTrans" cxnId="{D7FA88F7-71A4-4CF1-8E79-28E8CBBD7ADF}">
      <dgm:prSet/>
      <dgm:spPr/>
      <dgm:t>
        <a:bodyPr/>
        <a:lstStyle/>
        <a:p>
          <a:endParaRPr lang="zh-TW" altLang="en-US"/>
        </a:p>
      </dgm:t>
    </dgm:pt>
    <dgm:pt modelId="{4EADFAFB-7E33-423F-9C58-94DD154BC702}" type="sibTrans" cxnId="{D7FA88F7-71A4-4CF1-8E79-28E8CBBD7ADF}">
      <dgm:prSet/>
      <dgm:spPr/>
      <dgm:t>
        <a:bodyPr/>
        <a:lstStyle/>
        <a:p>
          <a:endParaRPr lang="zh-TW" altLang="en-US"/>
        </a:p>
      </dgm:t>
    </dgm:pt>
    <dgm:pt modelId="{D2EC32F8-241F-4E45-ADB5-352936A45559}">
      <dgm:prSet phldrT="[文字]" custT="1"/>
      <dgm:spPr/>
      <dgm:t>
        <a:bodyPr/>
        <a:lstStyle/>
        <a:p>
          <a:pPr algn="ctr">
            <a:buFont typeface="Arial" panose="020B0604020202020204" pitchFamily="34" charset="0"/>
            <a:buNone/>
          </a:pPr>
          <a:r>
            <a:rPr lang="zh-TW" altLang="en-US" sz="14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抵達農村時</a:t>
          </a:r>
          <a:endParaRPr lang="zh-TW" altLang="en-US" sz="1400" dirty="0"/>
        </a:p>
      </dgm:t>
    </dgm:pt>
    <dgm:pt modelId="{C312658C-5B94-42F6-B758-6D7DDA28BD44}" type="parTrans" cxnId="{E9B7FDF2-E95B-4C54-824C-E419E0A150D6}">
      <dgm:prSet/>
      <dgm:spPr/>
      <dgm:t>
        <a:bodyPr/>
        <a:lstStyle/>
        <a:p>
          <a:endParaRPr lang="zh-TW" altLang="en-US"/>
        </a:p>
      </dgm:t>
    </dgm:pt>
    <dgm:pt modelId="{B5A3879F-343C-478D-B2DE-148A1F722F48}" type="sibTrans" cxnId="{E9B7FDF2-E95B-4C54-824C-E419E0A150D6}">
      <dgm:prSet/>
      <dgm:spPr/>
      <dgm:t>
        <a:bodyPr/>
        <a:lstStyle/>
        <a:p>
          <a:endParaRPr lang="zh-TW" altLang="en-US"/>
        </a:p>
      </dgm:t>
    </dgm:pt>
    <dgm:pt modelId="{5F14ECFF-7D6B-433C-8082-729CA8722541}">
      <dgm:prSet phldrT="[文字]" custT="1"/>
      <dgm:spPr/>
      <dgm:t>
        <a:bodyPr/>
        <a:lstStyle/>
        <a:p>
          <a:pPr algn="ctr">
            <a:buNone/>
          </a:pPr>
          <a:r>
            <a:rPr lang="zh-TW" altLang="en-US" sz="14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溪邊景象</a:t>
          </a:r>
          <a:endParaRPr lang="zh-TW" altLang="en-US" sz="1400" dirty="0"/>
        </a:p>
      </dgm:t>
    </dgm:pt>
    <dgm:pt modelId="{E320B9CF-8A6F-4166-978B-D9330AEE8788}" type="parTrans" cxnId="{10A69A69-F6EC-4D17-8BED-75BF0969ADBD}">
      <dgm:prSet/>
      <dgm:spPr/>
      <dgm:t>
        <a:bodyPr/>
        <a:lstStyle/>
        <a:p>
          <a:endParaRPr lang="zh-TW" altLang="en-US"/>
        </a:p>
      </dgm:t>
    </dgm:pt>
    <dgm:pt modelId="{13A56E5C-1354-4191-9DE9-0CE8FF233872}" type="sibTrans" cxnId="{10A69A69-F6EC-4D17-8BED-75BF0969ADBD}">
      <dgm:prSet/>
      <dgm:spPr/>
      <dgm:t>
        <a:bodyPr/>
        <a:lstStyle/>
        <a:p>
          <a:endParaRPr lang="zh-TW" altLang="en-US"/>
        </a:p>
      </dgm:t>
    </dgm:pt>
    <dgm:pt modelId="{8402EB5E-228D-4C91-8A72-A20451CBEA19}">
      <dgm:prSet phldrT="[文字]" custT="1"/>
      <dgm:spPr/>
      <dgm:t>
        <a:bodyPr/>
        <a:lstStyle/>
        <a:p>
          <a:r>
            <a:rPr lang="zh-TW" altLang="en-US" sz="2000" b="1"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樂章</a:t>
          </a:r>
          <a:r>
            <a:rPr lang="en-US" altLang="zh-TW" sz="2000" b="1"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6BCA6DC-2064-471B-8A07-AC0C0F0818FF}" type="parTrans" cxnId="{E40CB33F-3F06-4F07-803A-07CEA57444C5}">
      <dgm:prSet/>
      <dgm:spPr/>
      <dgm:t>
        <a:bodyPr/>
        <a:lstStyle/>
        <a:p>
          <a:endParaRPr lang="zh-TW" altLang="en-US"/>
        </a:p>
      </dgm:t>
    </dgm:pt>
    <dgm:pt modelId="{6942E62C-287F-47E4-BFAE-CF948677849E}" type="sibTrans" cxnId="{E40CB33F-3F06-4F07-803A-07CEA57444C5}">
      <dgm:prSet/>
      <dgm:spPr/>
      <dgm:t>
        <a:bodyPr/>
        <a:lstStyle/>
        <a:p>
          <a:endParaRPr lang="zh-TW" altLang="en-US"/>
        </a:p>
      </dgm:t>
    </dgm:pt>
    <dgm:pt modelId="{FBE2D10C-6AE0-42FD-A071-F274F5A533B3}">
      <dgm:prSet phldrT="[文字]" custT="1"/>
      <dgm:spPr/>
      <dgm:t>
        <a:bodyPr/>
        <a:lstStyle/>
        <a:p>
          <a:pPr algn="ctr">
            <a:buNone/>
          </a:pPr>
          <a:r>
            <a:rPr lang="zh-TW" altLang="en-US" sz="14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鄉村居民的</a:t>
          </a:r>
          <a:endParaRPr lang="zh-TW" altLang="en-US" sz="1400" dirty="0"/>
        </a:p>
      </dgm:t>
    </dgm:pt>
    <dgm:pt modelId="{4761C1B3-492A-46E2-ADA3-0A6F5EC5FF1C}" type="parTrans" cxnId="{B00DC3B3-B0FB-4F9D-B140-0AF1DF1399EF}">
      <dgm:prSet/>
      <dgm:spPr/>
      <dgm:t>
        <a:bodyPr/>
        <a:lstStyle/>
        <a:p>
          <a:endParaRPr lang="zh-TW" altLang="en-US"/>
        </a:p>
      </dgm:t>
    </dgm:pt>
    <dgm:pt modelId="{448FA9D6-5C8F-4CB2-AA47-F398712C9474}" type="sibTrans" cxnId="{B00DC3B3-B0FB-4F9D-B140-0AF1DF1399EF}">
      <dgm:prSet/>
      <dgm:spPr/>
      <dgm:t>
        <a:bodyPr/>
        <a:lstStyle/>
        <a:p>
          <a:endParaRPr lang="zh-TW" altLang="en-US"/>
        </a:p>
      </dgm:t>
    </dgm:pt>
    <dgm:pt modelId="{F76C9571-BABD-4A03-B995-450041DA94DC}">
      <dgm:prSet phldrT="[文字]" custT="1"/>
      <dgm:spPr/>
      <dgm:t>
        <a:bodyPr/>
        <a:lstStyle/>
        <a:p>
          <a:r>
            <a:rPr lang="zh-TW" altLang="en-US" sz="2000" b="1"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樂章</a:t>
          </a:r>
          <a:r>
            <a:rPr lang="en-US" altLang="zh-TW" sz="2000" b="1"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4</a:t>
          </a:r>
          <a:endParaRPr lang="en-US" altLang="zh-TW" sz="1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923BA53-2446-42CD-BAA8-9F7A751CC8DE}" type="parTrans" cxnId="{05169F11-8E85-46FE-A8D3-6973268C13D9}">
      <dgm:prSet/>
      <dgm:spPr/>
      <dgm:t>
        <a:bodyPr/>
        <a:lstStyle/>
        <a:p>
          <a:endParaRPr lang="zh-TW" altLang="en-US"/>
        </a:p>
      </dgm:t>
    </dgm:pt>
    <dgm:pt modelId="{77F14CE4-BED9-4A51-AE61-73581DE969DD}" type="sibTrans" cxnId="{05169F11-8E85-46FE-A8D3-6973268C13D9}">
      <dgm:prSet/>
      <dgm:spPr/>
      <dgm:t>
        <a:bodyPr/>
        <a:lstStyle/>
        <a:p>
          <a:endParaRPr lang="zh-TW" altLang="en-US"/>
        </a:p>
      </dgm:t>
    </dgm:pt>
    <dgm:pt modelId="{B661232D-1282-4A5F-9777-5FD6D562C38E}">
      <dgm:prSet phldrT="[文字]" custT="1"/>
      <dgm:spPr/>
      <dgm:t>
        <a:bodyPr/>
        <a:lstStyle/>
        <a:p>
          <a:r>
            <a:rPr lang="zh-TW" altLang="en-US" sz="2000" b="1"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樂章</a:t>
          </a:r>
          <a:r>
            <a:rPr lang="en-US" altLang="zh-TW" sz="2000" b="1"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5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1CB076A-AAAB-4B0D-900F-2822E9DF89B2}" type="parTrans" cxnId="{E624CAF9-1454-4564-904D-3C26725FAA23}">
      <dgm:prSet/>
      <dgm:spPr/>
      <dgm:t>
        <a:bodyPr/>
        <a:lstStyle/>
        <a:p>
          <a:endParaRPr lang="zh-TW" altLang="en-US"/>
        </a:p>
      </dgm:t>
    </dgm:pt>
    <dgm:pt modelId="{3612A669-3BC1-4284-A95C-A143124E15D3}" type="sibTrans" cxnId="{E624CAF9-1454-4564-904D-3C26725FAA23}">
      <dgm:prSet/>
      <dgm:spPr/>
      <dgm:t>
        <a:bodyPr/>
        <a:lstStyle/>
        <a:p>
          <a:endParaRPr lang="zh-TW" altLang="en-US"/>
        </a:p>
      </dgm:t>
    </dgm:pt>
    <dgm:pt modelId="{FAA27DCA-E1DF-4771-AF64-F7F2C4F420BA}">
      <dgm:prSet phldrT="[文字]" custT="1"/>
      <dgm:spPr/>
      <dgm:t>
        <a:bodyPr/>
        <a:lstStyle/>
        <a:p>
          <a:pPr algn="ctr">
            <a:buNone/>
          </a:pPr>
          <a:r>
            <a: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rPr>
            <a:t>暴風雨</a:t>
          </a:r>
          <a:endParaRPr lang="zh-TW" altLang="en-US" sz="1400" dirty="0"/>
        </a:p>
      </dgm:t>
    </dgm:pt>
    <dgm:pt modelId="{AF9CE610-A982-45B3-8D27-E8CC20B4669A}" type="parTrans" cxnId="{E97F78E7-6CD4-47B4-B237-34998A44D644}">
      <dgm:prSet/>
      <dgm:spPr/>
      <dgm:t>
        <a:bodyPr/>
        <a:lstStyle/>
        <a:p>
          <a:endParaRPr lang="zh-TW" altLang="en-US"/>
        </a:p>
      </dgm:t>
    </dgm:pt>
    <dgm:pt modelId="{E0E793E7-46B2-4E6F-85C4-0C6234F5D7F4}" type="sibTrans" cxnId="{E97F78E7-6CD4-47B4-B237-34998A44D644}">
      <dgm:prSet/>
      <dgm:spPr/>
      <dgm:t>
        <a:bodyPr/>
        <a:lstStyle/>
        <a:p>
          <a:endParaRPr lang="zh-TW" altLang="en-US"/>
        </a:p>
      </dgm:t>
    </dgm:pt>
    <dgm:pt modelId="{18AB7DBB-8401-4192-A0B9-7C98E3292DCB}">
      <dgm:prSet phldrT="[文字]" custT="1"/>
      <dgm:spPr/>
      <dgm:t>
        <a:bodyPr/>
        <a:lstStyle/>
        <a:p>
          <a:r>
            <a:rPr lang="zh-TW" altLang="en-US" sz="2000" b="1"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樂章</a:t>
          </a:r>
          <a:r>
            <a:rPr lang="en-US" altLang="zh-TW" sz="2000" b="1"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</a:t>
          </a:r>
          <a:endParaRPr lang="en-US" altLang="zh-TW" sz="1400" dirty="0">
            <a:effectLst/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1A3CE414-3DF5-46C2-B84B-C572B469FCF8}" type="sibTrans" cxnId="{B4D9F940-36B5-45F3-96D6-2A59027B4CF3}">
      <dgm:prSet/>
      <dgm:spPr/>
      <dgm:t>
        <a:bodyPr/>
        <a:lstStyle/>
        <a:p>
          <a:endParaRPr lang="zh-TW" altLang="en-US"/>
        </a:p>
      </dgm:t>
    </dgm:pt>
    <dgm:pt modelId="{A5348A39-7A6C-451F-9B3F-D5F08386B09B}" type="parTrans" cxnId="{B4D9F940-36B5-45F3-96D6-2A59027B4CF3}">
      <dgm:prSet/>
      <dgm:spPr/>
      <dgm:t>
        <a:bodyPr/>
        <a:lstStyle/>
        <a:p>
          <a:endParaRPr lang="zh-TW" altLang="en-US"/>
        </a:p>
      </dgm:t>
    </dgm:pt>
    <dgm:pt modelId="{8A9F7B62-5E1C-49E1-BEFF-899F46E06642}">
      <dgm:prSet phldrT="[文字]" custT="1"/>
      <dgm:spPr/>
      <dgm:t>
        <a:bodyPr/>
        <a:lstStyle/>
        <a:p>
          <a:pPr algn="ctr">
            <a:buNone/>
          </a:pPr>
          <a:r>
            <a:rPr lang="zh-TW" altLang="en-US" sz="14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牧羊人之歌。</a:t>
          </a:r>
          <a:endParaRPr lang="zh-TW" altLang="en-US" sz="1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EAB48BE-3325-42F9-B89E-B66A7F1A977E}" type="parTrans" cxnId="{BC24F391-910B-40C3-B7E2-7763B5232A5A}">
      <dgm:prSet/>
      <dgm:spPr/>
      <dgm:t>
        <a:bodyPr/>
        <a:lstStyle/>
        <a:p>
          <a:endParaRPr lang="zh-TW" altLang="en-US"/>
        </a:p>
      </dgm:t>
    </dgm:pt>
    <dgm:pt modelId="{41E989FA-EA63-4261-8606-1823B1E4286A}" type="sibTrans" cxnId="{BC24F391-910B-40C3-B7E2-7763B5232A5A}">
      <dgm:prSet/>
      <dgm:spPr/>
      <dgm:t>
        <a:bodyPr/>
        <a:lstStyle/>
        <a:p>
          <a:endParaRPr lang="zh-TW" altLang="en-US"/>
        </a:p>
      </dgm:t>
    </dgm:pt>
    <dgm:pt modelId="{5FC6859B-CD63-435F-8D4B-4AB286E96D34}">
      <dgm:prSet phldrT="[文字]" custT="1"/>
      <dgm:spPr/>
      <dgm:t>
        <a:bodyPr/>
        <a:lstStyle/>
        <a:p>
          <a:pPr algn="ctr">
            <a:buFont typeface="Arial" panose="020B0604020202020204" pitchFamily="34" charset="0"/>
            <a:buNone/>
          </a:pPr>
          <a:r>
            <a:rPr lang="zh-TW" altLang="en-US" sz="14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喚醒愉悅的心情</a:t>
          </a:r>
          <a:endParaRPr lang="zh-TW" altLang="en-US" sz="1400" dirty="0"/>
        </a:p>
      </dgm:t>
    </dgm:pt>
    <dgm:pt modelId="{7B0DDB3A-0E26-4E3E-8AF1-B36422F89C10}" type="parTrans" cxnId="{21EB0930-9F07-411E-98F4-C70189542F10}">
      <dgm:prSet/>
      <dgm:spPr/>
      <dgm:t>
        <a:bodyPr/>
        <a:lstStyle/>
        <a:p>
          <a:endParaRPr lang="zh-TW" altLang="en-US"/>
        </a:p>
      </dgm:t>
    </dgm:pt>
    <dgm:pt modelId="{995F5B89-5AAE-4151-9A09-278DDA174876}" type="sibTrans" cxnId="{21EB0930-9F07-411E-98F4-C70189542F10}">
      <dgm:prSet/>
      <dgm:spPr/>
      <dgm:t>
        <a:bodyPr/>
        <a:lstStyle/>
        <a:p>
          <a:endParaRPr lang="zh-TW" altLang="en-US"/>
        </a:p>
      </dgm:t>
    </dgm:pt>
    <dgm:pt modelId="{CECA20E5-19E4-4C3D-A1BF-361CF85729B2}">
      <dgm:prSet phldrT="[文字]" custT="1"/>
      <dgm:spPr/>
      <dgm:t>
        <a:bodyPr/>
        <a:lstStyle/>
        <a:p>
          <a:pPr algn="ctr">
            <a:buNone/>
          </a:pPr>
          <a:r>
            <a:rPr lang="zh-TW" altLang="en-US" sz="14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歡樂聚會 </a:t>
          </a:r>
          <a:endParaRPr lang="zh-TW" altLang="en-US" sz="1400" dirty="0"/>
        </a:p>
      </dgm:t>
    </dgm:pt>
    <dgm:pt modelId="{78E45C72-2FE2-4AD5-B550-83DEE876F051}" type="parTrans" cxnId="{04D7C799-11E4-4A28-8A27-929BB9E4E757}">
      <dgm:prSet/>
      <dgm:spPr/>
      <dgm:t>
        <a:bodyPr/>
        <a:lstStyle/>
        <a:p>
          <a:endParaRPr lang="zh-TW" altLang="en-US"/>
        </a:p>
      </dgm:t>
    </dgm:pt>
    <dgm:pt modelId="{3BB41CBA-4607-4EF3-B65D-06F723739460}" type="sibTrans" cxnId="{04D7C799-11E4-4A28-8A27-929BB9E4E757}">
      <dgm:prSet/>
      <dgm:spPr/>
      <dgm:t>
        <a:bodyPr/>
        <a:lstStyle/>
        <a:p>
          <a:endParaRPr lang="zh-TW" altLang="en-US"/>
        </a:p>
      </dgm:t>
    </dgm:pt>
    <dgm:pt modelId="{A936858C-6600-4C77-8661-59FC8F2F8387}">
      <dgm:prSet phldrT="[文字]" custT="1"/>
      <dgm:spPr/>
      <dgm:t>
        <a:bodyPr/>
        <a:lstStyle/>
        <a:p>
          <a:pPr algn="ctr">
            <a:buNone/>
          </a:pPr>
          <a:r>
            <a:rPr lang="zh-TW" altLang="en-US" sz="14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暴風雨過後的</a:t>
          </a:r>
          <a:endParaRPr lang="zh-TW" altLang="en-US" sz="1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0156F0B-2A90-45F2-8E27-7BE8AC032849}" type="parTrans" cxnId="{FB5B4229-53BF-4061-8017-DDD573DFD575}">
      <dgm:prSet/>
      <dgm:spPr/>
      <dgm:t>
        <a:bodyPr/>
        <a:lstStyle/>
        <a:p>
          <a:endParaRPr lang="zh-TW" altLang="en-US"/>
        </a:p>
      </dgm:t>
    </dgm:pt>
    <dgm:pt modelId="{0102EC08-6D2C-49CF-990C-E252F25FE9F0}" type="sibTrans" cxnId="{FB5B4229-53BF-4061-8017-DDD573DFD575}">
      <dgm:prSet/>
      <dgm:spPr/>
      <dgm:t>
        <a:bodyPr/>
        <a:lstStyle/>
        <a:p>
          <a:endParaRPr lang="zh-TW" altLang="en-US"/>
        </a:p>
      </dgm:t>
    </dgm:pt>
    <dgm:pt modelId="{0A82BFF5-8399-4975-A815-BFB8A72EDCB4}">
      <dgm:prSet phldrT="[文字]" custT="1"/>
      <dgm:spPr/>
      <dgm:t>
        <a:bodyPr/>
        <a:lstStyle/>
        <a:p>
          <a:pPr algn="ctr">
            <a:buNone/>
          </a:pPr>
          <a:r>
            <a:rPr lang="zh-TW" altLang="en-US" sz="14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快樂和感恩之情 </a:t>
          </a:r>
          <a:endParaRPr lang="zh-TW" altLang="en-US" sz="1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69FCC8A-828E-4E00-BE24-106AF15EAEA3}" type="parTrans" cxnId="{B88781FB-08C3-43B8-A529-C1C6E5B2AF22}">
      <dgm:prSet/>
      <dgm:spPr/>
      <dgm:t>
        <a:bodyPr/>
        <a:lstStyle/>
        <a:p>
          <a:endParaRPr lang="zh-TW" altLang="en-US"/>
        </a:p>
      </dgm:t>
    </dgm:pt>
    <dgm:pt modelId="{D3A856A2-E88E-4520-BB83-A92CEA0BA561}" type="sibTrans" cxnId="{B88781FB-08C3-43B8-A529-C1C6E5B2AF22}">
      <dgm:prSet/>
      <dgm:spPr/>
      <dgm:t>
        <a:bodyPr/>
        <a:lstStyle/>
        <a:p>
          <a:endParaRPr lang="zh-TW" altLang="en-US"/>
        </a:p>
      </dgm:t>
    </dgm:pt>
    <dgm:pt modelId="{86AE4DD8-73C5-4CA0-BF24-B7A8EA0E4C5D}" type="pres">
      <dgm:prSet presAssocID="{88B2190C-7A53-4DB5-9BFF-D3AA87410F54}" presName="Name0" presStyleCnt="0">
        <dgm:presLayoutVars>
          <dgm:dir/>
          <dgm:animLvl val="lvl"/>
          <dgm:resizeHandles val="exact"/>
        </dgm:presLayoutVars>
      </dgm:prSet>
      <dgm:spPr/>
    </dgm:pt>
    <dgm:pt modelId="{2A6FE741-A4A4-411E-AEDC-9A2E5B32728C}" type="pres">
      <dgm:prSet presAssocID="{854B1399-DCBF-4CA0-93C8-4F95551DAF23}" presName="composite" presStyleCnt="0"/>
      <dgm:spPr/>
    </dgm:pt>
    <dgm:pt modelId="{C3093226-D5E7-4796-B599-B57095FB4782}" type="pres">
      <dgm:prSet presAssocID="{854B1399-DCBF-4CA0-93C8-4F95551DAF23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820E1D67-733C-4B48-9A98-743568EB0024}" type="pres">
      <dgm:prSet presAssocID="{854B1399-DCBF-4CA0-93C8-4F95551DAF23}" presName="desTx" presStyleLbl="alignAccFollowNode1" presStyleIdx="0" presStyleCnt="5">
        <dgm:presLayoutVars>
          <dgm:bulletEnabled val="1"/>
        </dgm:presLayoutVars>
      </dgm:prSet>
      <dgm:spPr/>
    </dgm:pt>
    <dgm:pt modelId="{CD12462B-5113-4DAA-9CCE-A386911F936A}" type="pres">
      <dgm:prSet presAssocID="{4EADFAFB-7E33-423F-9C58-94DD154BC702}" presName="space" presStyleCnt="0"/>
      <dgm:spPr/>
    </dgm:pt>
    <dgm:pt modelId="{343AF3CB-3AF5-44AB-BC94-54A338BA5A84}" type="pres">
      <dgm:prSet presAssocID="{18AB7DBB-8401-4192-A0B9-7C98E3292DCB}" presName="composite" presStyleCnt="0"/>
      <dgm:spPr/>
    </dgm:pt>
    <dgm:pt modelId="{44FC929E-7CA7-47F8-9DA8-0123406C9BB3}" type="pres">
      <dgm:prSet presAssocID="{18AB7DBB-8401-4192-A0B9-7C98E3292DCB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2D4EF20A-6A73-4D56-B8A6-70DA37BF53A0}" type="pres">
      <dgm:prSet presAssocID="{18AB7DBB-8401-4192-A0B9-7C98E3292DCB}" presName="desTx" presStyleLbl="alignAccFollowNode1" presStyleIdx="1" presStyleCnt="5">
        <dgm:presLayoutVars>
          <dgm:bulletEnabled val="1"/>
        </dgm:presLayoutVars>
      </dgm:prSet>
      <dgm:spPr/>
    </dgm:pt>
    <dgm:pt modelId="{B44EB213-12C6-4FB2-98C3-FE3D0ECD3ABE}" type="pres">
      <dgm:prSet presAssocID="{1A3CE414-3DF5-46C2-B84B-C572B469FCF8}" presName="space" presStyleCnt="0"/>
      <dgm:spPr/>
    </dgm:pt>
    <dgm:pt modelId="{2E5B1618-5555-4388-8E1A-AE3A7E967935}" type="pres">
      <dgm:prSet presAssocID="{8402EB5E-228D-4C91-8A72-A20451CBEA19}" presName="composite" presStyleCnt="0"/>
      <dgm:spPr/>
    </dgm:pt>
    <dgm:pt modelId="{13323014-71A5-421D-9075-8A988653C5BE}" type="pres">
      <dgm:prSet presAssocID="{8402EB5E-228D-4C91-8A72-A20451CBEA19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C446582E-7705-4B6B-A47B-13CF26D30671}" type="pres">
      <dgm:prSet presAssocID="{8402EB5E-228D-4C91-8A72-A20451CBEA19}" presName="desTx" presStyleLbl="alignAccFollowNode1" presStyleIdx="2" presStyleCnt="5">
        <dgm:presLayoutVars>
          <dgm:bulletEnabled val="1"/>
        </dgm:presLayoutVars>
      </dgm:prSet>
      <dgm:spPr/>
    </dgm:pt>
    <dgm:pt modelId="{02AE0494-DFD4-4FD5-A588-BA5D7922CB10}" type="pres">
      <dgm:prSet presAssocID="{6942E62C-287F-47E4-BFAE-CF948677849E}" presName="space" presStyleCnt="0"/>
      <dgm:spPr/>
    </dgm:pt>
    <dgm:pt modelId="{996EAF84-2CDD-496B-ACE4-3A368CBA99BA}" type="pres">
      <dgm:prSet presAssocID="{F76C9571-BABD-4A03-B995-450041DA94DC}" presName="composite" presStyleCnt="0"/>
      <dgm:spPr/>
    </dgm:pt>
    <dgm:pt modelId="{2C057F73-B4FF-4AB3-9B2F-5A0E1BDFB046}" type="pres">
      <dgm:prSet presAssocID="{F76C9571-BABD-4A03-B995-450041DA94DC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CF7D2B94-3D5C-4437-B26B-1F8976757587}" type="pres">
      <dgm:prSet presAssocID="{F76C9571-BABD-4A03-B995-450041DA94DC}" presName="desTx" presStyleLbl="alignAccFollowNode1" presStyleIdx="3" presStyleCnt="5">
        <dgm:presLayoutVars>
          <dgm:bulletEnabled val="1"/>
        </dgm:presLayoutVars>
      </dgm:prSet>
      <dgm:spPr/>
    </dgm:pt>
    <dgm:pt modelId="{48C42B05-29EB-4487-AC8B-4254644D1A7E}" type="pres">
      <dgm:prSet presAssocID="{77F14CE4-BED9-4A51-AE61-73581DE969DD}" presName="space" presStyleCnt="0"/>
      <dgm:spPr/>
    </dgm:pt>
    <dgm:pt modelId="{0C16F511-173B-44C2-A534-A88E0123B139}" type="pres">
      <dgm:prSet presAssocID="{B661232D-1282-4A5F-9777-5FD6D562C38E}" presName="composite" presStyleCnt="0"/>
      <dgm:spPr/>
    </dgm:pt>
    <dgm:pt modelId="{F0E45C53-F50F-4A54-9CD1-1B144FBF0FC8}" type="pres">
      <dgm:prSet presAssocID="{B661232D-1282-4A5F-9777-5FD6D562C38E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7BC4E30C-571C-456C-A447-D3DE11936B9B}" type="pres">
      <dgm:prSet presAssocID="{B661232D-1282-4A5F-9777-5FD6D562C38E}" presName="desTx" presStyleLbl="alignAccFollowNode1" presStyleIdx="4" presStyleCnt="5">
        <dgm:presLayoutVars>
          <dgm:bulletEnabled val="1"/>
        </dgm:presLayoutVars>
      </dgm:prSet>
      <dgm:spPr/>
    </dgm:pt>
  </dgm:ptLst>
  <dgm:cxnLst>
    <dgm:cxn modelId="{2B891B02-761B-424A-98E4-7C4309B5EE9F}" type="presOf" srcId="{8A9F7B62-5E1C-49E1-BEFF-899F46E06642}" destId="{7BC4E30C-571C-456C-A447-D3DE11936B9B}" srcOrd="0" destOrd="0" presId="urn:microsoft.com/office/officeart/2005/8/layout/hList1"/>
    <dgm:cxn modelId="{05169F11-8E85-46FE-A8D3-6973268C13D9}" srcId="{88B2190C-7A53-4DB5-9BFF-D3AA87410F54}" destId="{F76C9571-BABD-4A03-B995-450041DA94DC}" srcOrd="3" destOrd="0" parTransId="{3923BA53-2446-42CD-BAA8-9F7A751CC8DE}" sibTransId="{77F14CE4-BED9-4A51-AE61-73581DE969DD}"/>
    <dgm:cxn modelId="{D0F57816-3AB7-4855-A88E-31F8A2BB65FB}" type="presOf" srcId="{FAA27DCA-E1DF-4771-AF64-F7F2C4F420BA}" destId="{CF7D2B94-3D5C-4437-B26B-1F8976757587}" srcOrd="0" destOrd="0" presId="urn:microsoft.com/office/officeart/2005/8/layout/hList1"/>
    <dgm:cxn modelId="{07248118-1B21-4B4D-8998-755765F4636D}" type="presOf" srcId="{FBE2D10C-6AE0-42FD-A071-F274F5A533B3}" destId="{C446582E-7705-4B6B-A47B-13CF26D30671}" srcOrd="0" destOrd="0" presId="urn:microsoft.com/office/officeart/2005/8/layout/hList1"/>
    <dgm:cxn modelId="{9505A324-81CF-4774-BEAF-071B69DE61CA}" type="presOf" srcId="{F76C9571-BABD-4A03-B995-450041DA94DC}" destId="{2C057F73-B4FF-4AB3-9B2F-5A0E1BDFB046}" srcOrd="0" destOrd="0" presId="urn:microsoft.com/office/officeart/2005/8/layout/hList1"/>
    <dgm:cxn modelId="{FB5B4229-53BF-4061-8017-DDD573DFD575}" srcId="{B661232D-1282-4A5F-9777-5FD6D562C38E}" destId="{A936858C-6600-4C77-8661-59FC8F2F8387}" srcOrd="1" destOrd="0" parTransId="{50156F0B-2A90-45F2-8E27-7BE8AC032849}" sibTransId="{0102EC08-6D2C-49CF-990C-E252F25FE9F0}"/>
    <dgm:cxn modelId="{21EB0930-9F07-411E-98F4-C70189542F10}" srcId="{854B1399-DCBF-4CA0-93C8-4F95551DAF23}" destId="{5FC6859B-CD63-435F-8D4B-4AB286E96D34}" srcOrd="1" destOrd="0" parTransId="{7B0DDB3A-0E26-4E3E-8AF1-B36422F89C10}" sibTransId="{995F5B89-5AAE-4151-9A09-278DDA174876}"/>
    <dgm:cxn modelId="{E40CB33F-3F06-4F07-803A-07CEA57444C5}" srcId="{88B2190C-7A53-4DB5-9BFF-D3AA87410F54}" destId="{8402EB5E-228D-4C91-8A72-A20451CBEA19}" srcOrd="2" destOrd="0" parTransId="{26BCA6DC-2064-471B-8A07-AC0C0F0818FF}" sibTransId="{6942E62C-287F-47E4-BFAE-CF948677849E}"/>
    <dgm:cxn modelId="{B4D9F940-36B5-45F3-96D6-2A59027B4CF3}" srcId="{88B2190C-7A53-4DB5-9BFF-D3AA87410F54}" destId="{18AB7DBB-8401-4192-A0B9-7C98E3292DCB}" srcOrd="1" destOrd="0" parTransId="{A5348A39-7A6C-451F-9B3F-D5F08386B09B}" sibTransId="{1A3CE414-3DF5-46C2-B84B-C572B469FCF8}"/>
    <dgm:cxn modelId="{10A69A69-F6EC-4D17-8BED-75BF0969ADBD}" srcId="{18AB7DBB-8401-4192-A0B9-7C98E3292DCB}" destId="{5F14ECFF-7D6B-433C-8082-729CA8722541}" srcOrd="0" destOrd="0" parTransId="{E320B9CF-8A6F-4166-978B-D9330AEE8788}" sibTransId="{13A56E5C-1354-4191-9DE9-0CE8FF233872}"/>
    <dgm:cxn modelId="{F2796A4C-E578-497B-A4E2-0EC91C7FEA33}" type="presOf" srcId="{5F14ECFF-7D6B-433C-8082-729CA8722541}" destId="{2D4EF20A-6A73-4D56-B8A6-70DA37BF53A0}" srcOrd="0" destOrd="0" presId="urn:microsoft.com/office/officeart/2005/8/layout/hList1"/>
    <dgm:cxn modelId="{3611D478-7698-42A7-96F8-183EA59DD39A}" type="presOf" srcId="{18AB7DBB-8401-4192-A0B9-7C98E3292DCB}" destId="{44FC929E-7CA7-47F8-9DA8-0123406C9BB3}" srcOrd="0" destOrd="0" presId="urn:microsoft.com/office/officeart/2005/8/layout/hList1"/>
    <dgm:cxn modelId="{768D397D-B688-4894-A65C-C00A11C14F2B}" type="presOf" srcId="{8402EB5E-228D-4C91-8A72-A20451CBEA19}" destId="{13323014-71A5-421D-9075-8A988653C5BE}" srcOrd="0" destOrd="0" presId="urn:microsoft.com/office/officeart/2005/8/layout/hList1"/>
    <dgm:cxn modelId="{16E67F8C-18A5-49CE-BB7C-AD18B9B4A5CC}" type="presOf" srcId="{854B1399-DCBF-4CA0-93C8-4F95551DAF23}" destId="{C3093226-D5E7-4796-B599-B57095FB4782}" srcOrd="0" destOrd="0" presId="urn:microsoft.com/office/officeart/2005/8/layout/hList1"/>
    <dgm:cxn modelId="{B506368D-019C-4814-A986-AFAA5BA5A1E2}" type="presOf" srcId="{0A82BFF5-8399-4975-A815-BFB8A72EDCB4}" destId="{7BC4E30C-571C-456C-A447-D3DE11936B9B}" srcOrd="0" destOrd="2" presId="urn:microsoft.com/office/officeart/2005/8/layout/hList1"/>
    <dgm:cxn modelId="{BC24F391-910B-40C3-B7E2-7763B5232A5A}" srcId="{B661232D-1282-4A5F-9777-5FD6D562C38E}" destId="{8A9F7B62-5E1C-49E1-BEFF-899F46E06642}" srcOrd="0" destOrd="0" parTransId="{AEAB48BE-3325-42F9-B89E-B66A7F1A977E}" sibTransId="{41E989FA-EA63-4261-8606-1823B1E4286A}"/>
    <dgm:cxn modelId="{B5DD9B95-B9DF-488E-A93C-54BD5364B773}" type="presOf" srcId="{B661232D-1282-4A5F-9777-5FD6D562C38E}" destId="{F0E45C53-F50F-4A54-9CD1-1B144FBF0FC8}" srcOrd="0" destOrd="0" presId="urn:microsoft.com/office/officeart/2005/8/layout/hList1"/>
    <dgm:cxn modelId="{04D7C799-11E4-4A28-8A27-929BB9E4E757}" srcId="{8402EB5E-228D-4C91-8A72-A20451CBEA19}" destId="{CECA20E5-19E4-4C3D-A1BF-361CF85729B2}" srcOrd="1" destOrd="0" parTransId="{78E45C72-2FE2-4AD5-B550-83DEE876F051}" sibTransId="{3BB41CBA-4607-4EF3-B65D-06F723739460}"/>
    <dgm:cxn modelId="{F1FDE399-D9B4-44E9-8212-92372EE1DC8C}" type="presOf" srcId="{D2EC32F8-241F-4E45-ADB5-352936A45559}" destId="{820E1D67-733C-4B48-9A98-743568EB0024}" srcOrd="0" destOrd="0" presId="urn:microsoft.com/office/officeart/2005/8/layout/hList1"/>
    <dgm:cxn modelId="{D7D7C0A6-82DE-4515-A1D1-74AB35003DF4}" type="presOf" srcId="{CECA20E5-19E4-4C3D-A1BF-361CF85729B2}" destId="{C446582E-7705-4B6B-A47B-13CF26D30671}" srcOrd="0" destOrd="1" presId="urn:microsoft.com/office/officeart/2005/8/layout/hList1"/>
    <dgm:cxn modelId="{A9A3C9A9-D8D6-46E6-9C68-E85ED2234C75}" type="presOf" srcId="{88B2190C-7A53-4DB5-9BFF-D3AA87410F54}" destId="{86AE4DD8-73C5-4CA0-BF24-B7A8EA0E4C5D}" srcOrd="0" destOrd="0" presId="urn:microsoft.com/office/officeart/2005/8/layout/hList1"/>
    <dgm:cxn modelId="{B00DC3B3-B0FB-4F9D-B140-0AF1DF1399EF}" srcId="{8402EB5E-228D-4C91-8A72-A20451CBEA19}" destId="{FBE2D10C-6AE0-42FD-A071-F274F5A533B3}" srcOrd="0" destOrd="0" parTransId="{4761C1B3-492A-46E2-ADA3-0A6F5EC5FF1C}" sibTransId="{448FA9D6-5C8F-4CB2-AA47-F398712C9474}"/>
    <dgm:cxn modelId="{6C28C7DF-E154-46A6-879E-E349B520E2B9}" type="presOf" srcId="{A936858C-6600-4C77-8661-59FC8F2F8387}" destId="{7BC4E30C-571C-456C-A447-D3DE11936B9B}" srcOrd="0" destOrd="1" presId="urn:microsoft.com/office/officeart/2005/8/layout/hList1"/>
    <dgm:cxn modelId="{E97F78E7-6CD4-47B4-B237-34998A44D644}" srcId="{F76C9571-BABD-4A03-B995-450041DA94DC}" destId="{FAA27DCA-E1DF-4771-AF64-F7F2C4F420BA}" srcOrd="0" destOrd="0" parTransId="{AF9CE610-A982-45B3-8D27-E8CC20B4669A}" sibTransId="{E0E793E7-46B2-4E6F-85C4-0C6234F5D7F4}"/>
    <dgm:cxn modelId="{E9B7FDF2-E95B-4C54-824C-E419E0A150D6}" srcId="{854B1399-DCBF-4CA0-93C8-4F95551DAF23}" destId="{D2EC32F8-241F-4E45-ADB5-352936A45559}" srcOrd="0" destOrd="0" parTransId="{C312658C-5B94-42F6-B758-6D7DDA28BD44}" sibTransId="{B5A3879F-343C-478D-B2DE-148A1F722F48}"/>
    <dgm:cxn modelId="{B966DAF4-3C96-4540-9487-B307886F154C}" type="presOf" srcId="{5FC6859B-CD63-435F-8D4B-4AB286E96D34}" destId="{820E1D67-733C-4B48-9A98-743568EB0024}" srcOrd="0" destOrd="1" presId="urn:microsoft.com/office/officeart/2005/8/layout/hList1"/>
    <dgm:cxn modelId="{D7FA88F7-71A4-4CF1-8E79-28E8CBBD7ADF}" srcId="{88B2190C-7A53-4DB5-9BFF-D3AA87410F54}" destId="{854B1399-DCBF-4CA0-93C8-4F95551DAF23}" srcOrd="0" destOrd="0" parTransId="{36D8D70A-A9A8-4BD5-B0C2-0FCB3DC59ADA}" sibTransId="{4EADFAFB-7E33-423F-9C58-94DD154BC702}"/>
    <dgm:cxn modelId="{E624CAF9-1454-4564-904D-3C26725FAA23}" srcId="{88B2190C-7A53-4DB5-9BFF-D3AA87410F54}" destId="{B661232D-1282-4A5F-9777-5FD6D562C38E}" srcOrd="4" destOrd="0" parTransId="{E1CB076A-AAAB-4B0D-900F-2822E9DF89B2}" sibTransId="{3612A669-3BC1-4284-A95C-A143124E15D3}"/>
    <dgm:cxn modelId="{B88781FB-08C3-43B8-A529-C1C6E5B2AF22}" srcId="{B661232D-1282-4A5F-9777-5FD6D562C38E}" destId="{0A82BFF5-8399-4975-A815-BFB8A72EDCB4}" srcOrd="2" destOrd="0" parTransId="{769FCC8A-828E-4E00-BE24-106AF15EAEA3}" sibTransId="{D3A856A2-E88E-4520-BB83-A92CEA0BA561}"/>
    <dgm:cxn modelId="{7646464A-1143-4758-B8FB-0B2BA977C606}" type="presParOf" srcId="{86AE4DD8-73C5-4CA0-BF24-B7A8EA0E4C5D}" destId="{2A6FE741-A4A4-411E-AEDC-9A2E5B32728C}" srcOrd="0" destOrd="0" presId="urn:microsoft.com/office/officeart/2005/8/layout/hList1"/>
    <dgm:cxn modelId="{4E6A48CB-6891-4B4A-841B-3358DDBC9596}" type="presParOf" srcId="{2A6FE741-A4A4-411E-AEDC-9A2E5B32728C}" destId="{C3093226-D5E7-4796-B599-B57095FB4782}" srcOrd="0" destOrd="0" presId="urn:microsoft.com/office/officeart/2005/8/layout/hList1"/>
    <dgm:cxn modelId="{4AED8EC2-94DB-4071-8B65-23BEAC697619}" type="presParOf" srcId="{2A6FE741-A4A4-411E-AEDC-9A2E5B32728C}" destId="{820E1D67-733C-4B48-9A98-743568EB0024}" srcOrd="1" destOrd="0" presId="urn:microsoft.com/office/officeart/2005/8/layout/hList1"/>
    <dgm:cxn modelId="{981EAEEA-2759-4A2B-A093-5DEC4E46BF56}" type="presParOf" srcId="{86AE4DD8-73C5-4CA0-BF24-B7A8EA0E4C5D}" destId="{CD12462B-5113-4DAA-9CCE-A386911F936A}" srcOrd="1" destOrd="0" presId="urn:microsoft.com/office/officeart/2005/8/layout/hList1"/>
    <dgm:cxn modelId="{5C36A381-3594-474E-B6D7-34D8DE528F70}" type="presParOf" srcId="{86AE4DD8-73C5-4CA0-BF24-B7A8EA0E4C5D}" destId="{343AF3CB-3AF5-44AB-BC94-54A338BA5A84}" srcOrd="2" destOrd="0" presId="urn:microsoft.com/office/officeart/2005/8/layout/hList1"/>
    <dgm:cxn modelId="{FD060FF3-04D6-4712-BDF3-5CCA28BE65E5}" type="presParOf" srcId="{343AF3CB-3AF5-44AB-BC94-54A338BA5A84}" destId="{44FC929E-7CA7-47F8-9DA8-0123406C9BB3}" srcOrd="0" destOrd="0" presId="urn:microsoft.com/office/officeart/2005/8/layout/hList1"/>
    <dgm:cxn modelId="{1E22F0DB-8ED2-4199-BA08-53CB941B0E0E}" type="presParOf" srcId="{343AF3CB-3AF5-44AB-BC94-54A338BA5A84}" destId="{2D4EF20A-6A73-4D56-B8A6-70DA37BF53A0}" srcOrd="1" destOrd="0" presId="urn:microsoft.com/office/officeart/2005/8/layout/hList1"/>
    <dgm:cxn modelId="{A794D3F6-D310-405B-90F8-05C98330A64E}" type="presParOf" srcId="{86AE4DD8-73C5-4CA0-BF24-B7A8EA0E4C5D}" destId="{B44EB213-12C6-4FB2-98C3-FE3D0ECD3ABE}" srcOrd="3" destOrd="0" presId="urn:microsoft.com/office/officeart/2005/8/layout/hList1"/>
    <dgm:cxn modelId="{8160B126-D2F5-4C76-B406-C37E88D50C94}" type="presParOf" srcId="{86AE4DD8-73C5-4CA0-BF24-B7A8EA0E4C5D}" destId="{2E5B1618-5555-4388-8E1A-AE3A7E967935}" srcOrd="4" destOrd="0" presId="urn:microsoft.com/office/officeart/2005/8/layout/hList1"/>
    <dgm:cxn modelId="{D18615C4-1008-4627-A3F8-A2BB548FC851}" type="presParOf" srcId="{2E5B1618-5555-4388-8E1A-AE3A7E967935}" destId="{13323014-71A5-421D-9075-8A988653C5BE}" srcOrd="0" destOrd="0" presId="urn:microsoft.com/office/officeart/2005/8/layout/hList1"/>
    <dgm:cxn modelId="{6BD7555F-FE62-4E4B-8BC7-2BF2666EEBBA}" type="presParOf" srcId="{2E5B1618-5555-4388-8E1A-AE3A7E967935}" destId="{C446582E-7705-4B6B-A47B-13CF26D30671}" srcOrd="1" destOrd="0" presId="urn:microsoft.com/office/officeart/2005/8/layout/hList1"/>
    <dgm:cxn modelId="{4D54CFBB-8720-4ABB-AE03-59CF8ED72E96}" type="presParOf" srcId="{86AE4DD8-73C5-4CA0-BF24-B7A8EA0E4C5D}" destId="{02AE0494-DFD4-4FD5-A588-BA5D7922CB10}" srcOrd="5" destOrd="0" presId="urn:microsoft.com/office/officeart/2005/8/layout/hList1"/>
    <dgm:cxn modelId="{E07A4790-B292-4905-90FA-1D57ACA3B7E8}" type="presParOf" srcId="{86AE4DD8-73C5-4CA0-BF24-B7A8EA0E4C5D}" destId="{996EAF84-2CDD-496B-ACE4-3A368CBA99BA}" srcOrd="6" destOrd="0" presId="urn:microsoft.com/office/officeart/2005/8/layout/hList1"/>
    <dgm:cxn modelId="{295EC9F3-CFD4-4DCF-990F-8F43B42280C9}" type="presParOf" srcId="{996EAF84-2CDD-496B-ACE4-3A368CBA99BA}" destId="{2C057F73-B4FF-4AB3-9B2F-5A0E1BDFB046}" srcOrd="0" destOrd="0" presId="urn:microsoft.com/office/officeart/2005/8/layout/hList1"/>
    <dgm:cxn modelId="{D9AD39B8-B7E8-480A-90B3-513F9E3DD3E5}" type="presParOf" srcId="{996EAF84-2CDD-496B-ACE4-3A368CBA99BA}" destId="{CF7D2B94-3D5C-4437-B26B-1F8976757587}" srcOrd="1" destOrd="0" presId="urn:microsoft.com/office/officeart/2005/8/layout/hList1"/>
    <dgm:cxn modelId="{3B7311EC-FB4D-46FA-B3DD-A4CDF00184D2}" type="presParOf" srcId="{86AE4DD8-73C5-4CA0-BF24-B7A8EA0E4C5D}" destId="{48C42B05-29EB-4487-AC8B-4254644D1A7E}" srcOrd="7" destOrd="0" presId="urn:microsoft.com/office/officeart/2005/8/layout/hList1"/>
    <dgm:cxn modelId="{E102ECFC-2ACC-4603-B5AA-BDD6C9711AB1}" type="presParOf" srcId="{86AE4DD8-73C5-4CA0-BF24-B7A8EA0E4C5D}" destId="{0C16F511-173B-44C2-A534-A88E0123B139}" srcOrd="8" destOrd="0" presId="urn:microsoft.com/office/officeart/2005/8/layout/hList1"/>
    <dgm:cxn modelId="{405EFF8C-FEAF-40F3-B39F-0F11AD780C05}" type="presParOf" srcId="{0C16F511-173B-44C2-A534-A88E0123B139}" destId="{F0E45C53-F50F-4A54-9CD1-1B144FBF0FC8}" srcOrd="0" destOrd="0" presId="urn:microsoft.com/office/officeart/2005/8/layout/hList1"/>
    <dgm:cxn modelId="{92D22860-DD08-4A21-AD2D-372DAA9C90F1}" type="presParOf" srcId="{0C16F511-173B-44C2-A534-A88E0123B139}" destId="{7BC4E30C-571C-456C-A447-D3DE11936B9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093226-D5E7-4796-B599-B57095FB4782}">
      <dsp:nvSpPr>
        <dsp:cNvPr id="0" name=""/>
        <dsp:cNvSpPr/>
      </dsp:nvSpPr>
      <dsp:spPr>
        <a:xfrm>
          <a:off x="3716" y="26"/>
          <a:ext cx="1424793" cy="56991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樂章</a:t>
          </a:r>
          <a:r>
            <a:rPr lang="en-US" altLang="zh-TW" sz="2000" b="1" kern="1200"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716" y="26"/>
        <a:ext cx="1424793" cy="569917"/>
      </dsp:txXfrm>
    </dsp:sp>
    <dsp:sp modelId="{820E1D67-733C-4B48-9A98-743568EB0024}">
      <dsp:nvSpPr>
        <dsp:cNvPr id="0" name=""/>
        <dsp:cNvSpPr/>
      </dsp:nvSpPr>
      <dsp:spPr>
        <a:xfrm>
          <a:off x="3716" y="569944"/>
          <a:ext cx="1424793" cy="136152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zh-TW" altLang="en-US" sz="1400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抵達農村時</a:t>
          </a:r>
          <a:endParaRPr lang="zh-TW" altLang="en-US" sz="1400" kern="1200" dirty="0"/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zh-TW" altLang="en-US" sz="1400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喚醒愉悅的心情</a:t>
          </a:r>
          <a:endParaRPr lang="zh-TW" altLang="en-US" sz="1400" kern="1200" dirty="0"/>
        </a:p>
      </dsp:txBody>
      <dsp:txXfrm>
        <a:off x="3716" y="569944"/>
        <a:ext cx="1424793" cy="1361520"/>
      </dsp:txXfrm>
    </dsp:sp>
    <dsp:sp modelId="{44FC929E-7CA7-47F8-9DA8-0123406C9BB3}">
      <dsp:nvSpPr>
        <dsp:cNvPr id="0" name=""/>
        <dsp:cNvSpPr/>
      </dsp:nvSpPr>
      <dsp:spPr>
        <a:xfrm>
          <a:off x="1627981" y="26"/>
          <a:ext cx="1424793" cy="569917"/>
        </a:xfrm>
        <a:prstGeom prst="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樂章</a:t>
          </a:r>
          <a:r>
            <a:rPr lang="en-US" altLang="zh-TW" sz="2000" b="1" kern="1200"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</a:t>
          </a:r>
          <a:endParaRPr lang="en-US" altLang="zh-TW" sz="1400" kern="1200" dirty="0">
            <a:effectLst/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1627981" y="26"/>
        <a:ext cx="1424793" cy="569917"/>
      </dsp:txXfrm>
    </dsp:sp>
    <dsp:sp modelId="{2D4EF20A-6A73-4D56-B8A6-70DA37BF53A0}">
      <dsp:nvSpPr>
        <dsp:cNvPr id="0" name=""/>
        <dsp:cNvSpPr/>
      </dsp:nvSpPr>
      <dsp:spPr>
        <a:xfrm>
          <a:off x="1627981" y="569944"/>
          <a:ext cx="1424793" cy="1361520"/>
        </a:xfrm>
        <a:prstGeom prst="rect">
          <a:avLst/>
        </a:prstGeom>
        <a:solidFill>
          <a:schemeClr val="accent2">
            <a:tint val="40000"/>
            <a:alpha val="90000"/>
            <a:hueOff val="-212306"/>
            <a:satOff val="-18836"/>
            <a:lumOff val="-19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12306"/>
              <a:satOff val="-18836"/>
              <a:lumOff val="-1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zh-TW" altLang="en-US" sz="1400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溪邊景象</a:t>
          </a:r>
          <a:endParaRPr lang="zh-TW" altLang="en-US" sz="1400" kern="1200" dirty="0"/>
        </a:p>
      </dsp:txBody>
      <dsp:txXfrm>
        <a:off x="1627981" y="569944"/>
        <a:ext cx="1424793" cy="1361520"/>
      </dsp:txXfrm>
    </dsp:sp>
    <dsp:sp modelId="{13323014-71A5-421D-9075-8A988653C5BE}">
      <dsp:nvSpPr>
        <dsp:cNvPr id="0" name=""/>
        <dsp:cNvSpPr/>
      </dsp:nvSpPr>
      <dsp:spPr>
        <a:xfrm>
          <a:off x="3252247" y="26"/>
          <a:ext cx="1424793" cy="569917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樂章</a:t>
          </a:r>
          <a:r>
            <a:rPr lang="en-US" altLang="zh-TW" sz="2000" b="1" kern="1200"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52247" y="26"/>
        <a:ext cx="1424793" cy="569917"/>
      </dsp:txXfrm>
    </dsp:sp>
    <dsp:sp modelId="{C446582E-7705-4B6B-A47B-13CF26D30671}">
      <dsp:nvSpPr>
        <dsp:cNvPr id="0" name=""/>
        <dsp:cNvSpPr/>
      </dsp:nvSpPr>
      <dsp:spPr>
        <a:xfrm>
          <a:off x="3252247" y="569944"/>
          <a:ext cx="1424793" cy="1361520"/>
        </a:xfrm>
        <a:prstGeom prst="rect">
          <a:avLst/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zh-TW" altLang="en-US" sz="1400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鄉村居民的</a:t>
          </a:r>
          <a:endParaRPr lang="zh-TW" altLang="en-US" sz="1400" kern="1200" dirty="0"/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zh-TW" altLang="en-US" sz="1400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歡樂聚會 </a:t>
          </a:r>
          <a:endParaRPr lang="zh-TW" altLang="en-US" sz="1400" kern="1200" dirty="0"/>
        </a:p>
      </dsp:txBody>
      <dsp:txXfrm>
        <a:off x="3252247" y="569944"/>
        <a:ext cx="1424793" cy="1361520"/>
      </dsp:txXfrm>
    </dsp:sp>
    <dsp:sp modelId="{2C057F73-B4FF-4AB3-9B2F-5A0E1BDFB046}">
      <dsp:nvSpPr>
        <dsp:cNvPr id="0" name=""/>
        <dsp:cNvSpPr/>
      </dsp:nvSpPr>
      <dsp:spPr>
        <a:xfrm>
          <a:off x="4876512" y="26"/>
          <a:ext cx="1424793" cy="569917"/>
        </a:xfrm>
        <a:prstGeom prst="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樂章</a:t>
          </a:r>
          <a:r>
            <a:rPr lang="en-US" altLang="zh-TW" sz="2000" b="1" kern="1200"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4</a:t>
          </a:r>
          <a:endParaRPr lang="en-US" altLang="zh-TW" sz="1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876512" y="26"/>
        <a:ext cx="1424793" cy="569917"/>
      </dsp:txXfrm>
    </dsp:sp>
    <dsp:sp modelId="{CF7D2B94-3D5C-4437-B26B-1F8976757587}">
      <dsp:nvSpPr>
        <dsp:cNvPr id="0" name=""/>
        <dsp:cNvSpPr/>
      </dsp:nvSpPr>
      <dsp:spPr>
        <a:xfrm>
          <a:off x="4876512" y="569944"/>
          <a:ext cx="1424793" cy="1361520"/>
        </a:xfrm>
        <a:prstGeom prst="rect">
          <a:avLst/>
        </a:prstGeom>
        <a:solidFill>
          <a:schemeClr val="accent2">
            <a:tint val="40000"/>
            <a:alpha val="90000"/>
            <a:hueOff val="-636919"/>
            <a:satOff val="-56510"/>
            <a:lumOff val="-577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636919"/>
              <a:satOff val="-56510"/>
              <a:lumOff val="-5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zh-TW" altLang="en-US" sz="1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暴風雨</a:t>
          </a:r>
          <a:endParaRPr lang="zh-TW" altLang="en-US" sz="1400" kern="1200" dirty="0"/>
        </a:p>
      </dsp:txBody>
      <dsp:txXfrm>
        <a:off x="4876512" y="569944"/>
        <a:ext cx="1424793" cy="1361520"/>
      </dsp:txXfrm>
    </dsp:sp>
    <dsp:sp modelId="{F0E45C53-F50F-4A54-9CD1-1B144FBF0FC8}">
      <dsp:nvSpPr>
        <dsp:cNvPr id="0" name=""/>
        <dsp:cNvSpPr/>
      </dsp:nvSpPr>
      <dsp:spPr>
        <a:xfrm>
          <a:off x="6500777" y="26"/>
          <a:ext cx="1424793" cy="569917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樂章</a:t>
          </a:r>
          <a:r>
            <a:rPr lang="en-US" altLang="zh-TW" sz="2000" b="1" kern="1200"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5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500777" y="26"/>
        <a:ext cx="1424793" cy="569917"/>
      </dsp:txXfrm>
    </dsp:sp>
    <dsp:sp modelId="{7BC4E30C-571C-456C-A447-D3DE11936B9B}">
      <dsp:nvSpPr>
        <dsp:cNvPr id="0" name=""/>
        <dsp:cNvSpPr/>
      </dsp:nvSpPr>
      <dsp:spPr>
        <a:xfrm>
          <a:off x="6500777" y="569944"/>
          <a:ext cx="1424793" cy="1361520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zh-TW" altLang="en-US" sz="1400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牧羊人之歌。</a:t>
          </a:r>
          <a:endParaRPr lang="zh-TW" altLang="en-US" sz="1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zh-TW" altLang="en-US" sz="1400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暴風雨過後的</a:t>
          </a:r>
          <a:endParaRPr lang="zh-TW" altLang="en-US" sz="1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zh-TW" altLang="en-US" sz="1400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快樂和感恩之情 </a:t>
          </a:r>
          <a:endParaRPr lang="zh-TW" altLang="en-US" sz="1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500777" y="569944"/>
        <a:ext cx="1424793" cy="13615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B43FE-8184-41CE-A465-E3B22E43B837}" type="datetimeFigureOut">
              <a:rPr lang="zh-TW" altLang="en-US" smtClean="0"/>
              <a:t>2020/4/7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D37F6-4464-4FDB-A5F3-C620AD23DE7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3604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thvn2020.de/?L=1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beethoven-rundgang.bonn.de/beethoven-trailer/index.php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beethoven-rundgang.bonn.de/videodateien/Beethoven_Trailer.mp4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thvn2020.de/programm/beethoven-pastoral-project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pinterest.com/pin/493214596690441883/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R7RbvOGRe_w" TargetMode="External"/><Relationship Id="rId13" Type="http://schemas.openxmlformats.org/officeDocument/2006/relationships/hyperlink" Target="https://en.wikipedia.org/wiki/Barbie_and_the_Magic_of_Pegasus" TargetMode="External"/><Relationship Id="rId3" Type="http://schemas.openxmlformats.org/officeDocument/2006/relationships/hyperlink" Target="https://en.wikipedia.org/wiki/Tempo#Basic_tempo_markings" TargetMode="External"/><Relationship Id="rId7" Type="http://schemas.openxmlformats.org/officeDocument/2006/relationships/hyperlink" Target="https://www.youtube.com/watch?v=vKfAF4jVqnA" TargetMode="External"/><Relationship Id="rId12" Type="http://schemas.openxmlformats.org/officeDocument/2006/relationships/hyperlink" Target="https://en.wikipedia.org/wiki/Fantasia_(1940_film)" TargetMode="External"/><Relationship Id="rId2" Type="http://schemas.openxmlformats.org/officeDocument/2006/relationships/slide" Target="../slides/slide17.xml"/><Relationship Id="rId16" Type="http://schemas.openxmlformats.org/officeDocument/2006/relationships/hyperlink" Target="https://www.youtube.com/watch?v=59vMBSAYSKk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B-flat_major" TargetMode="External"/><Relationship Id="rId11" Type="http://schemas.openxmlformats.org/officeDocument/2006/relationships/hyperlink" Target="https://www.youtube.com/watch?v=1jhsKuJ8TFg" TargetMode="External"/><Relationship Id="rId5" Type="http://schemas.openxmlformats.org/officeDocument/2006/relationships/hyperlink" Target="https://www.youtube.com/watch?v=uKFiR8GvUY4" TargetMode="External"/><Relationship Id="rId15" Type="http://schemas.openxmlformats.org/officeDocument/2006/relationships/hyperlink" Target="https://www.youtube.com/watch?v=bshz1reMTVY" TargetMode="External"/><Relationship Id="rId10" Type="http://schemas.openxmlformats.org/officeDocument/2006/relationships/hyperlink" Target="https://www.youtube.com/watch?v=gTInBejxFW0" TargetMode="External"/><Relationship Id="rId4" Type="http://schemas.openxmlformats.org/officeDocument/2006/relationships/hyperlink" Target="https://en.wikipedia.org/wiki/F_major" TargetMode="External"/><Relationship Id="rId9" Type="http://schemas.openxmlformats.org/officeDocument/2006/relationships/hyperlink" Target="https://en.wikipedia.org/wiki/F_minor" TargetMode="External"/><Relationship Id="rId14" Type="http://schemas.openxmlformats.org/officeDocument/2006/relationships/hyperlink" Target="https://en.wikipedia.org/wiki/Soylent_Green" TargetMode="External"/></Relationships>
</file>

<file path=ppt/notesSlides/_rels/notes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OD4-dpO_8kc" TargetMode="External"/><Relationship Id="rId3" Type="http://schemas.openxmlformats.org/officeDocument/2006/relationships/hyperlink" Target="https://www.rti.org.tw/news/view/id/2046184" TargetMode="External"/><Relationship Id="rId7" Type="http://schemas.openxmlformats.org/officeDocument/2006/relationships/hyperlink" Target="https://www.youtube.com/watch?v=468zoyIsSlk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watch?v=hhKLw2gk3SM" TargetMode="External"/><Relationship Id="rId11" Type="http://schemas.openxmlformats.org/officeDocument/2006/relationships/hyperlink" Target="http://share1.chaoxing.com/mobile/mooc/tocard/88632127?courseId=88221907&amp;name=%E8%B4%9D%E5%A4%9A%E8%8A%AC%E7%9A%84%E8%89%BA%E6%9C%AF%E6%AD%8C%E6%9B%B2&amp;code=null&amp;appId=0" TargetMode="External"/><Relationship Id="rId5" Type="http://schemas.openxmlformats.org/officeDocument/2006/relationships/hyperlink" Target="https://blog.xuite.net/classicforall/wretch/106860729-2012,%E5%8D%81%E4%B8%80%E6%9C%88%E5%B0%8E%E8%81%86%E2%94%80%E8%B2%9D%E5%A4%9A%E8%8A%AC%E8%97%9D%E8%A1%93%E6%AD%8C%E6%9B%B2%E3%80%9DAdelaide%E3%80%9E" TargetMode="External"/><Relationship Id="rId10" Type="http://schemas.openxmlformats.org/officeDocument/2006/relationships/hyperlink" Target="https://www.youtube.com/watch?v=FQ-pdzd3ZsA" TargetMode="External"/><Relationship Id="rId4" Type="http://schemas.openxmlformats.org/officeDocument/2006/relationships/hyperlink" Target="https://www.youtube.com/watch?v=yacy55diwoA" TargetMode="External"/><Relationship Id="rId9" Type="http://schemas.openxmlformats.org/officeDocument/2006/relationships/hyperlink" Target="https://www.youtube.com/watch?v=8_vMgNq4IbU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undscape.org.tw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bthvn2020.de/programm/beethoven-pastoral-project/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.uk/Beethoven-Symphony-Freedom-Bernstein-Berlin/dp/B000001GDR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riedrich_Schiller" TargetMode="External"/><Relationship Id="rId7" Type="http://schemas.openxmlformats.org/officeDocument/2006/relationships/hyperlink" Target="https://www.youtube.com/watch?v=0xSlEe9i2A4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Memory_of_the_World_Programme" TargetMode="External"/><Relationship Id="rId5" Type="http://schemas.openxmlformats.org/officeDocument/2006/relationships/hyperlink" Target="https://en.wikipedia.org/wiki/Berlin_State_Library" TargetMode="External"/><Relationship Id="rId4" Type="http://schemas.openxmlformats.org/officeDocument/2006/relationships/hyperlink" Target="https://en.wikipedia.org/wiki/Ode_to_Joy" TargetMode="External"/></Relationships>
</file>

<file path=ppt/notesSlides/_rels/notes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tuachorus.org/subpage/lyrics/AFLyrics.htm" TargetMode="External"/><Relationship Id="rId3" Type="http://schemas.openxmlformats.org/officeDocument/2006/relationships/hyperlink" Target="https://en.wikipedia.org/wiki/Kapellmeister" TargetMode="External"/><Relationship Id="rId7" Type="http://schemas.openxmlformats.org/officeDocument/2006/relationships/hyperlink" Target="https://en.wikipedia.org/wiki/Symphony_No._9_(Beethoven)#/media/File:CarolineUngher.jpg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Caroline_Unger" TargetMode="External"/><Relationship Id="rId5" Type="http://schemas.openxmlformats.org/officeDocument/2006/relationships/hyperlink" Target="https://en.wikipedia.org/wiki/Joseph_B%C3%B6hm" TargetMode="External"/><Relationship Id="rId4" Type="http://schemas.openxmlformats.org/officeDocument/2006/relationships/hyperlink" Target="https://en.wikipedia.org/wiki/Michael_Umlauf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icketsource.co.uk/whats-on/aldeburgh/aldeburgh-jubilee-hall/prometheus-celebrates-beethoven/e-axqkmp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zeMzzZf7C6A" TargetMode="External"/><Relationship Id="rId3" Type="http://schemas.openxmlformats.org/officeDocument/2006/relationships/hyperlink" Target="https://www.greekmythologyinart.com/prometheus-carrying-fire-cossiers.html" TargetMode="External"/><Relationship Id="rId7" Type="http://schemas.openxmlformats.org/officeDocument/2006/relationships/hyperlink" Target="https://www.youtube.com/watch?v=drOo7iqrkzU&amp;t=0s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watch?v=drOo7iqrkzU&amp;t=181s" TargetMode="External"/><Relationship Id="rId5" Type="http://schemas.openxmlformats.org/officeDocument/2006/relationships/hyperlink" Target="https://en.wikipedia.org/wiki/Eroica_Variations" TargetMode="External"/><Relationship Id="rId4" Type="http://schemas.openxmlformats.org/officeDocument/2006/relationships/hyperlink" Target="https://youtu.be/aWz4lyLcCKk?list=PLeAjG9cL3qYI0FGdPsMLetzqqJCdHBCAh" TargetMode="External"/><Relationship Id="rId9" Type="http://schemas.openxmlformats.org/officeDocument/2006/relationships/hyperlink" Target="https://youtu.be/AkgxI6f5ZQQ?t=47" TargetMode="External"/></Relationships>
</file>

<file path=ppt/notesSlides/_rels/notes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drOo7iqrkzU&amp;t=0s" TargetMode="External"/><Relationship Id="rId3" Type="http://schemas.openxmlformats.org/officeDocument/2006/relationships/hyperlink" Target="https://www.greekmythologyinart.com/prometheus-carrying-fire-cossiers.html" TargetMode="External"/><Relationship Id="rId7" Type="http://schemas.openxmlformats.org/officeDocument/2006/relationships/hyperlink" Target="https://www.youtube.com/watch?v=drOo7iqrkzU&amp;t=181s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Eroica_Variations" TargetMode="External"/><Relationship Id="rId5" Type="http://schemas.openxmlformats.org/officeDocument/2006/relationships/hyperlink" Target="https://youtu.be/aWz4lyLcCKk?list=PLeAjG9cL3qYI0FGdPsMLetzqqJCdHBCAh" TargetMode="External"/><Relationship Id="rId10" Type="http://schemas.openxmlformats.org/officeDocument/2006/relationships/hyperlink" Target="https://youtu.be/AkgxI6f5ZQQ?t=47" TargetMode="External"/><Relationship Id="rId4" Type="http://schemas.openxmlformats.org/officeDocument/2006/relationships/hyperlink" Target="https://commons.wikimedia.org/wiki/File:Creation_of_man_Prometheus_Berthelemy_Louvre_INV20043.jpg" TargetMode="External"/><Relationship Id="rId9" Type="http://schemas.openxmlformats.org/officeDocument/2006/relationships/hyperlink" Target="https://www.youtube.com/watch?v=zeMzzZf7C6A" TargetMode="Externa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inmotion.dhl/en/beethoven/mosaik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b.uchicago.edu/collex/exhibits/late-sketches-and-autographs-beethoven/case-1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jsu.edu/beethoven/research/beethoven_the_broadwood_fortepiano/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sjsu.edu/beethoven/research/beethoven_and_harpsichord/" TargetMode="External"/><Relationship Id="rId4" Type="http://schemas.openxmlformats.org/officeDocument/2006/relationships/hyperlink" Target="https://blogs.sjsu.edu/humanities-arts/2015/04/06/the-beethoven-center-turns-thirty/" TargetMode="Externa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eveverbeeck.eu/Pianoforte-makers_England_b.htm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worldpianonews.com/wp-content/uploads/2018/05/t.broadwood-and-beethoven-2.jpg" TargetMode="External"/></Relationships>
</file>

<file path=ppt/notesSlides/_rels/notes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jsu.edu/beethoven/research/beethoven_the_broadwood_fortepiano/" TargetMode="External"/><Relationship Id="rId3" Type="http://schemas.openxmlformats.org/officeDocument/2006/relationships/hyperlink" Target="https://en.wikipedia.org/wiki/Piano_Sonata_No._29_(Beethoven)" TargetMode="External"/><Relationship Id="rId7" Type="http://schemas.openxmlformats.org/officeDocument/2006/relationships/hyperlink" Target="https://www.youtube.com/watch?v=yRDcgjvjj2E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youtu.be/TKqFl6Tb4bw" TargetMode="External"/><Relationship Id="rId5" Type="http://schemas.openxmlformats.org/officeDocument/2006/relationships/hyperlink" Target="https://www.youtube.com/watch?v=RshPTsLtU5o" TargetMode="External"/><Relationship Id="rId4" Type="http://schemas.openxmlformats.org/officeDocument/2006/relationships/hyperlink" Target="https://www.youtube.com/watch?v=IiCh6COzItQ" TargetMode="External"/><Relationship Id="rId9" Type="http://schemas.openxmlformats.org/officeDocument/2006/relationships/hyperlink" Target="https://www.classicfm.com/discover-music/instruments/piano/composers-original-piano-photos/" TargetMode="Externa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jPDefnPQNU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youtube.com/watch?v=k7nuYrXc6Gw" TargetMode="External"/><Relationship Id="rId4" Type="http://schemas.openxmlformats.org/officeDocument/2006/relationships/hyperlink" Target="https://www.youtube.com/watch?v=hvVbiqyMvGM" TargetMode="Externa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thvn2020.de/en/participation/event/die-fantastischen-vier-play-the-opening-concert-of-their-anniversary-tour-in-bonn/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youtube.com/watch?v=7cegKFOW5fM" TargetMode="External"/><Relationship Id="rId4" Type="http://schemas.openxmlformats.org/officeDocument/2006/relationships/hyperlink" Target="https://www.youtube.com/watch?v=FbFu2O_z8cw&amp;list=FLk7MjD_DPwenKPbp84rpdlg&amp;index=1196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GSqwwk78q4" TargetMode="External"/><Relationship Id="rId7" Type="http://schemas.openxmlformats.org/officeDocument/2006/relationships/hyperlink" Target="https://www.youtube.com/watch?v=QlxebPMlkx4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watch?v=c5WMnb3gWUU" TargetMode="External"/><Relationship Id="rId5" Type="http://schemas.openxmlformats.org/officeDocument/2006/relationships/hyperlink" Target="https://www.youtube.com/watch?v=dnrhEzzxhPg" TargetMode="External"/><Relationship Id="rId4" Type="http://schemas.openxmlformats.org/officeDocument/2006/relationships/hyperlink" Target="https://www.youtube.com/watch?v=9hpChwifWN0" TargetMode="Externa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5Luis6gW55Q" TargetMode="External"/><Relationship Id="rId13" Type="http://schemas.openxmlformats.org/officeDocument/2006/relationships/hyperlink" Target="https://www.youtube.com/watch?v=a23945btJYw" TargetMode="External"/><Relationship Id="rId18" Type="http://schemas.openxmlformats.org/officeDocument/2006/relationships/hyperlink" Target="https://www.youtube.com/watch?v=NSl6KIZAsNI" TargetMode="External"/><Relationship Id="rId3" Type="http://schemas.openxmlformats.org/officeDocument/2006/relationships/hyperlink" Target="https://www.youtube.com/watch?v=PPkBwCoMjc0" TargetMode="External"/><Relationship Id="rId7" Type="http://schemas.openxmlformats.org/officeDocument/2006/relationships/hyperlink" Target="https://www.youtube.com/watch?v=7JaHvcEiMBc" TargetMode="External"/><Relationship Id="rId12" Type="http://schemas.openxmlformats.org/officeDocument/2006/relationships/hyperlink" Target="https://www.youtube.com/watch?v=GBaHPND2QJg" TargetMode="External"/><Relationship Id="rId17" Type="http://schemas.openxmlformats.org/officeDocument/2006/relationships/hyperlink" Target="https://www.youtube.com/watch?v=Tn4lk8fRskA" TargetMode="External"/><Relationship Id="rId2" Type="http://schemas.openxmlformats.org/officeDocument/2006/relationships/slide" Target="../slides/slide42.xml"/><Relationship Id="rId16" Type="http://schemas.openxmlformats.org/officeDocument/2006/relationships/hyperlink" Target="https://www.youtube.com/watch?v=3B_r5rVU5rw" TargetMode="External"/><Relationship Id="rId20" Type="http://schemas.openxmlformats.org/officeDocument/2006/relationships/hyperlink" Target="https://www.youtube.com/watch?v=_b3_-pPzDVk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watch?v=6rcVyxd9dWU" TargetMode="External"/><Relationship Id="rId11" Type="http://schemas.openxmlformats.org/officeDocument/2006/relationships/hyperlink" Target="https://www.youtube.com/watch?v=rBhmjsv9HVs" TargetMode="External"/><Relationship Id="rId5" Type="http://schemas.openxmlformats.org/officeDocument/2006/relationships/hyperlink" Target="https://www.youtube.com/watch?v=vcBn04IyELc" TargetMode="External"/><Relationship Id="rId15" Type="http://schemas.openxmlformats.org/officeDocument/2006/relationships/hyperlink" Target="https://www.youtube.com/watch?v=P0i49e1OMCA" TargetMode="External"/><Relationship Id="rId10" Type="http://schemas.openxmlformats.org/officeDocument/2006/relationships/hyperlink" Target="https://www.youtube.com/watch?v=HX6CFJNF1FI&amp;feature=emb_logo" TargetMode="External"/><Relationship Id="rId19" Type="http://schemas.openxmlformats.org/officeDocument/2006/relationships/hyperlink" Target="https://www.youtube.com/watch?v=gHdI6L1fdw8" TargetMode="External"/><Relationship Id="rId4" Type="http://schemas.openxmlformats.org/officeDocument/2006/relationships/hyperlink" Target="https://www.youtube.com/watch?v=7cegKFOW5fM" TargetMode="External"/><Relationship Id="rId9" Type="http://schemas.openxmlformats.org/officeDocument/2006/relationships/hyperlink" Target="https://www.youtube.com/watch?v=G63xkJtI_H4&amp;feature=emb_logo" TargetMode="External"/><Relationship Id="rId14" Type="http://schemas.openxmlformats.org/officeDocument/2006/relationships/hyperlink" Target="https://www.youtube.com/watch?v=Son_j0eSDaM" TargetMode="External"/></Relationships>
</file>

<file path=ppt/notesSlides/_rels/notes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5Luis6gW55Q" TargetMode="External"/><Relationship Id="rId13" Type="http://schemas.openxmlformats.org/officeDocument/2006/relationships/hyperlink" Target="https://www.youtube.com/watch?v=a23945btJYw" TargetMode="External"/><Relationship Id="rId18" Type="http://schemas.openxmlformats.org/officeDocument/2006/relationships/hyperlink" Target="https://www.youtube.com/watch?v=NSl6KIZAsNI" TargetMode="External"/><Relationship Id="rId3" Type="http://schemas.openxmlformats.org/officeDocument/2006/relationships/hyperlink" Target="https://www.youtube.com/watch?v=PPkBwCoMjc0" TargetMode="External"/><Relationship Id="rId7" Type="http://schemas.openxmlformats.org/officeDocument/2006/relationships/hyperlink" Target="https://www.youtube.com/watch?v=7JaHvcEiMBc" TargetMode="External"/><Relationship Id="rId12" Type="http://schemas.openxmlformats.org/officeDocument/2006/relationships/hyperlink" Target="https://www.youtube.com/watch?v=GBaHPND2QJg" TargetMode="External"/><Relationship Id="rId17" Type="http://schemas.openxmlformats.org/officeDocument/2006/relationships/hyperlink" Target="https://www.youtube.com/watch?v=Tn4lk8fRskA" TargetMode="External"/><Relationship Id="rId2" Type="http://schemas.openxmlformats.org/officeDocument/2006/relationships/slide" Target="../slides/slide43.xml"/><Relationship Id="rId16" Type="http://schemas.openxmlformats.org/officeDocument/2006/relationships/hyperlink" Target="https://www.youtube.com/watch?v=3B_r5rVU5rw" TargetMode="External"/><Relationship Id="rId20" Type="http://schemas.openxmlformats.org/officeDocument/2006/relationships/hyperlink" Target="https://www.youtube.com/watch?v=_b3_-pPzDVk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watch?v=6rcVyxd9dWU" TargetMode="External"/><Relationship Id="rId11" Type="http://schemas.openxmlformats.org/officeDocument/2006/relationships/hyperlink" Target="https://www.youtube.com/watch?v=rBhmjsv9HVs" TargetMode="External"/><Relationship Id="rId5" Type="http://schemas.openxmlformats.org/officeDocument/2006/relationships/hyperlink" Target="https://www.youtube.com/watch?v=vcBn04IyELc" TargetMode="External"/><Relationship Id="rId15" Type="http://schemas.openxmlformats.org/officeDocument/2006/relationships/hyperlink" Target="https://www.youtube.com/watch?v=P0i49e1OMCA" TargetMode="External"/><Relationship Id="rId10" Type="http://schemas.openxmlformats.org/officeDocument/2006/relationships/hyperlink" Target="https://www.youtube.com/watch?v=HX6CFJNF1FI&amp;feature=emb_logo" TargetMode="External"/><Relationship Id="rId19" Type="http://schemas.openxmlformats.org/officeDocument/2006/relationships/hyperlink" Target="https://www.youtube.com/watch?v=gHdI6L1fdw8" TargetMode="External"/><Relationship Id="rId4" Type="http://schemas.openxmlformats.org/officeDocument/2006/relationships/hyperlink" Target="https://www.youtube.com/watch?v=7cegKFOW5fM" TargetMode="External"/><Relationship Id="rId9" Type="http://schemas.openxmlformats.org/officeDocument/2006/relationships/hyperlink" Target="https://www.youtube.com/watch?v=G63xkJtI_H4&amp;feature=emb_logo" TargetMode="External"/><Relationship Id="rId14" Type="http://schemas.openxmlformats.org/officeDocument/2006/relationships/hyperlink" Target="https://www.youtube.com/watch?v=Son_j0eSDaM" TargetMode="Externa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YrfGjiDgJ0" TargetMode="External"/><Relationship Id="rId7" Type="http://schemas.openxmlformats.org/officeDocument/2006/relationships/hyperlink" Target="https://www.youtube.com/watch?v=NS-cozkw1us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watch?v=3B_r5rVU5rw" TargetMode="External"/><Relationship Id="rId5" Type="http://schemas.openxmlformats.org/officeDocument/2006/relationships/hyperlink" Target="https://www.youtube.com/watch?v=b9WYHN-NlLE" TargetMode="External"/><Relationship Id="rId4" Type="http://schemas.openxmlformats.org/officeDocument/2006/relationships/hyperlink" Target="https://www.youtube.com/watch?v=Qx0QYgSluRc" TargetMode="External"/></Relationships>
</file>

<file path=ppt/notesSlides/_rels/notes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Nick_Sagan" TargetMode="External"/><Relationship Id="rId3" Type="http://schemas.openxmlformats.org/officeDocument/2006/relationships/hyperlink" Target="https://voyager.jpl.nasa.gov/golden-record/whats-on-the-record/" TargetMode="External"/><Relationship Id="rId7" Type="http://schemas.openxmlformats.org/officeDocument/2006/relationships/hyperlink" Target="https://en.wikipedia.org/wiki/Timothy_Ferris" TargetMode="External"/><Relationship Id="rId12" Type="http://schemas.openxmlformats.org/officeDocument/2006/relationships/hyperlink" Target="https://www.youtube.com/watch?v=jCnNGpAuOZY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Frank_Drake" TargetMode="External"/><Relationship Id="rId11" Type="http://schemas.openxmlformats.org/officeDocument/2006/relationships/hyperlink" Target="https://en.wikipedia.org/wiki/Voyager_Golden_Record" TargetMode="External"/><Relationship Id="rId5" Type="http://schemas.openxmlformats.org/officeDocument/2006/relationships/hyperlink" Target="https://en.wikipedia.org/wiki/Voyager_program" TargetMode="External"/><Relationship Id="rId10" Type="http://schemas.openxmlformats.org/officeDocument/2006/relationships/hyperlink" Target="https://www.youtube.com/playlist?list=PL81E40175B43DEBDB" TargetMode="External"/><Relationship Id="rId4" Type="http://schemas.openxmlformats.org/officeDocument/2006/relationships/hyperlink" Target="https://voyager.jpl.nasa.gov/golden-record/whats-on-the-record/music/" TargetMode="External"/><Relationship Id="rId9" Type="http://schemas.openxmlformats.org/officeDocument/2006/relationships/hyperlink" Target="https://www.youtube.com/watch?v=ap-6312_eNk&amp;list=PLLTUh0iGrnkM7EwpY-Gace2ajxD1cBeNc" TargetMode="Externa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xL-f2-PiJs" TargetMode="External"/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p7emeuZN2YU" TargetMode="Externa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eurofolkradio.com/2017/10/25/genius-beethoven-moonlight-sonata-third-movement/beethoven-on-fire/" TargetMode="External"/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thvn2020.de/en/background/leittheme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zh.wikipedia.org/wiki/%E5%BE%B7%E5%9B%BD" TargetMode="External"/><Relationship Id="rId3" Type="http://schemas.openxmlformats.org/officeDocument/2006/relationships/hyperlink" Target="https://www.google.com.tw/maps/place/%E8%B2%9D%E5%A4%9A%E8%8A%AC%E4%B9%8B%E5%AE%B6/@50.7218381,7.1020854,10.04z/data=!4m5!3m4!1s0x47bee10b0000ec0f:0xf0e0317f82ae4690!8m2!3d50.736861!4d7.1012?hl=zh-TW" TargetMode="External"/><Relationship Id="rId7" Type="http://schemas.openxmlformats.org/officeDocument/2006/relationships/hyperlink" Target="https://zh.wikipedia.org/wiki/%E6%BB%91%E9%90%B5%E7%9B%A7%E6%88%B0%E5%BD%B9" TargetMode="External"/><Relationship Id="rId12" Type="http://schemas.openxmlformats.org/officeDocument/2006/relationships/hyperlink" Target="https://en.wikipedia.org/wiki/Napoleon_Crossing_the_Alps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zh.wikipedia.org/wiki/%E8%87%AA%E7%94%B1%E4%B8%BB%E4%B9%89" TargetMode="External"/><Relationship Id="rId11" Type="http://schemas.openxmlformats.org/officeDocument/2006/relationships/hyperlink" Target="https://zh.wikipedia.org/wiki/%E5%8C%88%E7%89%99%E5%88%A9" TargetMode="External"/><Relationship Id="rId5" Type="http://schemas.openxmlformats.org/officeDocument/2006/relationships/hyperlink" Target="https://zh.wikipedia.org/wiki/%E7%A4%BE%E4%BC%9A%E4%B8%BB%E4%B9%89" TargetMode="External"/><Relationship Id="rId10" Type="http://schemas.openxmlformats.org/officeDocument/2006/relationships/hyperlink" Target="https://zh.wikipedia.org/wiki/%E6%B3%A2%E5%85%B0" TargetMode="External"/><Relationship Id="rId4" Type="http://schemas.openxmlformats.org/officeDocument/2006/relationships/hyperlink" Target="https://zh.wikipedia.org/wiki/%E5%A5%A7%E5%9C%B0%E5%88%A9%E5%B8%9D%E5%9C%8B" TargetMode="External"/><Relationship Id="rId9" Type="http://schemas.openxmlformats.org/officeDocument/2006/relationships/hyperlink" Target="https://zh.wikipedia.org/wiki/%E6%84%8F%E5%A4%A7%E5%88%A9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tw/maps/place/%E8%B2%9D%E5%A4%9A%E8%8A%AC%E4%B9%8B%E5%AE%B6/@50.7218381,7.1020854,10.04z/data=!4m5!3m4!1s0x47bee10b0000ec0f:0xf0e0317f82ae4690!8m2!3d50.736861!4d7.1012?hl=zh-TW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glish.elpais.com/elpais/2018/05/28/inenglish/1527521730_308057.html" TargetMode="External"/><Relationship Id="rId5" Type="http://schemas.openxmlformats.org/officeDocument/2006/relationships/hyperlink" Target="https://www.beethoven.de/en/museum#opening-hours" TargetMode="External"/><Relationship Id="rId4" Type="http://schemas.openxmlformats.org/officeDocument/2006/relationships/hyperlink" Target="https://www.google.com.tw/maps/place/%E6%AF%94%E5%88%A9%E6%99%82%E6%A2%85%E8%B5%AB%E5%80%AB/@50.9949531,4.2588864,10.19z/data=!4m5!3m4!1s0x47c3e59450852049:0x40099ab2f4d5800!8m2!3d51.0258761!4d4.4775362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glish.elpais.com/elpais/2018/05/28/inenglish/1527521730_308057.html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圖片</a:t>
            </a:r>
            <a:r>
              <a:rPr lang="en-US" altLang="zh-TW" dirty="0">
                <a:hlinkClick r:id="rId3"/>
              </a:rPr>
              <a:t>https://www.bthvn2020.de/?L=1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D37F6-4464-4FDB-A5F3-C620AD23DE73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6830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2020</a:t>
            </a:r>
            <a:r>
              <a:rPr lang="zh-TW" altLang="en-US" dirty="0"/>
              <a:t>波昂以貝多芬為主題的活動</a:t>
            </a:r>
            <a:endParaRPr lang="en-US" altLang="zh-TW" dirty="0"/>
          </a:p>
          <a:p>
            <a:r>
              <a:rPr lang="zh-TW" altLang="zh-TW" dirty="0"/>
              <a:t>貝多芬之旅：在波昂街頭豎立路標介紹與貝多芬有關的景點。</a:t>
            </a:r>
          </a:p>
          <a:p>
            <a:pPr lvl="0"/>
            <a:r>
              <a:rPr lang="zh-TW" altLang="zh-TW" dirty="0"/>
              <a:t>貝多芬</a:t>
            </a:r>
            <a:r>
              <a:rPr lang="en-US" altLang="zh-TW" dirty="0"/>
              <a:t>AR</a:t>
            </a:r>
            <a:r>
              <a:rPr lang="zh-TW" altLang="zh-TW" dirty="0"/>
              <a:t>導遊</a:t>
            </a:r>
            <a:r>
              <a:rPr lang="en-US" altLang="zh-TW" dirty="0"/>
              <a:t>BTHVN2020 AR app—22</a:t>
            </a:r>
            <a:r>
              <a:rPr lang="zh-TW" altLang="zh-TW" dirty="0"/>
              <a:t>歲的貝多芬擔任虛擬導遊，導覽他在波昂生活和工作的地點。</a:t>
            </a:r>
          </a:p>
          <a:p>
            <a:pPr lvl="0"/>
            <a:r>
              <a:rPr lang="zh-TW" altLang="zh-TW" dirty="0"/>
              <a:t>預告片</a:t>
            </a:r>
            <a:r>
              <a:rPr lang="en-US" altLang="zh-TW" u="sng" dirty="0">
                <a:hlinkClick r:id="rId3"/>
              </a:rPr>
              <a:t>https://beethoven-rundgang.bonn.de/beethoven-trailer/index.php</a:t>
            </a:r>
            <a:endParaRPr lang="zh-TW" altLang="zh-TW" dirty="0"/>
          </a:p>
          <a:p>
            <a:r>
              <a:rPr lang="zh-TW" altLang="en-US" dirty="0">
                <a:hlinkClick r:id="rId4"/>
              </a:rPr>
              <a:t>圖片來源</a:t>
            </a:r>
            <a:r>
              <a:rPr lang="en-US" altLang="zh-TW" dirty="0">
                <a:hlinkClick r:id="rId4"/>
              </a:rPr>
              <a:t>https://beethoven-rundgang.bonn.de/videodateien/Beethoven_Trailer.mp4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D37F6-4464-4FDB-A5F3-C620AD23DE73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8307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愛好自然</a:t>
            </a:r>
          </a:p>
          <a:p>
            <a:pPr lvl="0"/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貝多芬熱愛大自然，每天下午都要到城外散布。浪漫主義風格的大自然是恬靜的原野風光、激烈的暴風雨，是靈感的來源、情緒的慰藉。</a:t>
            </a:r>
          </a:p>
          <a:p>
            <a:pPr lvl="0"/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第六號交響曲《田園》描寫大自然的風光、暴風雨、鄉村慶典，是標題音樂的代表作，也是一幅音畫。</a:t>
            </a:r>
          </a:p>
          <a:p>
            <a:pPr lvl="0"/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大自然提供貝多芬獨處的環境，在大自然中，貝多芬找到放鬆、孤獨和靈感，他曾寫道：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 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在灌木叢、森林、樹木、草叢、岩石間漫步，我多麼高興，沒有人像我這樣熱愛大地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，然而，由於聽力惡化限制了貝多芬對大自然的感知，遺書中寫道：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想像一下我的屈辱，站在我旁邊的人聽到遠處的長笛，而我卻什麼也沒聽到！ 或是有人聽到牧羊人的歌聲，而我卻聽不到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…”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參考網頁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https://www.bthvn2020.de/programm/beethoven-pastoral-project/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在大自然中散步時，他雖身攜帶筆記本，記下音樂靈感，因此自然環境對他的音樂創作非常重要。</a:t>
            </a:r>
          </a:p>
          <a:p>
            <a:pPr lvl="0"/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貝多芬經歷的天災：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1784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年冬天中歐發生冰災，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1816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年印度坦博拉火山爆發，工業革命在當時已經開始造成水汙染、空氣汙染，這些環境影響因素至今仍影響人類的生活。</a:t>
            </a:r>
          </a:p>
          <a:p>
            <a:pPr lvl="0"/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從藝術和文化的角度出發，探討環境保護和永續議題。</a:t>
            </a:r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圖片來源</a:t>
            </a:r>
            <a:r>
              <a:rPr lang="en-US" altLang="zh-TW" dirty="0">
                <a:hlinkClick r:id="rId4"/>
              </a:rPr>
              <a:t>https://www.pinterest.com/pin/493214596690441883/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D37F6-4464-4FDB-A5F3-C620AD23DE73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1214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dirty="0"/>
              <a:t>Symphony No. 6 in </a:t>
            </a:r>
            <a:r>
              <a:rPr lang="en-US" altLang="zh-TW" dirty="0"/>
              <a:t>F major, Op. 68 (Pastoral Symphony)</a:t>
            </a:r>
            <a:endParaRPr lang="zh-TW" altLang="zh-TW" dirty="0"/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1802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–1808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顛覆傳統：古典交響曲有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個樂章，但是這個作品有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個樂章。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標題音樂：通常交響曲只有編號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絕對音樂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，貝多芬自己在每個樂章加上文字敘述，具體描寫景色 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標題音樂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D37F6-4464-4FDB-A5F3-C620AD23DE73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77449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迪士尼動畫</a:t>
            </a:r>
            <a:r>
              <a:rPr lang="zh-TW" altLang="zh-TW" dirty="0">
                <a:solidFill>
                  <a:schemeClr val="tx1"/>
                </a:solidFill>
                <a:latin typeface="微軟正黑體" panose="020B0604030504040204" pitchFamily="34" charset="-120"/>
              </a:rPr>
              <a:t>《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</a:rPr>
              <a:t>幻想曲</a:t>
            </a:r>
            <a:r>
              <a:rPr lang="zh-TW" altLang="zh-TW" dirty="0">
                <a:solidFill>
                  <a:schemeClr val="tx1"/>
                </a:solidFill>
                <a:latin typeface="微軟正黑體" panose="020B0604030504040204" pitchFamily="34" charset="-120"/>
              </a:rPr>
              <a:t>》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</a:rPr>
              <a:t>以希臘神話中的人馬、酒神、雷神等角色，搭配貝多芬</a:t>
            </a:r>
            <a:r>
              <a:rPr lang="zh-TW" altLang="zh-TW" dirty="0">
                <a:solidFill>
                  <a:schemeClr val="tx1"/>
                </a:solidFill>
                <a:latin typeface="微軟正黑體" panose="020B0604030504040204" pitchFamily="34" charset="-120"/>
              </a:rPr>
              <a:t>《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</a:rPr>
              <a:t>田園</a:t>
            </a:r>
            <a:r>
              <a:rPr lang="zh-TW" altLang="zh-TW" dirty="0">
                <a:solidFill>
                  <a:schemeClr val="tx1"/>
                </a:solidFill>
                <a:latin typeface="微軟正黑體" panose="020B0604030504040204" pitchFamily="34" charset="-120"/>
              </a:rPr>
              <a:t>》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</a:rPr>
              <a:t>交響曲，詮釋了浪漫主義的田園想像。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</a:rPr>
              <a:t>浪漫主義的大自然想像包括如詩如畫的田園景色，豐收季節甜美的花果稻穀香氣，鳥鳴流水如歌如樂，煙霧是溫暖的家庭團聚象徵，即使有暴風雨也是半天即停，為田野帶來更清新的景致，農夫、牧人安居樂業，秋收冬藏十分悠閒。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</a:rPr>
              <a:t>現實中的大自然可能有農藥殺害麻雀、蜜蜂，霧霾導致視線不清，水災、乾旱、高溫等極端天氣造成災情，田野景色可能有工廠、人造建築梗在其中，流水可能髒兮兮令人不敢接近，而且在貝多芬的時代仍有很多農奴，生活僅求溫飽。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</a:rPr>
              <a:t>正如傳統文化中的歸隱田園，浪漫的想像只有豐收飽足的一面，即使貧困也甘之如飴不改其志。藝術作品是精煉部分情感、情景而成，我們可以純就這樣的角度來欣賞，也可以從現實的角度來做延伸思考。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</a:endParaRPr>
          </a:p>
          <a:p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樂章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第一樂章抵達農村時喚醒愉悅的心情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Awakening of cheerful feelings on arrival in the countryside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Tempo"/>
              </a:rPr>
              <a:t>Allegro ma non </a:t>
            </a:r>
            <a:r>
              <a:rPr lang="en-US" altLang="zh-TW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Tempo"/>
              </a:rPr>
              <a:t>troppo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altLang="zh-TW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F major"/>
              </a:rPr>
              <a:t>F major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迪士尼幻想曲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https://www.youtube.com/watch?v=uKFiR8GvUY4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第二樂章 溪邊景象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Scene by the brook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Andante molto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mosso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altLang="zh-TW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B-flat major"/>
              </a:rPr>
              <a:t>B♭ major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迪士尼動畫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https://www.youtube.com/watch?v=vKfAF4jVqnA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第三樂章 鄉村居民的歡樂聚會 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Merry gathering of country folk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Allegro, F major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迪士尼動畫 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https://www.youtube.com/watch?v=R7RbvOGRe_w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第四樂章 暴風雨 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Thunder, Storm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Allegro, </a:t>
            </a:r>
            <a:r>
              <a:rPr lang="en-US" altLang="zh-TW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F minor"/>
              </a:rPr>
              <a:t>F minor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迪士尼動畫 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/>
              </a:rPr>
              <a:t>https://www.youtube.com/watch?v=gTInBejxFW0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第五樂章牧羊人之歌。暴風雨過後的快樂和感恩之情 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Shepherd's song. Cheerful and thankful feelings after the storm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Allegretto, F major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迪士尼動畫 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/>
              </a:rPr>
              <a:t>https://www.youtube.com/watch?v=1jhsKuJ8TFg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使用《田園》交響曲的影片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1940 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迪士尼動畫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altLang="zh-TW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2" tooltip="Fantasia (1940 film)"/>
              </a:rPr>
              <a:t>Fantasia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opening credits of </a:t>
            </a:r>
            <a:r>
              <a:rPr lang="en-US" altLang="zh-TW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3" tooltip="Barbie and the Magic of Pegasus"/>
              </a:rPr>
              <a:t>Barbie and the Magic of Pegasus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1973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科幻電影</a:t>
            </a:r>
            <a:r>
              <a:rPr lang="en-US" altLang="zh-TW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4" tooltip="Soylent Green"/>
              </a:rPr>
              <a:t>Soylent Green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死亡場景使用第一樂章</a:t>
            </a:r>
            <a:r>
              <a:rPr lang="en-US" altLang="zh-TW" dirty="0">
                <a:hlinkClick r:id="rId15"/>
              </a:rPr>
              <a:t>https://www.youtube.com/watch?v=bshz1reMTVY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Waldo De Los Rios - Symphony "Pastoral" 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6"/>
              </a:rPr>
              <a:t>https://www.youtube.com/watch?v=59vMBSAYSKk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D37F6-4464-4FDB-A5F3-C620AD23DE73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19145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zh-TW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與大自然有關的藝術歌曲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>
                <a:solidFill>
                  <a:schemeClr val="tx1"/>
                </a:solidFill>
              </a:rPr>
              <a:t>貝多芬也會寫歌呦！多數歌曲都是單純人聲</a:t>
            </a:r>
            <a:r>
              <a:rPr lang="en-US" altLang="zh-TW" dirty="0">
                <a:solidFill>
                  <a:schemeClr val="tx1"/>
                </a:solidFill>
              </a:rPr>
              <a:t>+</a:t>
            </a:r>
            <a:r>
              <a:rPr lang="zh-TW" altLang="en-US" dirty="0">
                <a:solidFill>
                  <a:schemeClr val="tx1"/>
                </a:solidFill>
              </a:rPr>
              <a:t>鋼琴伴奏，因此鋼琴的角色很重要，這些作品稱為藝術歌曲，其實就是當時的流行歌曲。</a:t>
            </a:r>
            <a:endParaRPr lang="en-US" altLang="zh-TW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>
                <a:solidFill>
                  <a:schemeClr val="tx1"/>
                </a:solidFill>
              </a:rPr>
              <a:t>與大自然有關的歌曲小品很多，他們都是寄情自然抒發情感，即使在現代也適合當作情歌，而且是與眾不同的情歌！</a:t>
            </a:r>
            <a:endParaRPr lang="en-US" altLang="zh-TW" dirty="0">
              <a:solidFill>
                <a:schemeClr val="tx1"/>
              </a:solidFill>
            </a:endParaRPr>
          </a:p>
          <a:p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彼得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許萊亞 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Peter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Schreier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(1935-2019)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是德國男高音歌手，是藝術歌曲演唱達人，來聽聽他的一系列演唱。</a:t>
            </a:r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圖片來源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https://www.rti.org.tw/news/view/id/2046184</a:t>
            </a:r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阿德萊德</a:t>
            </a:r>
            <a:r>
              <a:rPr lang="zh-TW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Adelaide, Op. 46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1795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年左右創作的藝術歌曲，歌詞是馬蒂森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(F. v.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Matthisson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1761-1831)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的德語詩歌。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曲式為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through-composed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Peter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Schreier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演唱 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https://www.youtube.com/watch?v=yacy55diwoA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歌詞翻譯</a:t>
            </a:r>
          </a:p>
          <a:p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https://blog.xuite.net/classicforall/wretch/106860729-2012%2C%E5%8D%81%E4%B8%80%E6%9C%88%E5%B0%8E%E8%81%86%E2%94%80%E8%B2%9D%E5%A4%9A%E8%8A%AC%E8%97%9D%E8%A1%93%E6%AD%8C%E6%9B%B2%E3%80%9DAdelaide%E3%80%9E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《致遠方的愛人》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die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ferne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Geliebte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Op. 98 (1815-1816) 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聯篇歌曲，共有六首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我坐在山上凝視著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在那蒼茫的霧色中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山丘上輕盈的雨燕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飄在天上的雲彩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五月又來，草地開滿鮮花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請接受這些歌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Peter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Schreier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演唱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https://www.youtube.com/watch?v=hhKLw2gk3SM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參考資料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陳韋翰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(2015)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：論述貝多芬的愛情觀，以聯篇歌曲《致遠方的愛人》為例。東海大學碩士畢業製作，未出版。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《鵪鶉的啼聲》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Wachtelschlag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WoO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129 (1803)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Peter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Schreier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演唱 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https://www.youtube.com/watch?v=468zoyIsSlk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《單戀者的嘆息》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Seufzer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eines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Ungeliebten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und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Gegenliebe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WoO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118 (1794-1795)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華爾格 詩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聽音樂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https://www.youtube.com/watch?v=OD4-dpO_8kc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《哦，親切的森林》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Care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Selve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WoO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119 (1795)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歌詞取自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Pietro Metastasio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的歌劇《奥林匹亚德》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聽音樂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https://www.youtube.com/watch?v=8_vMgNq4IbU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夜鶯之歌</a:t>
            </a:r>
            <a:r>
              <a:rPr lang="zh-TW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 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Gesang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der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Nachtigall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WoO.141 (1813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年創作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鋼琴伴奏有鳥鳴的模擬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男中音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Hermann Prey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演唱 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/>
              </a:rPr>
              <a:t>https://www.youtube.com/watch?v=FQ-pdzd3ZsA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參考資料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貝多芬的藝術歌曲</a:t>
            </a:r>
          </a:p>
          <a:p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/>
              </a:rPr>
              <a:t>http://share1.chaoxing.com/mobile/mooc/tocard/88632127?courseId=88221907&amp;name=%E8%B4%9D%E5%A4%9A%E8%8A%AC%E7%9A%84%E8%89%BA%E6%9C%AF%E6%AD%8C%E6%9B%B2&amp;code=null&amp;appId=0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D37F6-4464-4FDB-A5F3-C620AD23DE73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61149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zh-TW" altLang="en-US" dirty="0"/>
              <a:t>環境教育議題</a:t>
            </a:r>
            <a:endParaRPr lang="en-US" altLang="zh-TW" dirty="0"/>
          </a:p>
          <a:p>
            <a:pPr marL="0" lvl="0" indent="0">
              <a:buNone/>
            </a:pPr>
            <a:r>
              <a:rPr lang="zh-TW" altLang="zh-TW" dirty="0"/>
              <a:t>貝多芬</a:t>
            </a:r>
            <a:r>
              <a:rPr lang="zh-TW" altLang="en-US" dirty="0"/>
              <a:t>時代</a:t>
            </a:r>
            <a:r>
              <a:rPr lang="zh-TW" altLang="zh-TW" dirty="0"/>
              <a:t>的天災</a:t>
            </a:r>
            <a:r>
              <a:rPr lang="zh-TW" altLang="en-US" dirty="0"/>
              <a:t>與環境問題</a:t>
            </a:r>
            <a:r>
              <a:rPr lang="zh-TW" altLang="zh-TW" dirty="0"/>
              <a:t>：</a:t>
            </a:r>
            <a:endParaRPr lang="en-US" altLang="zh-TW" dirty="0"/>
          </a:p>
          <a:p>
            <a:pPr lvl="0"/>
            <a:r>
              <a:rPr lang="en-US" altLang="zh-TW" dirty="0"/>
              <a:t>1784</a:t>
            </a:r>
            <a:r>
              <a:rPr lang="zh-TW" altLang="zh-TW" dirty="0"/>
              <a:t>年冬天中歐發生冰災</a:t>
            </a:r>
            <a:r>
              <a:rPr lang="zh-TW" altLang="en-US" dirty="0"/>
              <a:t>，萊茵河畔的居民被迫撤離</a:t>
            </a:r>
            <a:endParaRPr lang="en-US" altLang="zh-TW" dirty="0"/>
          </a:p>
          <a:p>
            <a:pPr lvl="0"/>
            <a:r>
              <a:rPr lang="en-US" altLang="zh-TW" dirty="0"/>
              <a:t>1816</a:t>
            </a:r>
            <a:r>
              <a:rPr lang="zh-TW" altLang="zh-TW" dirty="0"/>
              <a:t>年印度坦博拉火山爆發</a:t>
            </a:r>
            <a:endParaRPr lang="en-US" altLang="zh-TW" dirty="0"/>
          </a:p>
          <a:p>
            <a:pPr lvl="0"/>
            <a:r>
              <a:rPr lang="zh-TW" altLang="zh-TW" dirty="0"/>
              <a:t>工業革命在當時已經開始造成水汙染、空氣汙染，</a:t>
            </a:r>
            <a:r>
              <a:rPr lang="zh-TW" altLang="en-US" dirty="0"/>
              <a:t>維也納居民常常因為空氣汙染而抱怨</a:t>
            </a:r>
            <a:r>
              <a:rPr lang="zh-TW" altLang="zh-TW" dirty="0"/>
              <a:t>。</a:t>
            </a:r>
            <a:endParaRPr lang="en-US" altLang="zh-TW" dirty="0"/>
          </a:p>
          <a:p>
            <a:pPr lvl="0"/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dirty="0"/>
              <a:t>從藝術和文化的角度出發，探討環境保護和永續議題。</a:t>
            </a:r>
            <a:endParaRPr lang="en-US" altLang="zh-TW" dirty="0"/>
          </a:p>
          <a:p>
            <a:pPr marL="0" lvl="0" indent="0">
              <a:buNone/>
            </a:pPr>
            <a:r>
              <a:rPr lang="zh-TW" altLang="en-US" dirty="0"/>
              <a:t>討論：</a:t>
            </a:r>
            <a:endParaRPr lang="en-US" altLang="zh-TW" dirty="0"/>
          </a:p>
          <a:p>
            <a:r>
              <a:rPr lang="en-US" altLang="zh-TW" dirty="0"/>
              <a:t>1.</a:t>
            </a:r>
            <a:r>
              <a:rPr lang="zh-TW" altLang="en-US" dirty="0"/>
              <a:t>人為聲音無所不在，那些大自然的聲音正在消失</a:t>
            </a:r>
            <a:r>
              <a:rPr lang="en-US" altLang="zh-TW" dirty="0"/>
              <a:t>?</a:t>
            </a:r>
            <a:r>
              <a:rPr lang="zh-TW" altLang="en-US" dirty="0"/>
              <a:t> 目前為止人們採取什麼行動來保護大自然不被人為聲音汙染</a:t>
            </a:r>
            <a:r>
              <a:rPr lang="en-US" altLang="zh-TW" dirty="0"/>
              <a:t>?</a:t>
            </a:r>
          </a:p>
          <a:p>
            <a:r>
              <a:rPr lang="en-US" altLang="zh-TW" dirty="0"/>
              <a:t>2.</a:t>
            </a:r>
            <a:r>
              <a:rPr lang="zh-TW" altLang="en-US" dirty="0"/>
              <a:t>學校所在的社區，有什麼特殊的聲音景觀</a:t>
            </a:r>
            <a:r>
              <a:rPr lang="en-US" altLang="zh-TW" dirty="0"/>
              <a:t>?</a:t>
            </a:r>
          </a:p>
          <a:p>
            <a:r>
              <a:rPr lang="zh-TW" altLang="en-US" dirty="0"/>
              <a:t>參考網頁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>
                <a:hlinkClick r:id="rId3"/>
              </a:rPr>
              <a:t>台灣聲景協會 </a:t>
            </a:r>
            <a:r>
              <a:rPr lang="en-US" altLang="zh-TW" dirty="0">
                <a:hlinkClick r:id="rId3"/>
              </a:rPr>
              <a:t>https://www.soundscape.org.tw/</a:t>
            </a:r>
            <a:endParaRPr lang="zh-TW" altLang="en-US" dirty="0"/>
          </a:p>
          <a:p>
            <a:pPr lvl="0"/>
            <a:endParaRPr lang="en-US" altLang="zh-TW" dirty="0"/>
          </a:p>
          <a:p>
            <a:pPr lvl="0"/>
            <a:r>
              <a:rPr lang="zh-TW" altLang="en-US" dirty="0"/>
              <a:t>加入</a:t>
            </a:r>
            <a:r>
              <a:rPr lang="zh-TW" altLang="zh-TW" dirty="0"/>
              <a:t>貝多芬田園計畫</a:t>
            </a:r>
            <a:r>
              <a:rPr lang="en-US" altLang="zh-TW" u="sng" dirty="0">
                <a:hlinkClick r:id="rId4"/>
              </a:rPr>
              <a:t>https://www.bthvn2020.de/programm/beethoven-pastoral-project/</a:t>
            </a:r>
            <a:endParaRPr lang="zh-TW" altLang="zh-TW" dirty="0"/>
          </a:p>
          <a:p>
            <a:pPr lvl="0"/>
            <a:endParaRPr lang="en-US" altLang="zh-TW" dirty="0"/>
          </a:p>
          <a:p>
            <a:pPr lvl="0"/>
            <a:r>
              <a:rPr lang="zh-TW" altLang="en-US" dirty="0"/>
              <a:t>學習單</a:t>
            </a:r>
            <a:r>
              <a:rPr lang="en-US" altLang="zh-TW" dirty="0">
                <a:latin typeface="細明體" panose="02020509000000000000" pitchFamily="49" charset="-120"/>
                <a:ea typeface="細明體" panose="02020509000000000000" pitchFamily="49" charset="-120"/>
              </a:rPr>
              <a:t>《</a:t>
            </a:r>
            <a:r>
              <a:rPr lang="zh-TW" altLang="en-US" dirty="0"/>
              <a:t>紓壓小旅行</a:t>
            </a:r>
            <a:r>
              <a:rPr lang="en-US" altLang="zh-TW" dirty="0">
                <a:latin typeface="細明體" panose="02020509000000000000" pitchFamily="49" charset="-120"/>
                <a:ea typeface="細明體" panose="02020509000000000000" pitchFamily="49" charset="-120"/>
              </a:rPr>
              <a:t>》</a:t>
            </a:r>
            <a:r>
              <a:rPr lang="zh-TW" altLang="en-US" dirty="0"/>
              <a:t>：學校或住家附近，有什麼地方適合獨處、調節情緒</a:t>
            </a:r>
            <a:r>
              <a:rPr lang="en-US" altLang="zh-TW" dirty="0"/>
              <a:t>?</a:t>
            </a:r>
            <a:r>
              <a:rPr lang="zh-TW" altLang="en-US" dirty="0"/>
              <a:t> 規劃一條</a:t>
            </a:r>
            <a:r>
              <a:rPr lang="en-US" altLang="zh-TW" dirty="0"/>
              <a:t>1</a:t>
            </a:r>
            <a:r>
              <a:rPr lang="zh-TW" altLang="en-US" dirty="0"/>
              <a:t>小時散步路線。</a:t>
            </a:r>
            <a:endParaRPr lang="en-US" altLang="zh-TW" dirty="0"/>
          </a:p>
          <a:p>
            <a:pPr lvl="0"/>
            <a:endParaRPr lang="en-US" altLang="zh-TW" u="sng" dirty="0"/>
          </a:p>
          <a:p>
            <a:pPr lvl="0"/>
            <a:endParaRPr lang="en-US" altLang="zh-TW" dirty="0"/>
          </a:p>
          <a:p>
            <a:pPr lvl="0"/>
            <a:endParaRPr lang="zh-TW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D37F6-4464-4FDB-A5F3-C620AD23DE73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74832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zh-TW" altLang="zh-TW" sz="1200" dirty="0">
                <a:latin typeface="+mn-ea"/>
              </a:rPr>
              <a:t>自由、平等、博愛的思想，隨著法國大革命的浪潮擴展到歐洲各地。</a:t>
            </a:r>
          </a:p>
          <a:p>
            <a:pPr>
              <a:spcBef>
                <a:spcPts val="600"/>
              </a:spcBef>
            </a:pPr>
            <a:r>
              <a:rPr lang="zh-TW" altLang="en-US" sz="1200" dirty="0">
                <a:latin typeface="+mn-ea"/>
              </a:rPr>
              <a:t>第九號交響曲</a:t>
            </a:r>
            <a:r>
              <a:rPr lang="zh-TW" altLang="zh-TW" sz="1200" dirty="0">
                <a:latin typeface="+mn-ea"/>
              </a:rPr>
              <a:t>《歡樂頌》當中強調</a:t>
            </a:r>
            <a:r>
              <a:rPr lang="en-US" altLang="zh-TW" sz="1200" dirty="0" err="1">
                <a:latin typeface="+mn-ea"/>
              </a:rPr>
              <a:t>Alle</a:t>
            </a:r>
            <a:r>
              <a:rPr lang="en-US" altLang="zh-TW" sz="1200" dirty="0">
                <a:latin typeface="+mn-ea"/>
              </a:rPr>
              <a:t> Menschen </a:t>
            </a:r>
            <a:r>
              <a:rPr lang="en-US" altLang="zh-TW" sz="1200" dirty="0" err="1">
                <a:latin typeface="+mn-ea"/>
              </a:rPr>
              <a:t>werdenBrüder</a:t>
            </a:r>
            <a:r>
              <a:rPr lang="en-US" altLang="zh-TW" sz="1200" dirty="0">
                <a:latin typeface="+mn-ea"/>
              </a:rPr>
              <a:t> (</a:t>
            </a:r>
            <a:r>
              <a:rPr lang="zh-TW" altLang="zh-TW" sz="1200" dirty="0">
                <a:latin typeface="+mn-ea"/>
              </a:rPr>
              <a:t>四海之內皆兄弟</a:t>
            </a:r>
            <a:r>
              <a:rPr lang="en-US" altLang="zh-TW" sz="1200" dirty="0">
                <a:latin typeface="+mn-ea"/>
              </a:rPr>
              <a:t>) </a:t>
            </a:r>
            <a:r>
              <a:rPr lang="zh-TW" altLang="zh-TW" sz="1200" dirty="0">
                <a:latin typeface="+mn-ea"/>
              </a:rPr>
              <a:t>的天下大同、尊重全人的思想。</a:t>
            </a:r>
            <a:endParaRPr lang="en-US" altLang="zh-TW" sz="1200" dirty="0">
              <a:latin typeface="+mn-ea"/>
            </a:endParaRPr>
          </a:p>
          <a:p>
            <a:endParaRPr lang="en-US" altLang="zh-TW" sz="1200" dirty="0"/>
          </a:p>
          <a:p>
            <a:r>
              <a:rPr lang="zh-TW" altLang="zh-TW" sz="1200" dirty="0"/>
              <a:t>特別的演出</a:t>
            </a:r>
          </a:p>
          <a:p>
            <a:r>
              <a:rPr lang="en-US" altLang="zh-TW" sz="1200" dirty="0"/>
              <a:t>1989</a:t>
            </a:r>
            <a:r>
              <a:rPr lang="zh-TW" altLang="zh-TW" sz="1200" dirty="0"/>
              <a:t>年伯恩斯坦</a:t>
            </a:r>
            <a:r>
              <a:rPr lang="en-US" altLang="zh-TW" sz="1200" dirty="0"/>
              <a:t>(Bernstein)</a:t>
            </a:r>
            <a:r>
              <a:rPr lang="zh-TW" altLang="zh-TW" sz="1200" dirty="0"/>
              <a:t>指揮慶祝</a:t>
            </a:r>
            <a:r>
              <a:rPr lang="en-US" altLang="zh-TW" sz="1200" dirty="0"/>
              <a:t>Berlin Wall</a:t>
            </a:r>
            <a:r>
              <a:rPr lang="zh-TW" altLang="zh-TW" sz="1200" dirty="0"/>
              <a:t>拆除，東西德統一。</a:t>
            </a:r>
          </a:p>
          <a:p>
            <a:r>
              <a:rPr lang="en-US" altLang="zh-TW" sz="1200" dirty="0"/>
              <a:t>2018</a:t>
            </a:r>
            <a:r>
              <a:rPr lang="zh-TW" altLang="zh-TW" sz="1200" dirty="0"/>
              <a:t>年英國演出慶祝第一次世界大戰結束</a:t>
            </a:r>
            <a:r>
              <a:rPr lang="en-US" altLang="zh-TW" sz="1200" dirty="0"/>
              <a:t>100</a:t>
            </a:r>
            <a:r>
              <a:rPr lang="zh-TW" altLang="zh-TW" sz="1200" dirty="0"/>
              <a:t>週年。</a:t>
            </a:r>
          </a:p>
          <a:p>
            <a:endParaRPr lang="en-US" altLang="zh-TW" sz="1200" dirty="0"/>
          </a:p>
          <a:p>
            <a:r>
              <a:rPr lang="zh-TW" altLang="zh-TW" sz="1200" dirty="0"/>
              <a:t>貝九的魔咒：</a:t>
            </a:r>
            <a:r>
              <a:rPr lang="en-US" altLang="zh-TW" sz="1200" dirty="0"/>
              <a:t>Franz Schubert</a:t>
            </a:r>
            <a:r>
              <a:rPr lang="zh-TW" altLang="zh-TW" sz="1200" dirty="0"/>
              <a:t>、布魯克納、</a:t>
            </a:r>
            <a:r>
              <a:rPr lang="en-US" altLang="zh-TW" sz="1200" dirty="0" err="1"/>
              <a:t>Antonín</a:t>
            </a:r>
            <a:r>
              <a:rPr lang="en-US" altLang="zh-TW" sz="1200" dirty="0"/>
              <a:t> Leopold </a:t>
            </a:r>
            <a:r>
              <a:rPr lang="en-US" altLang="zh-TW" sz="1200" dirty="0" err="1"/>
              <a:t>Dvorák</a:t>
            </a:r>
            <a:r>
              <a:rPr lang="zh-TW" altLang="zh-TW" sz="1200" dirty="0"/>
              <a:t>等皆在創作第九號交響曲後離世，而在馬勒之後，佛漢</a:t>
            </a:r>
            <a:r>
              <a:rPr lang="en-US" altLang="zh-TW" sz="1200" dirty="0"/>
              <a:t>‧</a:t>
            </a:r>
            <a:r>
              <a:rPr lang="zh-TW" altLang="zh-TW" sz="1200" dirty="0"/>
              <a:t>威廉士（</a:t>
            </a:r>
            <a:r>
              <a:rPr lang="en-US" altLang="zh-TW" sz="1200" dirty="0"/>
              <a:t>Ralph Vaughan Williams</a:t>
            </a:r>
            <a:r>
              <a:rPr lang="zh-TW" altLang="zh-TW" sz="1200" dirty="0"/>
              <a:t>）</a:t>
            </a:r>
          </a:p>
          <a:p>
            <a:r>
              <a:rPr lang="zh-TW" altLang="zh-TW" sz="1200" dirty="0"/>
              <a:t>芬蘭作曲家</a:t>
            </a:r>
            <a:r>
              <a:rPr lang="en-US" altLang="zh-TW" sz="1200" dirty="0"/>
              <a:t>Leif </a:t>
            </a:r>
            <a:r>
              <a:rPr lang="en-US" altLang="zh-TW" sz="1200" dirty="0" err="1"/>
              <a:t>Selim</a:t>
            </a:r>
            <a:r>
              <a:rPr lang="en-US" altLang="zh-TW" sz="1200" dirty="0"/>
              <a:t> </a:t>
            </a:r>
            <a:r>
              <a:rPr lang="en-US" altLang="zh-TW" sz="1200" dirty="0" err="1"/>
              <a:t>Segerstam</a:t>
            </a:r>
            <a:r>
              <a:rPr lang="en-US" altLang="zh-TW" sz="1200" dirty="0"/>
              <a:t> (1944</a:t>
            </a:r>
            <a:r>
              <a:rPr lang="zh-TW" altLang="zh-TW" sz="1200" dirty="0"/>
              <a:t>年生</a:t>
            </a:r>
            <a:r>
              <a:rPr lang="en-US" altLang="zh-TW" sz="1200" dirty="0"/>
              <a:t>)</a:t>
            </a:r>
            <a:r>
              <a:rPr lang="zh-TW" altLang="zh-TW" sz="1200" dirty="0"/>
              <a:t>，到</a:t>
            </a:r>
            <a:r>
              <a:rPr lang="en-US" altLang="zh-TW" sz="1200" dirty="0"/>
              <a:t>2019</a:t>
            </a:r>
            <a:r>
              <a:rPr lang="zh-TW" altLang="zh-TW" sz="1200" dirty="0"/>
              <a:t>年為止已經寫了</a:t>
            </a:r>
            <a:r>
              <a:rPr lang="en-US" altLang="zh-TW" sz="1200" dirty="0"/>
              <a:t> 335 </a:t>
            </a:r>
            <a:r>
              <a:rPr lang="zh-TW" altLang="zh-TW" sz="1200" dirty="0"/>
              <a:t>首交響曲。</a:t>
            </a:r>
          </a:p>
          <a:p>
            <a:r>
              <a:rPr lang="zh-TW" altLang="zh-TW" sz="1200" dirty="0"/>
              <a:t>據說第一張</a:t>
            </a:r>
            <a:r>
              <a:rPr lang="en-US" altLang="zh-TW" sz="1200" dirty="0"/>
              <a:t>CD</a:t>
            </a:r>
            <a:r>
              <a:rPr lang="zh-TW" altLang="zh-TW" sz="1200" dirty="0"/>
              <a:t>的播放時間是</a:t>
            </a:r>
            <a:r>
              <a:rPr lang="en-US" altLang="zh-TW" sz="1200" dirty="0"/>
              <a:t>74</a:t>
            </a:r>
            <a:r>
              <a:rPr lang="zh-TW" altLang="zh-TW" sz="1200" dirty="0"/>
              <a:t>分鐘，正是指揮家福特萬格勒</a:t>
            </a:r>
            <a:r>
              <a:rPr lang="en-US" altLang="zh-TW" sz="1200" dirty="0"/>
              <a:t>(Wilhelm </a:t>
            </a:r>
            <a:r>
              <a:rPr lang="en-US" altLang="zh-TW" sz="1200" dirty="0" err="1"/>
              <a:t>Furtwängler</a:t>
            </a:r>
            <a:r>
              <a:rPr lang="en-US" altLang="zh-TW" sz="1200" dirty="0"/>
              <a:t>)</a:t>
            </a:r>
            <a:r>
              <a:rPr lang="zh-TW" altLang="zh-TW" sz="1200" dirty="0"/>
              <a:t>指揮的合唱交響曲全曲長度。</a:t>
            </a:r>
          </a:p>
          <a:p>
            <a:pPr>
              <a:spcBef>
                <a:spcPts val="600"/>
              </a:spcBef>
            </a:pPr>
            <a:endParaRPr lang="zh-TW" altLang="en-US" sz="1200" dirty="0">
              <a:latin typeface="+mn-ea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D37F6-4464-4FDB-A5F3-C620AD23DE73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39779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>
                <a:hlinkClick r:id="rId3"/>
              </a:rPr>
              <a:t>https://www.amazon.co.uk/Beethoven-Symphony-Freedom-Bernstein-Berlin/dp/B000001GDR</a:t>
            </a:r>
            <a:endParaRPr lang="en-US" altLang="zh-TW" dirty="0"/>
          </a:p>
          <a:p>
            <a:r>
              <a:rPr lang="zh-TW" altLang="en-US" dirty="0"/>
              <a:t>紀念柏林圍牆拆除的唱片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D37F6-4464-4FDB-A5F3-C620AD23DE73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51845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《合唱》交響曲 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Symphony No. 9 in D minor, Op. 125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1822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年至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1824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創新之舉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古典時期慢板在第二樂章，這首曲子慢板在第三樂章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第四樂章歌詞來自</a:t>
            </a:r>
            <a:r>
              <a:rPr lang="en-US" altLang="zh-TW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弗里德里希·席勒"/>
              </a:rPr>
              <a:t>席勒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lang="en-US" altLang="zh-TW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弗里德里希·席勒"/>
              </a:rPr>
              <a:t>Friedrich Schiller）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1785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年創作並於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1803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年修訂的詩詞《</a:t>
            </a:r>
            <a:r>
              <a:rPr lang="en-US" altLang="zh-TW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歡樂頌"/>
              </a:rPr>
              <a:t>歡樂頌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》，貝多芬自己編修。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原始手稿由</a:t>
            </a:r>
            <a:r>
              <a:rPr lang="en-US" altLang="zh-TW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柏林國家圖書館"/>
              </a:rPr>
              <a:t>柏林國家圖書館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保存，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2001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年成為第一個被指定為</a:t>
            </a:r>
            <a:r>
              <a:rPr lang="en-US" altLang="zh-TW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世界記憶計劃"/>
              </a:rPr>
              <a:t>世界文化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遺產的樂譜。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樂隊規模龐大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木管部分增加短笛、倍低音管，使木管音域高低範圍更廣。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銅管部分用到三支長號，增強音色和音量。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使用人聲的第一部交響曲，混聲合唱團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四名獨唱歌手。混聲合唱團的音域寬廣、音量變化範圍大，獨唱者要在龐大的樂團和合唱團夾擊之下演唱，非常厲害！</a:t>
            </a:r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圖片來源 演奏低音管</a:t>
            </a:r>
            <a:r>
              <a:rPr lang="en-US" altLang="zh-TW" dirty="0">
                <a:hlinkClick r:id="rId7"/>
              </a:rPr>
              <a:t>https://www.youtube.com/watch?v=0xSlEe9i2A4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D37F6-4464-4FDB-A5F3-C620AD23DE73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89702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首演軼事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1824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月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日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由於演出樂隊龐大，維也納的菁英音樂家幾乎全員出動。</a:t>
            </a:r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dirty="0"/>
              <a:t>兩位指揮：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演出由劇院的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卡佩爾邁斯特"/>
              </a:rPr>
              <a:t>Kapellmeister </a:t>
            </a:r>
            <a:r>
              <a:rPr lang="en-US" altLang="zh-TW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邁克爾·烏姆勞夫"/>
              </a:rPr>
              <a:t>邁克爾·烏姆勞夫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邁克爾·烏姆勞夫"/>
              </a:rPr>
              <a:t>Michael </a:t>
            </a:r>
            <a:r>
              <a:rPr lang="en-US" altLang="zh-TW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邁克爾·烏姆勞夫"/>
              </a:rPr>
              <a:t>Umlauf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）正式指揮，貝多芬也在台上。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由於貝多芬幾乎完全失聰，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Umlauf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指示樂手不用看貝多芬的指揮。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小提琴家</a:t>
            </a:r>
            <a:r>
              <a:rPr lang="en-US" altLang="zh-TW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約瑟夫·伯姆"/>
              </a:rPr>
              <a:t>約瑟夫·博姆（JosephBöhm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約瑟夫·伯姆"/>
              </a:rPr>
              <a:t>）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的回憶：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貝多芬站指揮架前面，像瘋子一樣來回甩動。一會兒伸展，一會兒蹲下，手腳擺動，似乎想演奏出所有的樂器和全部的合唱。</a:t>
            </a:r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>
                <a:latin typeface="新細明體" panose="02020500000000000000" pitchFamily="18" charset="-120"/>
                <a:ea typeface="+mn-ea"/>
              </a:rPr>
              <a:t>「</a:t>
            </a:r>
            <a:r>
              <a:rPr lang="zh-TW" altLang="en-US" dirty="0">
                <a:solidFill>
                  <a:schemeClr val="tx1"/>
                </a:solidFill>
              </a:rPr>
              <a:t>看</a:t>
            </a:r>
            <a:r>
              <a:rPr lang="zh-TW" altLang="en-US" dirty="0">
                <a:latin typeface="新細明體" panose="02020500000000000000" pitchFamily="18" charset="-120"/>
                <a:ea typeface="+mn-ea"/>
              </a:rPr>
              <a:t>」觀眾的喝采：</a:t>
            </a:r>
            <a:endParaRPr lang="en-US" altLang="zh-TW" dirty="0">
              <a:latin typeface="新細明體" panose="02020500000000000000" pitchFamily="18" charset="-120"/>
              <a:ea typeface="+mn-ea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演出完畢觀眾熱烈鼓掌，但是貝多芬聽不到以為音樂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還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在進行，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仍然沉浸在自己的音樂想像中，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因此樂手</a:t>
            </a:r>
            <a:r>
              <a:rPr lang="en-US" altLang="zh-TW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卡羅琳·昂格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卡羅琳·昂格（Caroline Unger）"/>
              </a:rPr>
              <a:t>Caroline Unger）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走到貝多芬身旁，讓他轉過來接受觀眾的喝采。據說觀眾起立鼓掌五次，觀眾揮舞著手帕、帽子，讓貝多芬可以看到他們的歡呼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卡羅琳·昂格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卡羅琳·昂格（Caroline Unger）"/>
              </a:rPr>
              <a:t>Caroline Unger）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圖片來源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https://en.wikipedia.org/wiki/Symphony_No._9_(Beethoven)#/media/File:CarolineUngher.jpg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樂章介紹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第一樂章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Allegro ma non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troppo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un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poco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maestoso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sonata form without an exposition repeat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第二樂章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Molto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vivace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scherzo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trio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第三樂章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Adagio molto e cantabile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double variation form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第四樂章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Finale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 and variations form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dirty="0"/>
              <a:t>歌詞來自席勒（</a:t>
            </a:r>
            <a:r>
              <a:rPr lang="en-US" altLang="zh-TW" dirty="0"/>
              <a:t>Friedrich Schiller</a:t>
            </a:r>
            <a:r>
              <a:rPr lang="zh-TW" altLang="zh-TW" dirty="0"/>
              <a:t>）</a:t>
            </a:r>
            <a:r>
              <a:rPr lang="en-US" altLang="zh-TW" dirty="0"/>
              <a:t>1785</a:t>
            </a:r>
            <a:r>
              <a:rPr lang="zh-TW" altLang="zh-TW" dirty="0"/>
              <a:t>年創作並於</a:t>
            </a:r>
            <a:r>
              <a:rPr lang="en-US" altLang="zh-TW" dirty="0"/>
              <a:t>1803</a:t>
            </a:r>
            <a:r>
              <a:rPr lang="zh-TW" altLang="zh-TW" dirty="0"/>
              <a:t>年修訂的詩詞《歡樂頌》</a:t>
            </a:r>
            <a:r>
              <a:rPr lang="en-US" altLang="zh-TW" dirty="0"/>
              <a:t>Ode an die </a:t>
            </a:r>
            <a:r>
              <a:rPr lang="en-US" altLang="zh-TW" dirty="0" err="1"/>
              <a:t>Freude</a:t>
            </a:r>
            <a:r>
              <a:rPr lang="zh-TW" altLang="zh-TW" dirty="0"/>
              <a:t>，貝多芬自己編修。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歌詞描述人們在神的看顧之下相親相愛。不論何種宗教，都有對美好世界的嚮往，故而此曲超越國界廣受喜愛。</a:t>
            </a:r>
            <a:endParaRPr lang="zh-TW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zh-TW" dirty="0"/>
          </a:p>
          <a:p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歌詞翻譯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http://www.ntuachorus.org/subpage/lyrics/AFLyrics.htm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鄧映易所譯之通行譯文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啊！朋友，何必老調重彈！</a:t>
            </a:r>
            <a:r>
              <a:rPr lang="en-US" altLang="zh-TW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TW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還是讓我們的歌聲</a:t>
            </a:r>
            <a:r>
              <a:rPr lang="en-US" altLang="zh-TW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TW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匯合成歡樂的合唱吧！</a:t>
            </a:r>
            <a:r>
              <a:rPr lang="en-US" altLang="zh-TW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TW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歡樂！歡樂！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歡樂女神聖潔美麗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燦爛光芒照大地！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我們心中充滿熱情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來到你的聖殿里！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你的力量能使人們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消除一切分歧，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在你光輝照耀下面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四海之內皆成兄弟。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誰能作個忠實朋友，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獻出高貴友誼，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誰能得到幸福愛情，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就和大家來歡聚。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真心誠意相親相愛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才能找到知己！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假如沒有這種心意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只好讓他去哭泣。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在這美麗大地上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普世眾生共歡樂；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一切人們不論善惡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都蒙自然賜恩澤。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它給我們愛情美酒，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同生共死好朋友；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它讓眾生共享歡樂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天使也高聲同唱歌。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歡樂，好像太陽運行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在那壯麗的天空。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朋友，勇敢的前進，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歡樂，好像英雄上戰場。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億萬人民團結起來！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大家相親又相愛！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朋友們，在那天空上，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仁愛的上帝看顧我們。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億萬人民虔誠禮拜，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拜慈愛的上帝。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啊，越過星空尋找他，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上帝就在那天空上。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億萬人民團結起來！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大家相親又相愛！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朋友們，在那天空上，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仁愛的上帝看顧我們。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億萬人民團結起來！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大家相親又相愛！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歡樂女神聖潔美麗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燦爛光芒照大地！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燦爛光芒照大地！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D37F6-4464-4FDB-A5F3-C620AD23DE73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2979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圖片</a:t>
            </a:r>
            <a:r>
              <a:rPr lang="en-US" altLang="zh-TW" dirty="0">
                <a:hlinkClick r:id="rId3"/>
              </a:rPr>
              <a:t>https://www.ticketsource.co.uk/whats-on/aldeburgh/aldeburgh-jubilee-hall/prometheus-celebrates-beethoven/e-axqkmp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D37F6-4464-4FDB-A5F3-C620AD23DE73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22756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貝多芬心中的英雄</a:t>
            </a:r>
            <a:endParaRPr lang="en-US" altLang="zh-TW" dirty="0"/>
          </a:p>
          <a:p>
            <a:r>
              <a:rPr lang="zh-TW" altLang="zh-TW" dirty="0"/>
              <a:t>貝多芬心目中的英雄是擁有理想，即使遇到困難也堅持不懈的人，為全體人類的福祉而努力。</a:t>
            </a:r>
            <a:endParaRPr lang="en-US" altLang="zh-TW" dirty="0"/>
          </a:p>
          <a:p>
            <a:pPr lvl="0"/>
            <a:r>
              <a:rPr lang="zh-TW" altLang="en-US" dirty="0"/>
              <a:t>拿破崙打破貴族專制，隨後稱帝，貝多芬感到很失望，因此把</a:t>
            </a:r>
            <a:r>
              <a:rPr lang="zh-TW" altLang="zh-TW" dirty="0"/>
              <a:t>《英</a:t>
            </a:r>
            <a:r>
              <a:rPr lang="zh-TW" altLang="en-US" dirty="0"/>
              <a:t>雄</a:t>
            </a:r>
            <a:r>
              <a:rPr lang="zh-TW" altLang="zh-TW" dirty="0"/>
              <a:t>》</a:t>
            </a:r>
            <a:r>
              <a:rPr lang="zh-TW" altLang="en-US" dirty="0"/>
              <a:t>交響曲封面原本的題獻文字用力擦掉。</a:t>
            </a:r>
            <a:endParaRPr lang="en-US" altLang="zh-TW" dirty="0"/>
          </a:p>
          <a:p>
            <a:pPr lvl="0"/>
            <a:r>
              <a:rPr lang="zh-TW" altLang="en-US" dirty="0"/>
              <a:t>希臘神話中的普羅米修斯偷取天火，為人類帶來生命、藝術、文明，後來受到宙斯的懲罰，犧牲自我創造全人類的福祉，很可能是貝多芬心目中的英雄人物。</a:t>
            </a:r>
            <a:endParaRPr lang="en-US" altLang="zh-TW" dirty="0"/>
          </a:p>
          <a:p>
            <a:pPr lvl="0"/>
            <a:r>
              <a:rPr lang="zh-TW" altLang="en-US" dirty="0"/>
              <a:t>圖片來源</a:t>
            </a:r>
            <a:r>
              <a:rPr lang="en-US" altLang="zh-TW" dirty="0">
                <a:hlinkClick r:id="rId3"/>
              </a:rPr>
              <a:t>https://www.greekmythologyinart.com/prometheus-carrying-fire-cossiers.html</a:t>
            </a:r>
            <a:endParaRPr lang="en-US" altLang="zh-TW" dirty="0"/>
          </a:p>
          <a:p>
            <a:pPr lvl="0"/>
            <a:endParaRPr lang="en-US" altLang="zh-TW" dirty="0"/>
          </a:p>
          <a:p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相關作品</a:t>
            </a:r>
            <a:endParaRPr lang="zh-TW" altLang="zh-TW" dirty="0"/>
          </a:p>
          <a:p>
            <a:pPr lvl="0"/>
            <a:r>
              <a:rPr lang="en-US" altLang="zh-TW" dirty="0"/>
              <a:t>1.</a:t>
            </a:r>
            <a:r>
              <a:rPr lang="zh-TW" altLang="zh-TW" dirty="0"/>
              <a:t>芭蕾舞劇作品《普羅米修斯</a:t>
            </a:r>
            <a:r>
              <a:rPr lang="en-US" altLang="zh-TW" dirty="0"/>
              <a:t>Prometheus</a:t>
            </a:r>
            <a:r>
              <a:rPr lang="zh-TW" altLang="zh-TW" dirty="0"/>
              <a:t>》，作品</a:t>
            </a:r>
            <a:r>
              <a:rPr lang="en-US" altLang="zh-TW" dirty="0"/>
              <a:t>43</a:t>
            </a:r>
            <a:r>
              <a:rPr lang="zh-TW" altLang="zh-TW" dirty="0"/>
              <a:t>，描述普羅米修斯偷取天火，為人類帶來生命、藝術、文明。</a:t>
            </a:r>
            <a:endParaRPr lang="en-US" altLang="zh-TW" dirty="0"/>
          </a:p>
          <a:p>
            <a:pPr lvl="0"/>
            <a:r>
              <a:rPr lang="zh-TW" altLang="zh-TW" dirty="0"/>
              <a:t>作品有</a:t>
            </a:r>
            <a:r>
              <a:rPr lang="en-US" altLang="zh-TW" dirty="0"/>
              <a:t>18</a:t>
            </a:r>
            <a:r>
              <a:rPr lang="zh-TW" altLang="zh-TW" dirty="0"/>
              <a:t>段管弦樂曲，終曲主題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https://youtu.be/aWz4lyLcCKk?list=PLeAjG9cL3qYI0FGdPsMLetzqqJCdHBCAh</a:t>
            </a:r>
            <a:endParaRPr lang="en-US" altLang="zh-TW" dirty="0"/>
          </a:p>
          <a:p>
            <a:pPr lvl="0"/>
            <a:r>
              <a:rPr lang="en-US" altLang="zh-TW" dirty="0"/>
              <a:t>2.</a:t>
            </a:r>
            <a:r>
              <a:rPr lang="zh-TW" altLang="zh-TW" dirty="0"/>
              <a:t> 《英雄變奏曲》</a:t>
            </a:r>
            <a:r>
              <a:rPr lang="zh-TW" altLang="en-US" dirty="0"/>
              <a:t>或</a:t>
            </a:r>
            <a:r>
              <a:rPr lang="zh-TW" altLang="zh-TW" dirty="0"/>
              <a:t>《為鋼琴的變奏曲》作品</a:t>
            </a:r>
            <a:r>
              <a:rPr lang="en-US" altLang="zh-TW" dirty="0"/>
              <a:t>35</a:t>
            </a:r>
            <a:r>
              <a:rPr lang="zh-TW" altLang="zh-TW" dirty="0"/>
              <a:t>（</a:t>
            </a:r>
            <a:r>
              <a:rPr lang="en-US" altLang="zh-TW" dirty="0" err="1">
                <a:hlinkClick r:id="rId5" tooltip="Eroica Variations"/>
              </a:rPr>
              <a:t>Eroica</a:t>
            </a:r>
            <a:r>
              <a:rPr lang="en-US" altLang="zh-TW" dirty="0">
                <a:hlinkClick r:id="rId5" tooltip="Eroica Variations"/>
              </a:rPr>
              <a:t> Variations</a:t>
            </a:r>
            <a:r>
              <a:rPr lang="en-US" altLang="zh-TW" dirty="0"/>
              <a:t>, Op.35</a:t>
            </a:r>
            <a:r>
              <a:rPr lang="zh-TW" altLang="zh-TW" dirty="0"/>
              <a:t>）</a:t>
            </a:r>
            <a:endParaRPr lang="en-US" altLang="zh-TW" dirty="0"/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鋼琴變奏曲 高音主題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https://www.youtube.com/watch?v=drOo7iqrkzU&amp;t=181s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鋼琴變奏曲 低音主題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https://www.youtube.com/watch?v=drOo7iqrkzU&amp;t=0s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altLang="zh-TW" dirty="0"/>
              <a:t>Ian </a:t>
            </a:r>
            <a:r>
              <a:rPr lang="en-US" altLang="zh-TW" dirty="0" err="1"/>
              <a:t>YungWook</a:t>
            </a:r>
            <a:r>
              <a:rPr lang="en-US" altLang="zh-TW" dirty="0"/>
              <a:t> </a:t>
            </a:r>
            <a:r>
              <a:rPr lang="en-US" altLang="zh-TW" dirty="0" err="1"/>
              <a:t>Yoo</a:t>
            </a:r>
            <a:r>
              <a:rPr lang="en-US" altLang="zh-TW" dirty="0"/>
              <a:t> </a:t>
            </a:r>
            <a:r>
              <a:rPr lang="en-US" altLang="zh-TW" u="sng" dirty="0" err="1">
                <a:hlinkClick r:id="rId8"/>
              </a:rPr>
              <a:t>演奏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，他是貝多芬國際電信鋼琴大賽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2007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年一等獎得主。</a:t>
            </a:r>
            <a:r>
              <a:rPr lang="en-US" altLang="zh-TW" dirty="0">
                <a:hlinkClick r:id="rId8"/>
              </a:rPr>
              <a:t>https://www.youtube.com/watch?v=zeMzzZf7C6A</a:t>
            </a:r>
            <a:endParaRPr lang="zh-TW" altLang="zh-TW" dirty="0"/>
          </a:p>
          <a:p>
            <a:pPr lvl="0"/>
            <a:endParaRPr lang="en-US" altLang="zh-TW" dirty="0"/>
          </a:p>
          <a:p>
            <a:pPr lvl="0"/>
            <a:r>
              <a:rPr lang="en-US" altLang="zh-TW" dirty="0"/>
              <a:t>3.</a:t>
            </a:r>
            <a:r>
              <a:rPr lang="zh-TW" altLang="zh-TW" dirty="0"/>
              <a:t>第三號交響曲《英雄》第四樂章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https://youtu.be/AkgxI6f5ZQQ?t=47</a:t>
            </a:r>
            <a:endParaRPr lang="en-US" altLang="zh-TW" dirty="0"/>
          </a:p>
          <a:p>
            <a:pPr lvl="0"/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D37F6-4464-4FDB-A5F3-C620AD23DE73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99690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投影片中的藍色字體提供參考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貝多芬心中的英雄</a:t>
            </a:r>
            <a:endParaRPr lang="en-US" altLang="zh-TW" dirty="0"/>
          </a:p>
          <a:p>
            <a:r>
              <a:rPr lang="zh-TW" altLang="zh-TW" dirty="0"/>
              <a:t>貝多芬心目中的英雄是擁有理想，即使遇到困難也堅持不懈的人，為全體人類的福祉而努力。</a:t>
            </a:r>
            <a:endParaRPr lang="en-US" altLang="zh-TW" dirty="0"/>
          </a:p>
          <a:p>
            <a:pPr lvl="0"/>
            <a:r>
              <a:rPr lang="zh-TW" altLang="en-US" dirty="0"/>
              <a:t>拿破崙打破貴族專制，隨後稱帝，貝多芬感到很失望，因此把</a:t>
            </a:r>
            <a:r>
              <a:rPr lang="zh-TW" altLang="zh-TW" dirty="0"/>
              <a:t>《英</a:t>
            </a:r>
            <a:r>
              <a:rPr lang="zh-TW" altLang="en-US" dirty="0"/>
              <a:t>雄</a:t>
            </a:r>
            <a:r>
              <a:rPr lang="zh-TW" altLang="zh-TW" dirty="0"/>
              <a:t>》</a:t>
            </a:r>
            <a:r>
              <a:rPr lang="zh-TW" altLang="en-US" dirty="0"/>
              <a:t>交響曲封面原本的題獻文字用力擦掉。</a:t>
            </a:r>
            <a:endParaRPr lang="en-US" altLang="zh-TW" dirty="0"/>
          </a:p>
          <a:p>
            <a:pPr lvl="0"/>
            <a:r>
              <a:rPr lang="zh-TW" altLang="en-US" dirty="0"/>
              <a:t>希臘神話中的普羅米修斯偷取天火，為人類帶來生命、藝術、文明，後來受到宙斯的懲罰，犧牲自我創造全人類的福祉，很可能是貝多芬心目中的英雄人物。</a:t>
            </a:r>
            <a:endParaRPr lang="en-US" altLang="zh-TW" dirty="0"/>
          </a:p>
          <a:p>
            <a:pPr lvl="0"/>
            <a:r>
              <a:rPr lang="zh-TW" altLang="en-US" dirty="0"/>
              <a:t>圖片來源</a:t>
            </a:r>
            <a:r>
              <a:rPr lang="en-US" altLang="zh-TW" dirty="0">
                <a:hlinkClick r:id="rId3"/>
              </a:rPr>
              <a:t>https://www.greekmythologyinart.com/prometheus-carrying-fire-cossiers.html</a:t>
            </a:r>
            <a:endParaRPr lang="en-US" altLang="zh-TW" dirty="0"/>
          </a:p>
          <a:p>
            <a:pPr lvl="0"/>
            <a:r>
              <a:rPr lang="zh-TW" altLang="en-US" dirty="0"/>
              <a:t>圖片來源</a:t>
            </a:r>
            <a:r>
              <a:rPr lang="en-US" altLang="zh-TW" dirty="0">
                <a:hlinkClick r:id="rId4"/>
              </a:rPr>
              <a:t>https://commons.wikimedia.org/wiki/File:Creation_of_man_Prometheus_Berthelemy_Louvre_INV20043.jpg</a:t>
            </a:r>
            <a:endParaRPr lang="en-US" altLang="zh-TW" dirty="0"/>
          </a:p>
          <a:p>
            <a:pPr lvl="0"/>
            <a:endParaRPr lang="en-US" altLang="zh-TW" dirty="0"/>
          </a:p>
          <a:p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相關作品</a:t>
            </a:r>
            <a:endParaRPr lang="zh-TW" altLang="zh-TW" dirty="0"/>
          </a:p>
          <a:p>
            <a:pPr lvl="0"/>
            <a:r>
              <a:rPr lang="en-US" altLang="zh-TW" dirty="0"/>
              <a:t>1.</a:t>
            </a:r>
            <a:r>
              <a:rPr lang="zh-TW" altLang="zh-TW" dirty="0"/>
              <a:t>芭蕾舞劇作品《普羅米修斯</a:t>
            </a:r>
            <a:r>
              <a:rPr lang="en-US" altLang="zh-TW" dirty="0"/>
              <a:t>Prometheus</a:t>
            </a:r>
            <a:r>
              <a:rPr lang="zh-TW" altLang="zh-TW" dirty="0"/>
              <a:t>》，作品</a:t>
            </a:r>
            <a:r>
              <a:rPr lang="en-US" altLang="zh-TW" dirty="0"/>
              <a:t>43</a:t>
            </a:r>
            <a:r>
              <a:rPr lang="zh-TW" altLang="zh-TW" dirty="0"/>
              <a:t>，描述普羅米修斯偷取天火，為人類帶來生命、藝術、文明。</a:t>
            </a:r>
            <a:endParaRPr lang="en-US" altLang="zh-TW" dirty="0"/>
          </a:p>
          <a:p>
            <a:pPr lvl="0"/>
            <a:r>
              <a:rPr lang="zh-TW" altLang="zh-TW" dirty="0"/>
              <a:t>作品有</a:t>
            </a:r>
            <a:r>
              <a:rPr lang="en-US" altLang="zh-TW" dirty="0"/>
              <a:t>18</a:t>
            </a:r>
            <a:r>
              <a:rPr lang="zh-TW" altLang="zh-TW" dirty="0"/>
              <a:t>段管弦樂曲，終曲主題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https://youtu.be/aWz4lyLcCKk?list=PLeAjG9cL3qYI0FGdPsMLetzqqJCdHBCAh</a:t>
            </a:r>
            <a:endParaRPr lang="en-US" altLang="zh-TW" dirty="0"/>
          </a:p>
          <a:p>
            <a:pPr lvl="0"/>
            <a:r>
              <a:rPr lang="en-US" altLang="zh-TW" dirty="0"/>
              <a:t>2.</a:t>
            </a:r>
            <a:r>
              <a:rPr lang="zh-TW" altLang="zh-TW" dirty="0"/>
              <a:t> 《英雄變奏曲》</a:t>
            </a:r>
            <a:r>
              <a:rPr lang="zh-TW" altLang="en-US" dirty="0"/>
              <a:t>或</a:t>
            </a:r>
            <a:r>
              <a:rPr lang="zh-TW" altLang="zh-TW" dirty="0"/>
              <a:t>《為鋼琴的變奏曲》作品</a:t>
            </a:r>
            <a:r>
              <a:rPr lang="en-US" altLang="zh-TW" dirty="0"/>
              <a:t>35</a:t>
            </a:r>
            <a:r>
              <a:rPr lang="zh-TW" altLang="zh-TW" dirty="0"/>
              <a:t>（</a:t>
            </a:r>
            <a:r>
              <a:rPr lang="en-US" altLang="zh-TW" dirty="0" err="1">
                <a:hlinkClick r:id="rId6" tooltip="Eroica Variations"/>
              </a:rPr>
              <a:t>Eroica</a:t>
            </a:r>
            <a:r>
              <a:rPr lang="en-US" altLang="zh-TW" dirty="0">
                <a:hlinkClick r:id="rId6" tooltip="Eroica Variations"/>
              </a:rPr>
              <a:t> Variations</a:t>
            </a:r>
            <a:r>
              <a:rPr lang="en-US" altLang="zh-TW" dirty="0"/>
              <a:t>, Op.35</a:t>
            </a:r>
            <a:r>
              <a:rPr lang="zh-TW" altLang="zh-TW" dirty="0"/>
              <a:t>）</a:t>
            </a:r>
            <a:endParaRPr lang="en-US" altLang="zh-TW" dirty="0"/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鋼琴變奏曲 高音主題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https://www.youtube.com/watch?v=drOo7iqrkzU&amp;t=181s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鋼琴變奏曲 低音主題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https://www.youtube.com/watch?v=drOo7iqrkzU&amp;t=0s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altLang="zh-TW" dirty="0"/>
              <a:t>Ian </a:t>
            </a:r>
            <a:r>
              <a:rPr lang="en-US" altLang="zh-TW" dirty="0" err="1"/>
              <a:t>YungWook</a:t>
            </a:r>
            <a:r>
              <a:rPr lang="en-US" altLang="zh-TW" dirty="0"/>
              <a:t> </a:t>
            </a:r>
            <a:r>
              <a:rPr lang="en-US" altLang="zh-TW" dirty="0" err="1"/>
              <a:t>Yoo</a:t>
            </a:r>
            <a:r>
              <a:rPr lang="en-US" altLang="zh-TW" dirty="0"/>
              <a:t> </a:t>
            </a:r>
            <a:r>
              <a:rPr lang="en-US" altLang="zh-TW" u="sng" dirty="0" err="1">
                <a:hlinkClick r:id="rId9"/>
              </a:rPr>
              <a:t>演奏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，他是貝多芬國際電信鋼琴大賽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2007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年一等獎得主。</a:t>
            </a:r>
            <a:r>
              <a:rPr lang="en-US" altLang="zh-TW" dirty="0">
                <a:hlinkClick r:id="rId9"/>
              </a:rPr>
              <a:t>https://www.youtube.com/watch?v=zeMzzZf7C6A</a:t>
            </a:r>
            <a:endParaRPr lang="zh-TW" altLang="zh-TW" dirty="0"/>
          </a:p>
          <a:p>
            <a:pPr lvl="0"/>
            <a:endParaRPr lang="en-US" altLang="zh-TW" dirty="0"/>
          </a:p>
          <a:p>
            <a:pPr lvl="0"/>
            <a:r>
              <a:rPr lang="en-US" altLang="zh-TW" dirty="0"/>
              <a:t>3.</a:t>
            </a:r>
            <a:r>
              <a:rPr lang="zh-TW" altLang="zh-TW" dirty="0"/>
              <a:t>第三號交響曲《英雄》第四樂章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/>
              </a:rPr>
              <a:t>https://youtu.be/AkgxI6f5ZQQ?t=47</a:t>
            </a:r>
            <a:endParaRPr lang="en-US" altLang="zh-TW" dirty="0"/>
          </a:p>
          <a:p>
            <a:pPr lvl="0"/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D37F6-4464-4FDB-A5F3-C620AD23DE73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55198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dirty="0"/>
              <a:t>貝多芬馬賽克拼貼</a:t>
            </a:r>
            <a:r>
              <a:rPr lang="en-US" altLang="zh-TW" dirty="0"/>
              <a:t>Beethoven-Mosaic project—</a:t>
            </a:r>
            <a:r>
              <a:rPr lang="zh-TW" altLang="zh-TW" dirty="0"/>
              <a:t>上傳自己照片成為超大貝多芬拼貼肖像！</a:t>
            </a:r>
            <a:r>
              <a:rPr lang="en-US" altLang="zh-TW" dirty="0"/>
              <a:t>(</a:t>
            </a:r>
            <a:r>
              <a:rPr lang="zh-TW" altLang="zh-TW" dirty="0"/>
              <a:t>立刻上傳照片</a:t>
            </a:r>
            <a:r>
              <a:rPr lang="en-US" altLang="zh-TW" u="sng" dirty="0" err="1">
                <a:hlinkClick r:id="rId3"/>
              </a:rPr>
              <a:t>網址</a:t>
            </a:r>
            <a:r>
              <a:rPr lang="en-US" altLang="zh-TW" dirty="0"/>
              <a:t>)</a:t>
            </a:r>
          </a:p>
          <a:p>
            <a:endParaRPr lang="en-US" altLang="zh-TW" dirty="0"/>
          </a:p>
          <a:p>
            <a:endParaRPr lang="zh-TW" altLang="zh-TW" dirty="0"/>
          </a:p>
          <a:p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D37F6-4464-4FDB-A5F3-C620AD23DE73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38954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圖片來源 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https://www.lib.uchicago.edu/collex/exhibits/late-sketches-and-autographs-beethoven/case-1/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D37F6-4464-4FDB-A5F3-C620AD23DE73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97312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貝多芬的樂器</a:t>
            </a:r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圖片來源 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https://www.sjsu.edu/beethoven/research/beethoven_the_broadwood_fortepiano/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clavichord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古鋼琴 圖片來源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https://blogs.sjsu.edu/humanities-arts/2015/04/06/the-beethoven-center-turns-thirty/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Harpsichord </a:t>
            </a:r>
            <a:r>
              <a:rPr lang="zh-TW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大鍵琴 圖片來源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http://www.sjsu.edu/beethoven/research/beethoven_and_harpsichord/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D37F6-4464-4FDB-A5F3-C620AD23DE73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64244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zh-TW" altLang="zh-TW" sz="1200" dirty="0">
                <a:latin typeface="+mn-ea"/>
                <a:cs typeface="Times New Roman" panose="02020603050405020304" pitchFamily="18" charset="0"/>
              </a:rPr>
              <a:t>維也納附近</a:t>
            </a:r>
            <a:r>
              <a:rPr lang="en-US" altLang="zh-TW" sz="1200" dirty="0">
                <a:latin typeface="+mn-ea"/>
                <a:cs typeface="Times New Roman" panose="02020603050405020304" pitchFamily="18" charset="0"/>
              </a:rPr>
              <a:t>150</a:t>
            </a:r>
            <a:r>
              <a:rPr lang="zh-TW" altLang="zh-TW" sz="1200" dirty="0">
                <a:latin typeface="+mn-ea"/>
                <a:cs typeface="Times New Roman" panose="02020603050405020304" pitchFamily="18" charset="0"/>
              </a:rPr>
              <a:t>名鋼琴製造商都非常願意為</a:t>
            </a:r>
            <a:r>
              <a:rPr lang="zh-TW" altLang="en-US" sz="1200" dirty="0">
                <a:latin typeface="+mn-ea"/>
                <a:cs typeface="Times New Roman" panose="02020603050405020304" pitchFamily="18" charset="0"/>
              </a:rPr>
              <a:t>貝多芬</a:t>
            </a:r>
            <a:r>
              <a:rPr lang="zh-TW" altLang="zh-TW" sz="1200" dirty="0">
                <a:latin typeface="+mn-ea"/>
                <a:cs typeface="Times New Roman" panose="02020603050405020304" pitchFamily="18" charset="0"/>
              </a:rPr>
              <a:t>製作鋼琴</a:t>
            </a:r>
            <a:r>
              <a:rPr lang="zh-TW" altLang="en-US" sz="1200" dirty="0">
                <a:latin typeface="+mn-ea"/>
                <a:cs typeface="Times New Roman" panose="02020603050405020304" pitchFamily="18" charset="0"/>
              </a:rPr>
              <a:t>，而且免費！但是貝多芬對當時的維也納鋼琴並不滿意。</a:t>
            </a:r>
            <a:endParaRPr lang="en-US" altLang="zh-TW" sz="1200" dirty="0">
              <a:latin typeface="+mn-ea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zh-TW" altLang="en-US" sz="1200" dirty="0">
                <a:latin typeface="+mn-ea"/>
                <a:cs typeface="Times New Roman" panose="02020603050405020304" pitchFamily="18" charset="0"/>
              </a:rPr>
              <a:t>約在</a:t>
            </a:r>
            <a:r>
              <a:rPr lang="en-US" altLang="zh-TW" sz="1200" dirty="0">
                <a:latin typeface="+mn-ea"/>
                <a:cs typeface="Times New Roman" panose="02020603050405020304" pitchFamily="18" charset="0"/>
              </a:rPr>
              <a:t>1817</a:t>
            </a:r>
            <a:r>
              <a:rPr lang="zh-TW" altLang="en-US" sz="1200" dirty="0">
                <a:latin typeface="+mn-ea"/>
                <a:cs typeface="Times New Roman" panose="02020603050405020304" pitchFamily="18" charset="0"/>
              </a:rPr>
              <a:t>年左右，當時貝多芬經濟困窘，過去贊助他的貴族朋友受到拿破崙戰爭影響，說好的津貼都沒有入帳。他自己健康狀況不佳，又因為弟弟去世忙著處理小侄兒的監護權，正是人生低潮期！</a:t>
            </a:r>
            <a:endParaRPr lang="en-US" altLang="zh-TW" sz="1200" dirty="0">
              <a:latin typeface="+mn-ea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zh-TW" altLang="en-US" sz="1200" dirty="0">
                <a:latin typeface="+mn-ea"/>
                <a:cs typeface="Times New Roman" panose="02020603050405020304" pitchFamily="18" charset="0"/>
              </a:rPr>
              <a:t>英國</a:t>
            </a:r>
            <a:r>
              <a:rPr lang="en-US" altLang="zh-TW" sz="1200" dirty="0" err="1"/>
              <a:t>Broadwood</a:t>
            </a:r>
            <a:r>
              <a:rPr lang="zh-TW" altLang="en-US" sz="1200" dirty="0"/>
              <a:t>鋼琴製造商到維也納拜訪貝多芬，並且決定送給貝多芬一架特製鋼琴，外殼用貝多芬喜愛的桃花心木製作，有六個八度的音域，而且他們的打擊系統取得專利，符合貝多芬的需求。</a:t>
            </a:r>
            <a:endParaRPr lang="zh-TW" altLang="zh-TW" sz="1200" dirty="0"/>
          </a:p>
          <a:p>
            <a:r>
              <a:rPr lang="zh-TW" altLang="en-US" sz="1200" dirty="0"/>
              <a:t>這個超級大禮物經過漫長的旅途才抵達維也納，鋼琴公司支付全部的運費和關稅。這架新鋼琴堅固耐用，音色富有共鳴，音量變化豐富，讓心情鬱悶的貝多芬大為振奮，激發他創作新的鋼琴奏鳴曲。</a:t>
            </a:r>
            <a:endParaRPr lang="en-US" altLang="zh-TW" dirty="0">
              <a:hlinkClick r:id="rId3"/>
            </a:endParaRPr>
          </a:p>
          <a:p>
            <a:endParaRPr lang="en-US" altLang="zh-TW" dirty="0">
              <a:hlinkClick r:id="rId3"/>
            </a:endParaRPr>
          </a:p>
          <a:p>
            <a:r>
              <a:rPr lang="zh-TW" altLang="en-US" dirty="0">
                <a:hlinkClick r:id="rId3"/>
              </a:rPr>
              <a:t>圖片來源 </a:t>
            </a:r>
            <a:r>
              <a:rPr lang="en-US" altLang="zh-TW" dirty="0">
                <a:hlinkClick r:id="rId3"/>
              </a:rPr>
              <a:t>http://www.lieveverbeeck.eu/Pianoforte-makers_England_b.htm</a:t>
            </a:r>
            <a:endParaRPr lang="en-US" altLang="zh-TW" dirty="0"/>
          </a:p>
          <a:p>
            <a:r>
              <a:rPr lang="en-US" altLang="zh-TW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Thomas </a:t>
            </a:r>
            <a:r>
              <a:rPr lang="en-US" altLang="zh-TW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Broadwood</a:t>
            </a:r>
            <a:r>
              <a:rPr lang="zh-TW" alt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圖片來源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https://www.worldpianonews.com/wp-content/uploads/2018/05/t.broadwood-and-beethoven-2.jpg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D37F6-4464-4FDB-A5F3-C620AD23DE73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92179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貝多芬的</a:t>
            </a:r>
            <a:r>
              <a:rPr lang="en-US" altLang="zh-TW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Hammerklavier</a:t>
            </a:r>
            <a:r>
              <a:rPr lang="zh-TW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奏鳴曲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參考資料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https://en.wikipedia.org/wiki/Piano_Sonata_No._29_(Beethoven)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Piano Sonata No. 29 in B♭ major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Op. 106 (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被稱為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altLang="zh-TW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Große</a:t>
            </a:r>
            <a:r>
              <a:rPr lang="en-US" altLang="zh-TW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Sonate</a:t>
            </a:r>
            <a:r>
              <a:rPr lang="en-US" altLang="zh-TW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für</a:t>
            </a:r>
            <a:r>
              <a:rPr lang="en-US" altLang="zh-TW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n-US" altLang="zh-TW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Hammerklavier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或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altLang="zh-TW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Hammerklavier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1818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標題的意思是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hammer-keyboard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是作曲家第三時期最重要的作品之一，也是有史以來最偉大的鋼琴奏鳴曲之一，演奏技巧最具挑戰性的鋼琴作品，也是古典鋼琴曲目中要求最高的獨奏作品之一。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題獻給魯道夫大公，創作於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1817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至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1818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作品特色：粗暴、幽默，傳統曲式的變化，例如奏鳴曲式，古典樂派之前的形式，包含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modal harmony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、賦格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最早的公開表演是在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1836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年，弗朗茲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李斯特（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Franz Liszt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在巴黎的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Salle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Erard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這架鋼琴花了一年的時間，才送到貝多芬手中</a:t>
            </a:r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第一樂章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分鐘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Evgeny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Kissin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演奏 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https://www.youtube.com/watch?v=IiCh6COzItQ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第二樂章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分鐘 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https://www.youtube.com/watch?v=RshPTsLtU5o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第三樂章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分鐘 樂譜版 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Adagio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sostenuto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(score) 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https://youtu.be/TKqFl6Tb4bw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第四樂章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分鐘 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Valentina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Lisitsa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演奏 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https://www.youtube.com/watch?v=yRDcgjvjj2E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圖片來源 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https://www.sjsu.edu/beethoven/research/beethoven_the_broadwood_fortepiano/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圖片來源網頁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dirty="0">
                <a:hlinkClick r:id="rId9"/>
              </a:rPr>
              <a:t>https://www.classicfm.com/discover-music/instruments/piano/composers-original-piano-photos/</a:t>
            </a:r>
            <a:endParaRPr lang="en-US" altLang="zh-TW" dirty="0"/>
          </a:p>
          <a:p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D37F6-4464-4FDB-A5F3-C620AD23DE73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06906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演奏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1819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</a:t>
            </a:r>
            <a:r>
              <a:rPr lang="en-US" altLang="zh-TW" sz="1200" dirty="0" err="1">
                <a:latin typeface="+mn-ea"/>
                <a:cs typeface="Times New Roman" panose="02020603050405020304" pitchFamily="18" charset="0"/>
              </a:rPr>
              <a:t>Broadwood</a:t>
            </a:r>
            <a:r>
              <a:rPr lang="zh-TW" altLang="en-US" sz="1200" dirty="0">
                <a:latin typeface="+mn-ea"/>
                <a:cs typeface="Times New Roman" panose="02020603050405020304" pitchFamily="18" charset="0"/>
              </a:rPr>
              <a:t>鋼琴</a:t>
            </a:r>
            <a:endParaRPr lang="en-US" altLang="zh-TW" sz="1200" dirty="0">
              <a:latin typeface="+mn-ea"/>
              <a:cs typeface="Times New Roman" panose="02020603050405020304" pitchFamily="18" charset="0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貝多芬《暴風雨》奏鳴曲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https://www.youtube.com/watch?v=wjPDefnPQNU</a:t>
            </a:r>
            <a:endParaRPr lang="en-US" altLang="zh-TW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1970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紀念貝多芬誕辰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週年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Bonn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錄音，奧地利鋼琴家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Jorg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Demus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演奏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貝多芬的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Graf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鋼琴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Op.111, No.32, mov.1 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https://www.youtube.com/watch?v=hvVbiqyMvGM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Für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Elise" -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Jorg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Demus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1970: Beethoven (Bagatelle No. 25 in A minor,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WoO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59)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不清楚鋼琴是哪一廠牌 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https://www.youtube.com/watch?v=k7nuYrXc6Gw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D37F6-4464-4FDB-A5F3-C620AD23DE73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0676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夢想家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創新成就偉大：貝多芬曾向莫札特、海頓學習，在前輩的基礎上走出自己的風格，才能在歷史上佔有一席之地。</a:t>
            </a:r>
            <a:endParaRPr lang="en-US" altLang="zh-TW" dirty="0"/>
          </a:p>
          <a:p>
            <a:pPr lvl="0"/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古典音樂家其實都是創新者，唯有創新才能讓藝術家青史留名。如果貝多芬生長在現代，也會很熱切學習最新科技與當代音樂風格。</a:t>
            </a:r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D37F6-4464-4FDB-A5F3-C620AD23DE73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37165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hlinkClick r:id="rId3"/>
              </a:rPr>
              <a:t>活動資訊</a:t>
            </a:r>
            <a:endParaRPr lang="en-US" altLang="zh-TW" dirty="0">
              <a:hlinkClick r:id="rId3"/>
            </a:endParaRPr>
          </a:p>
          <a:p>
            <a:r>
              <a:rPr lang="en-US" altLang="zh-TW" dirty="0">
                <a:hlinkClick r:id="rId3"/>
              </a:rPr>
              <a:t>https://www.bthvn2020.de/en/participation/event/die-fantastischen-vier-play-the-opening-concert-of-their-anniversary-tour-in-bonn/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</a:t>
            </a:r>
            <a:r>
              <a:rPr lang="en-US" altLang="zh-TW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Fantastischen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Vier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DANKE</a:t>
            </a:r>
          </a:p>
          <a:p>
            <a:r>
              <a:rPr lang="en-US" altLang="zh-TW" dirty="0">
                <a:hlinkClick r:id="rId4"/>
              </a:rPr>
              <a:t>https://www.youtube.com/watch?v=FbFu2O_z8cw&amp;list=FLk7MjD_DPwenKPbp84rpdlg&amp;index=1196</a:t>
            </a:r>
            <a:endParaRPr lang="zh-TW" altLang="en-US" dirty="0"/>
          </a:p>
          <a:p>
            <a:pPr lvl="0"/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跨界音樂家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英國歌手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Robbie Williams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、德國饒舌樂團驚奇嘻哈四人組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(Die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Fantastischen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Vier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將在開幕音樂會演出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(5/17)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貝多芬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作曲系統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Beethoven-AI system—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貝多芬去世前已經開始創作第十號交響曲，音樂家和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專家合作開發人工智慧軟體，試圖完成這部作品，預定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4/28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日首演。</a:t>
            </a:r>
          </a:p>
          <a:p>
            <a:pPr lvl="0"/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電音貝多芬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鋼琴家郎朗和美國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DJ Steve Aoki(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史蒂夫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奧基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合作演出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(9/9)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貝多芬之夜（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BeethovenNacht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2020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年底回顧過去的週年紀念活動</a:t>
            </a:r>
          </a:p>
          <a:p>
            <a:pPr lvl="0"/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戲劇演出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以作曲家的日記為核心的戲劇創作首演。</a:t>
            </a:r>
          </a:p>
          <a:p>
            <a:pPr lvl="0"/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Ars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Electronica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Futurelab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—100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架無人機飛行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命運交響曲 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https://www.youtube.com/watch?v=7cegKFOW5fM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波昂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LVR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博物館互動展覽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《音樂！聆聽、製作、感覺》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(Music! Hear, Make, Feel. The Interactive Exhibition)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D37F6-4464-4FDB-A5F3-C620AD23DE73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8952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dirty="0"/>
              <a:t>貝多芬是德國作曲家，他的作品結合人聲和樂器，把歐洲古典時期流行的奏鳴曲、交響曲、協奏曲、弦樂四重奏</a:t>
            </a:r>
            <a:r>
              <a:rPr lang="en-US" altLang="zh-TW" dirty="0"/>
              <a:t>…</a:t>
            </a:r>
            <a:r>
              <a:rPr lang="zh-TW" altLang="zh-TW" dirty="0"/>
              <a:t>等曲式作了創新、擴展、發揚光大，是古典時期到浪漫時期風格轉變的關鍵人物。</a:t>
            </a:r>
          </a:p>
          <a:p>
            <a:r>
              <a:rPr lang="zh-TW" altLang="zh-TW" dirty="0"/>
              <a:t>貝多芬並不是只有玩音樂而已，他對全體人類的關懷，對世界大同的追求，都投注在作品當中，聆聽貝多芬的作品不只是聽音樂，更是是全人精神的體現。</a:t>
            </a:r>
          </a:p>
          <a:p>
            <a:r>
              <a:rPr lang="zh-TW" altLang="zh-TW" dirty="0"/>
              <a:t>貝多芬是身心障礙者，從青年時期就受到耳疾困擾，他也曾經想要自殺，卻選擇勇敢的活下去，創造出更多作品，也創造出生命更重義的價值。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D37F6-4464-4FDB-A5F3-C620AD23DE73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47176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第七號交響曲</a:t>
            </a:r>
          </a:p>
          <a:p>
            <a:r>
              <a:rPr lang="zh-TW" altLang="zh-TW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活動預告</a:t>
            </a:r>
            <a:endParaRPr lang="zh-TW" altLang="zh-TW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Dancing Beethoven | February 19 to 23, 2020 | Les Grands Ballets</a:t>
            </a:r>
            <a:endParaRPr lang="zh-TW" altLang="zh-TW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b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https://www.youtube.com/watch?v=3GSqwwk78q4</a:t>
            </a:r>
            <a:endParaRPr lang="zh-TW" altLang="zh-TW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Beethoven's 7th Symphony, by Uwe </a:t>
            </a:r>
            <a:r>
              <a:rPr lang="en-US" altLang="zh-TW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Scholz</a:t>
            </a:r>
            <a:endParaRPr lang="zh-TW" altLang="zh-TW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https://www.youtube.com/watch?v=9hpChwifWN0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第九交響曲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Dancing Beethoven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舞動貝多芬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影片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中文預告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https://www.youtube.com/watch?v=dnrhEzzxhPg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2.Béjart Ballet Lausanne - "Dancing Beethoven", documentary of The Ninth Symphony, episode 7 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https://www.youtube.com/watch?v=c5WMnb3gWUU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3.Béjart Ballet Lausanne - "Dancing Beethoven", documentary of The Ninth Symphony, episode 8 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https://www.youtube.com/watch?v=QlxebPMlkx4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D37F6-4464-4FDB-A5F3-C620AD23DE73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03499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D37F6-4464-4FDB-A5F3-C620AD23DE73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12884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D37F6-4464-4FDB-A5F3-C620AD23DE73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31432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使用《命運》交響曲的影片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全家便利商店 好茶祭【監茶院篇】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影片已下載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https://www.youtube.com/watch?v=PPkBwCoMjc0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Drone 100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影片已下載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https://www.youtube.com/watch?v=7cegKFOW5fM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動畫影片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 Riders - Beethoven's 5th 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https://www.youtube.com/watch?v=vcBn04IyELc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Red Bull Beethoven (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影片已下載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https://www.youtube.com/watch?v=6rcVyxd9dWU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5.Walter Murphy - A Fifth of Beethoven 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https://www.youtube.com/watch?v=7JaHvcEiMBc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古典音樂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+Disco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節奏混合，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1976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；電影《周末的狂熱》插曲，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1977)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使用《合唱》交響曲的影片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貝多芬傳記電影 結尾歡樂頌演出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https://www.youtube.com/watch?v=5Luis6gW55Q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altLang="zh-TW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</a:t>
            </a:r>
            <a:r>
              <a:rPr lang="zh-TW" altLang="zh-TW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日本</a:t>
            </a:r>
            <a:r>
              <a:rPr lang="en-US" altLang="zh-TW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haircut </a:t>
            </a:r>
            <a:r>
              <a:rPr lang="zh-TW" alt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TW" alt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影片已下載</a:t>
            </a:r>
            <a:r>
              <a:rPr lang="en-US" altLang="zh-TW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zh-TW" alt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https://www.youtube.com/watch?v=G63xkJtI_H4&amp;feature=emb_logo</a:t>
            </a:r>
            <a:endParaRPr lang="zh-TW" altLang="zh-TW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注意影片中五個人的位置，就是五線譜上的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do, re, mi, fa, sol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，製作單位找出不同音高的剪刀，構成這部有趣的影片</a:t>
            </a:r>
          </a:p>
          <a:p>
            <a:r>
              <a:rPr lang="en-US" altLang="zh-TW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David Beckham's Samsung GALAXY Note Beethoven(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足球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/>
              </a:rPr>
              <a:t>https://www.youtube.com/watch?v=HX6CFJNF1FI&amp;feature=emb_logo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3. 2012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張惠妹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‧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可樂果快樂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SONG 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/>
              </a:rPr>
              <a:t>https://www.youtube.com/watch?v=rBhmjsv9HVs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Sabadell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flashmob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BANCO SABADELL(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街頭快閃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2"/>
              </a:rPr>
              <a:t>https://www.youtube.com/watch?v=GBaHPND2QJg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Flashmob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Nürnberg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2014 - Ode an die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Freude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直笛開場的街頭快閃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3"/>
              </a:rPr>
              <a:t>https://www.youtube.com/watch?v=a23945btJYw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Lexus "Anechoic Chamber" 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4"/>
              </a:rPr>
              <a:t>https://www.youtube.com/watch?v=Son_j0eSDaM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汽車廣告，強調車內音響效果，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 speaker sound system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GE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Healthymagination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Say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Ahh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5"/>
              </a:rPr>
              <a:t>https://www.youtube.com/watch?v=P0i49e1OMCA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口腔衛生的衛教影片，也可以複習母音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的嘴型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 UNKLE - Trouble In Paradise (Variation On A Theme) (mov.2) 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6"/>
              </a:rPr>
              <a:t>https://www.youtube.com/watch?v=3B_r5rVU5rw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9. Beethoven Symphony No. 9 -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Mvt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2 - Barenboim/West-Eastern Divan Orchestra 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7"/>
              </a:rPr>
              <a:t>https://www.youtube.com/watch?v=Tn4lk8fRskA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10. BMW - See How It Feels 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8"/>
              </a:rPr>
              <a:t>https://www.youtube.com/watch?v=NSl6KIZAsNI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上述兩個影片是古典演奏版和電子混音版，以及汽車廣告運用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11.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西班牙搖滾歌手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歌詞版本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Miguel Rios - Song of Joy (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Himno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alegría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9"/>
              </a:rPr>
              <a:t>https://www.youtube.com/watch?v=gHdI6L1fdw8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12.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電影《重裝任務》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Equilibrium 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0"/>
              </a:rPr>
              <a:t>https://www.youtube.com/watch?v=_b3_-pPzDVk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注意黑膠唱片、大喇叭、水晶球、眼球之間的畫面剪輯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D37F6-4464-4FDB-A5F3-C620AD23DE73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28195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使用《命運》交響曲的影片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全家便利商店 好茶祭【監茶院篇】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影片已下載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https://www.youtube.com/watch?v=PPkBwCoMjc0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Drone 100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影片已下載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https://www.youtube.com/watch?v=7cegKFOW5fM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動畫影片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 Riders - Beethoven's 5th 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https://www.youtube.com/watch?v=vcBn04IyELc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Red Bull Beethoven (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影片已下載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https://www.youtube.com/watch?v=6rcVyxd9dWU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5.Walter Murphy - A Fifth of Beethoven 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https://www.youtube.com/watch?v=7JaHvcEiMBc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古典音樂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+Disco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節奏混合，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1976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；電影《周末的狂熱》插曲，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1977)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使用《合唱》交響曲的影片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貝多芬傳記電影 結尾歡樂頌演出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https://www.youtube.com/watch?v=5Luis6gW55Q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altLang="zh-TW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</a:t>
            </a:r>
            <a:r>
              <a:rPr lang="zh-TW" altLang="zh-TW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日本</a:t>
            </a:r>
            <a:r>
              <a:rPr lang="en-US" altLang="zh-TW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haircut </a:t>
            </a:r>
            <a:r>
              <a:rPr lang="zh-TW" alt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TW" alt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影片已下載</a:t>
            </a:r>
            <a:r>
              <a:rPr lang="en-US" altLang="zh-TW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zh-TW" alt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https://www.youtube.com/watch?v=G63xkJtI_H4&amp;feature=emb_logo</a:t>
            </a:r>
            <a:endParaRPr lang="zh-TW" altLang="zh-TW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注意影片中五個人的位置，就是五線譜上的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do, re, mi, fa, sol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，製作單位找出不同音高的剪刀，構成這部有趣的影片</a:t>
            </a:r>
          </a:p>
          <a:p>
            <a:r>
              <a:rPr lang="en-US" altLang="zh-TW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David Beckham's Samsung GALAXY Note Beethoven(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足球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/>
              </a:rPr>
              <a:t>https://www.youtube.com/watch?v=HX6CFJNF1FI&amp;feature=emb_logo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3. 2012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張惠妹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‧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可樂果快樂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SONG 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/>
              </a:rPr>
              <a:t>https://www.youtube.com/watch?v=rBhmjsv9HVs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Sabadell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flashmob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BANCO SABADELL(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街頭快閃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2"/>
              </a:rPr>
              <a:t>https://www.youtube.com/watch?v=GBaHPND2QJg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Flashmob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Nürnberg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2014 - Ode an die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Freude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直笛開場的街頭快閃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3"/>
              </a:rPr>
              <a:t>https://www.youtube.com/watch?v=a23945btJYw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Lexus "Anechoic Chamber" 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4"/>
              </a:rPr>
              <a:t>https://www.youtube.com/watch?v=Son_j0eSDaM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汽車廣告，強調車內音響效果，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 speaker sound system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GE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Healthymagination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Say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Ahh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5"/>
              </a:rPr>
              <a:t>https://www.youtube.com/watch?v=P0i49e1OMCA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口腔衛生的衛教影片，也可以複習母音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的嘴型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 UNKLE - Trouble In Paradise (Variation On A Theme) (mov.2) 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6"/>
              </a:rPr>
              <a:t>https://www.youtube.com/watch?v=3B_r5rVU5rw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9. Beethoven Symphony No. 9 -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Mvt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2 - Barenboim/West-Eastern Divan Orchestra 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7"/>
              </a:rPr>
              <a:t>https://www.youtube.com/watch?v=Tn4lk8fRskA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10. BMW - See How It Feels 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8"/>
              </a:rPr>
              <a:t>https://www.youtube.com/watch?v=NSl6KIZAsNI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上述兩個影片是古典演奏版和電子混音版，以及汽車廣告運用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11.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西班牙搖滾歌手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歌詞版本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Miguel Rios - Song of Joy (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Himno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alegría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9"/>
              </a:rPr>
              <a:t>https://www.youtube.com/watch?v=gHdI6L1fdw8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12.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電影《重裝任務》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Equilibrium 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0"/>
              </a:rPr>
              <a:t>https://www.youtube.com/watch?v=_b3_-pPzDVk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注意黑膠唱片、大喇叭、水晶球、眼球之間的畫面剪輯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D37F6-4464-4FDB-A5F3-C620AD23DE73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93452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齊秦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--《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貝多芬聽不見自己的歌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</a:p>
          <a:p>
            <a:r>
              <a:rPr lang="en-US" altLang="zh-TW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altLang="zh-TW" dirty="0">
                <a:hlinkClick r:id="rId3"/>
              </a:rPr>
              <a:t>https://www.youtube.com/watch?v=FYrfGjiDgJ0</a:t>
            </a:r>
            <a:endParaRPr lang="en-US" altLang="zh-TW" dirty="0"/>
          </a:p>
          <a:p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McDonald's Recital TV Commercial HD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影片已下載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影片中學音樂的小女孩，家人對她是什麼態度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再對比貝多芬的童年，更加令人佩服貝多芬的心理健康和抗壓性！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dirty="0">
                <a:hlinkClick r:id="rId4"/>
              </a:rPr>
              <a:t>https://www.youtube.com/watch?v=Qx0QYgSluRc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另一個麥當勞廣告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Maestro Burger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Maestro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大師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的意思</a:t>
            </a:r>
            <a:endParaRPr lang="en-US" altLang="zh-TW" dirty="0"/>
          </a:p>
          <a:p>
            <a:r>
              <a:rPr lang="en-US" altLang="zh-TW" dirty="0">
                <a:hlinkClick r:id="rId5"/>
              </a:rPr>
              <a:t>https://www.youtube.com/watch?v=b9WYHN-NlLE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UNKLE - Trouble In Paradise</a:t>
            </a:r>
          </a:p>
          <a:p>
            <a:r>
              <a:rPr lang="en-US" altLang="zh-TW" dirty="0">
                <a:hlinkClick r:id="rId6"/>
              </a:rPr>
              <a:t>https://www.youtube.com/watch?v=3B_r5rVU5rw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陳奕迅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給愛麗斯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</a:p>
          <a:p>
            <a:r>
              <a:rPr lang="en-US" altLang="zh-TW" dirty="0">
                <a:hlinkClick r:id="rId7"/>
              </a:rPr>
              <a:t>https://www.youtube.com/watch?v=NS-cozkw1us</a:t>
            </a:r>
            <a:endParaRPr lang="en-US" altLang="zh-TW" dirty="0"/>
          </a:p>
          <a:p>
            <a:r>
              <a:rPr lang="zh-TW" altLang="en-US" dirty="0"/>
              <a:t>貝多芬的愛情路很坎坷，他是平民，遇到的心動對象都是貴族千金小姐</a:t>
            </a:r>
            <a:r>
              <a:rPr lang="en-US" altLang="zh-TW" dirty="0"/>
              <a:t>~~</a:t>
            </a:r>
          </a:p>
          <a:p>
            <a:r>
              <a:rPr lang="zh-TW" altLang="en-US" dirty="0"/>
              <a:t>有好幾首樂曲相關小故事是關於愛情或愛人，</a:t>
            </a:r>
            <a:endParaRPr lang="en-US" altLang="zh-TW" dirty="0"/>
          </a:p>
          <a:p>
            <a:r>
              <a:rPr lang="zh-TW" altLang="en-US" dirty="0"/>
              <a:t>從性別教育的角度也有許多可以討論之處。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D37F6-4464-4FDB-A5F3-C620AD23DE73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72671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hlinkClick r:id="rId3"/>
              </a:rPr>
              <a:t>黃金唱片曲目列表 </a:t>
            </a:r>
            <a:endParaRPr lang="en-US" altLang="zh-TW" dirty="0">
              <a:hlinkClick r:id="rId3"/>
            </a:endParaRPr>
          </a:p>
          <a:p>
            <a:r>
              <a:rPr lang="en-US" altLang="zh-TW" dirty="0">
                <a:hlinkClick r:id="rId4"/>
              </a:rPr>
              <a:t>https://voyager.jpl.nasa.gov/golden-record/whats-on-the-record/music/</a:t>
            </a:r>
            <a:endParaRPr lang="en-US" altLang="zh-TW" dirty="0"/>
          </a:p>
          <a:p>
            <a:endParaRPr lang="en-US" altLang="zh-TW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紀錄片</a:t>
            </a:r>
            <a:r>
              <a:rPr lang="en-US" altLang="zh-TW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Farthest </a:t>
            </a:r>
            <a:r>
              <a:rPr lang="zh-TW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《最遙遠》</a:t>
            </a:r>
            <a:r>
              <a:rPr lang="en-US" altLang="zh-TW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2017</a:t>
            </a:r>
            <a:endParaRPr lang="zh-TW" altLang="zh-TW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Emer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Reynolds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導演，紀錄進行黃金唱片和</a:t>
            </a:r>
            <a:r>
              <a:rPr lang="en-US" altLang="zh-TW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旅行者計劃"/>
              </a:rPr>
              <a:t>旅行者計劃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任務的人，包括弗蘭克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德雷克（</a:t>
            </a:r>
            <a:r>
              <a:rPr lang="en-US" altLang="zh-TW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弗蘭克·德雷克"/>
              </a:rPr>
              <a:t>Frank Drake）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，蒂莫西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費里斯（</a:t>
            </a:r>
            <a:r>
              <a:rPr lang="en-US" altLang="zh-TW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蒂莫西·費里斯（Timothy Ferris）"/>
              </a:rPr>
              <a:t>Timothy Ferris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）和尼克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薩根（</a:t>
            </a:r>
            <a:r>
              <a:rPr lang="en-US" altLang="zh-TW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尼克·薩根（Nick Sagan）"/>
              </a:rPr>
              <a:t>Nick Sagan）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全片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小時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https://www.youtube.com/watch?v=ap-6312_eNk&amp;list=PLLTUh0iGrnkM7EwpY-Gace2ajxD1cBeNc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黃金唱片全部</a:t>
            </a:r>
          </a:p>
          <a:p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/>
              </a:rPr>
              <a:t>https://www.youtube.com/playlist?list=PL81E40175B43DEBDB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黃金唱片</a:t>
            </a:r>
            <a:r>
              <a:rPr lang="en-US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 two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"</a:t>
            </a:r>
            <a:r>
              <a:rPr lang="en-US" altLang="zh-TW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Symphony No. 5 in C Minor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Opus 67: I. Allegro Con Brio (</a:t>
            </a:r>
            <a:r>
              <a:rPr lang="en-US" altLang="zh-TW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Ludwig van Beethoven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)" (by </a:t>
            </a:r>
            <a:r>
              <a:rPr lang="en-US" altLang="zh-TW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Philharmonia</a:t>
            </a:r>
            <a:r>
              <a:rPr lang="en-US" altLang="zh-TW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Orchestra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altLang="zh-TW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Otto Klemperer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15. "</a:t>
            </a:r>
            <a:r>
              <a:rPr lang="en-US" altLang="zh-TW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String Quartet No. 13 in B-flat Major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Opus 130: V. Cavatina (Ludwig van Beethoven)" (by </a:t>
            </a:r>
            <a:r>
              <a:rPr lang="en-US" altLang="zh-TW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Budapest String Quartet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資料來源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/>
              </a:rPr>
              <a:t>https://en.wikipedia.org/wiki/Voyager_Golden_Record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台語問候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Voyager Interstellar Record - 2/31 Greetings In 55 Languages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2"/>
              </a:rPr>
              <a:t>https://www.youtube.com/watch?v=jCnNGpAuOZY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D37F6-4464-4FDB-A5F3-C620AD23DE73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66286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u="none" dirty="0">
                <a:solidFill>
                  <a:schemeClr val="tx1"/>
                </a:solidFill>
                <a:hlinkClick r:id="rId3"/>
              </a:rPr>
              <a:t>兩段舞蹈</a:t>
            </a:r>
            <a:endParaRPr lang="en-US" altLang="zh-TW" u="none" dirty="0">
              <a:solidFill>
                <a:schemeClr val="tx1"/>
              </a:solidFill>
              <a:hlinkClick r:id="rId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鋼琴奏鳴曲</a:t>
            </a:r>
          </a:p>
          <a:p>
            <a:r>
              <a:rPr lang="en-US" altLang="zh-TW" dirty="0">
                <a:hlinkClick r:id="rId3"/>
              </a:rPr>
              <a:t>https://www.youtube.com/watch?v=sxL-f2-PiJs</a:t>
            </a:r>
            <a:endParaRPr lang="en-US" altLang="zh-TW" dirty="0"/>
          </a:p>
          <a:p>
            <a:r>
              <a:rPr lang="zh-TW" altLang="en-US" dirty="0"/>
              <a:t>命運交響曲</a:t>
            </a:r>
            <a:endParaRPr lang="en-US" altLang="zh-TW" dirty="0"/>
          </a:p>
          <a:p>
            <a:r>
              <a:rPr lang="en-US" altLang="zh-TW" dirty="0">
                <a:hlinkClick r:id="rId4"/>
              </a:rPr>
              <a:t>https://www.youtube.com/watch?v=p7emeuZN2YU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D37F6-4464-4FDB-A5F3-C620AD23DE73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86609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圖片來源</a:t>
            </a:r>
            <a:r>
              <a:rPr lang="en-US" altLang="zh-TW">
                <a:hlinkClick r:id="rId3"/>
              </a:rPr>
              <a:t>http://eurofolkradio.com/2017/10/25/genius-beethoven-moonlight-sonata-third-movement/beethoven-on-fire/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D37F6-4464-4FDB-A5F3-C620AD23DE73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6265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dirty="0"/>
              <a:t>貝多芬是德國作曲家，他的作品結合人聲和樂器，把歐洲古典時期流行的奏鳴曲、交響曲、協奏曲、弦樂四重奏</a:t>
            </a:r>
            <a:r>
              <a:rPr lang="en-US" altLang="zh-TW" dirty="0"/>
              <a:t>…</a:t>
            </a:r>
            <a:r>
              <a:rPr lang="zh-TW" altLang="zh-TW" dirty="0"/>
              <a:t>等曲式作了創新、擴展、發揚光大，是古典時期到浪漫時期風格轉變的關鍵人物。</a:t>
            </a:r>
          </a:p>
          <a:p>
            <a:r>
              <a:rPr lang="zh-TW" altLang="zh-TW" dirty="0"/>
              <a:t>貝多芬並不是只有玩音樂而已，他對全體人類的關懷，對世界大同的追求，都投注在作品當中，聆聽貝多芬的作品不只是聽音樂，更是是全人精神的體現。</a:t>
            </a:r>
          </a:p>
          <a:p>
            <a:r>
              <a:rPr lang="zh-TW" altLang="zh-TW" dirty="0"/>
              <a:t>貝多芬是身心障礙者，從青年時期就受到耳疾困擾，他也曾經想要自殺，卻選擇勇敢的活下去，創造出更多作品，也創造出生命更重義的價值。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D37F6-4464-4FDB-A5F3-C620AD23DE73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1718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 (Bonn-born cosmopolitan)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波昂公民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(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Tonkünstler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Composer)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音樂家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 (Humanist)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人文主義者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(Visionary)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夢想家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 (Nature lover)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愛好自然者</a:t>
            </a:r>
          </a:p>
          <a:p>
            <a:r>
              <a:rPr lang="zh-TW" altLang="en-US" dirty="0"/>
              <a:t>圖片</a:t>
            </a:r>
            <a:r>
              <a:rPr lang="en-US" altLang="zh-TW" dirty="0">
                <a:hlinkClick r:id="rId3"/>
              </a:rPr>
              <a:t>https://www.bthvn2020.de/en/background/leitthemen/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D37F6-4464-4FDB-A5F3-C620AD23DE73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9201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TW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當時歐洲社會是什麼模樣</a:t>
            </a:r>
            <a:r>
              <a:rPr lang="en-US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神聖羅馬帝國：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世紀時，神聖羅馬帝國有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300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多個邦國，相互聯姻關係緊密複雜。貝多芬出生地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Bonn(</a:t>
            </a:r>
            <a:r>
              <a:rPr lang="en-US" altLang="zh-TW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地圖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就是其中的公國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Electorate of Cologne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首府。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1806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奧皇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Franz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二世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(1768-1835)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放棄神聖羅馬帝國皇帝帝號，保留</a:t>
            </a:r>
            <a:r>
              <a:rPr lang="en-US" altLang="zh-TW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奧地利帝國"/>
              </a:rPr>
              <a:t>奧地利帝國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稱號，神聖羅馬帝國結束。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工業革命：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1769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J.Watt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(1736-1819)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改良出早期的工業蒸汽機，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1807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 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R. Fulton (1765-1815)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第一個成功用蒸汽機驅動輪船。工業革命最早影響紡織業，後續帶來經濟社會變化，下層階級受到</a:t>
            </a:r>
            <a:r>
              <a:rPr lang="en-US" altLang="zh-TW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社會主義"/>
              </a:rPr>
              <a:t>社會主義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影響，資本主義發展為</a:t>
            </a:r>
            <a:r>
              <a:rPr lang="en-US" altLang="zh-TW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自由主義"/>
              </a:rPr>
              <a:t>自由主義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法國大革命：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1789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年法國大革命鼓吹自由平等博愛，中產階級對民主理想的期待逐漸擴散。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拿破崙戰爭：拿破崙稱帝統治法國期間（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1804-1815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）的大小戰爭統稱，可說是法國大革命的餘波，將歐洲攪得天翻地覆，特別是軍事制度和民主思想。法俄戰爭後拿破崙勢力大減，直到</a:t>
            </a:r>
            <a:r>
              <a:rPr lang="en-US" altLang="zh-TW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滑鐵盧戰役"/>
              </a:rPr>
              <a:t>滑鐵盧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戰役拿破崙失敗，各交戰國簽訂巴黎條約告一段落。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民族主義運動：在</a:t>
            </a:r>
            <a:r>
              <a:rPr lang="en-US" altLang="zh-TW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德國"/>
              </a:rPr>
              <a:t>德國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en-US" altLang="zh-TW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義大利"/>
              </a:rPr>
              <a:t>義大利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en-US" altLang="zh-TW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波蘭"/>
              </a:rPr>
              <a:t>波蘭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en-US" altLang="zh-TW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 tooltip="匈牙利"/>
              </a:rPr>
              <a:t>匈牙利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等地，長遠影響是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1815-1871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許多革命和獨立戰爭，最終形成近代國家版圖樣貌。</a:t>
            </a:r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圖片</a:t>
            </a:r>
            <a:r>
              <a:rPr lang="en-US" altLang="zh-TW" dirty="0">
                <a:hlinkClick r:id="rId12"/>
              </a:rPr>
              <a:t>https://en.wikipedia.org/wiki/Napoleon_Crossing_the_Alps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D37F6-4464-4FDB-A5F3-C620AD23DE73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9335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TW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貝多芬的生辰八字和家庭背景</a:t>
            </a:r>
            <a:r>
              <a:rPr lang="en-US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貝多芬出生在德國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Bonn(</a:t>
            </a:r>
            <a:r>
              <a:rPr lang="en-US" altLang="zh-TW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地圖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，當時是神聖羅馬帝國底下的公國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Electorate of Cologne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首府。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月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日是文件登記的受洗日，根據當時的法律和習慣，嬰兒出生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小時要受洗，因此貝多芬的生日也可能是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12/16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貝多芬一家原籍</a:t>
            </a:r>
            <a:r>
              <a:rPr lang="en-US" altLang="zh-TW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Mechelen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，名字中間的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用來顯示其家鄉來自何處。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貝多芬之家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altLang="zh-TW" dirty="0">
                <a:hlinkClick r:id="rId5"/>
              </a:rPr>
              <a:t> https://www.beethoven.de/en/museum#opening-hours</a:t>
            </a:r>
            <a:endParaRPr lang="en-US" altLang="zh-TW" dirty="0"/>
          </a:p>
          <a:p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貝阿公是一位知名歌手，名字也叫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Ludwig van Beethoven (1712–1773)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，小貝繼承阿公的名字，也遺傳到音樂天賦，</a:t>
            </a:r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此外，貝阿嬤可能有西班牙血統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TW" alt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資料來源</a:t>
            </a:r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dirty="0">
                <a:hlinkClick r:id="rId6"/>
              </a:rPr>
              <a:t>https://english.elpais.com/elpais/2018/05/28/inenglish/1527521730_308057.html</a:t>
            </a:r>
            <a:r>
              <a:rPr lang="en-US" altLang="zh-TW" dirty="0"/>
              <a:t>)</a:t>
            </a:r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D37F6-4464-4FDB-A5F3-C620AD23DE73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6852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TW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貝多芬的生辰八字和家庭背景</a:t>
            </a:r>
            <a:r>
              <a:rPr lang="en-US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貝多芬的父母，</a:t>
            </a: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圖片來源</a:t>
            </a:r>
            <a:r>
              <a:rPr lang="en-US" altLang="zh-TW" dirty="0">
                <a:hlinkClick r:id="rId3"/>
              </a:rPr>
              <a:t>https://english.elpais.com/elpais/2018/05/28/inenglish/1527521730_308057.html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貝爹爹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Johann van Beethoven (1740-1792)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也是宮廷歌手，但有酗酒和家暴習慣，顯然學音樂的小孩還是會變壞的。</a:t>
            </a:r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貝媽媽名叫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Maria Magdalena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Keverich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(1746-1787)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，夫妻倆生了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個孩子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(1769, 1779, 1770, 1774, 1776, 1781, 1786)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，存活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個。</a:t>
            </a:r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想一想，貝媽媽享年才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歲，懷孕七次，失去四個小孩，丈夫家暴，她是怎麼撐下來的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?!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貝多芬的弟弟是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Kaspar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Anton Karl (1774-1815)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與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Nikolaus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Johann (1776-1848)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，貝媽媽去世時，三個小孩分別是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歲，有媽的小孩是個寶，沒媽的小孩是根草，貝爹爹又靠不住，於是貝多芬只好早早撐起家計，照顧弟弟。</a:t>
            </a:r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Nikolaus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後來是藥劑師，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Karl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是公務員，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Karl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41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歲就英年早逝，留下兒子由老婆和貝多芬共同監護，這個姪兒成為貝多芬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甜蜜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的負擔。</a:t>
            </a:r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貝多芬和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Karl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的老婆本來就不合，為了小鬼的教養問題更是雞飛狗跳家宅不寧，但貝多芬伯伯依然很寵愛侄兒，這算是貝多芬的軟肋吧。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D37F6-4464-4FDB-A5F3-C620AD23DE73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9756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TW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貝多芬的童年和青少年時期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貝多芬童年有點坎坷，貝爹爹是主要音樂啟蒙老師，還有其他老師指導鍵盤、小提琴。老爹要求非常嚴厲，彈錯就把小孩狠揍一頓，晚上失眠時就把貝多芬從被窩裡面挖出來練琴，其他酷刑還包含關小黑屋、不給飯吃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，這個年代沒有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113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專線，小貝貝不說，小貝貝心裡苦！</a:t>
            </a:r>
          </a:p>
          <a:p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貝多芬出生的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1770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年代正是音樂神童莫札特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(1756-1791)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風靡歐陸之際，眼看莫爸爸養出超萌小小鋼琴家，貝爹爹依樣畫葫蘆在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1778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年安排小貝貝舉行鋼琴獨奏會，並聲稱小孩是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歲，演奏好棒棒奈何媒體不捧場，然後，就沒有然後了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貝多芬沒有成為貴族追捧的小神童，繼續被爹爹虐待的日常。</a:t>
            </a:r>
          </a:p>
          <a:p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貝多芬也曾上學，據說他注意力不集中，可能有輕度閱讀障礙，對許多同學來說樂譜是天書，而貝多芬覺得豆芽菜比文字親切多了。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歲左右貝多芬就輟學了，</a:t>
            </a:r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貝爹爹提供的音樂教育缺少系統性，另一位師父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Christian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Gottlob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Neefe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(1748-1798)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也是宮廷音樂家，給貝多芬比較完整的指導，貝多芬觀摩許多前輩作曲家的創作，例如巴哈、莫札特的作品，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歲貝多芬就創作出第一首作品，這位啟蒙師父可說是貝多芬的貴人。</a:t>
            </a:r>
          </a:p>
          <a:p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貝多芬曾得到宮廷贊助前往維也納學習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(1786-1787)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但因為母親病重而回家，母親去世後扛起一家之主的重任，因為貝爹爹不把薪水拿回家，貝多芬還向法院申請貝爹爹一半薪水來養家活口。為了照顧弟弟，貝多芬宅在家鄉五年，但是人家沒有日夜顛倒沉迷遊戲，而是持續打工演出、大量創作、自主學習，逆境中不墮落不沉淪不失志，愛拚才會贏！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D37F6-4464-4FDB-A5F3-C620AD23DE73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8337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4562E7C-2022-429A-BB63-FE362DD79F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D307F5DD-0F4F-42CE-B717-5078BB058B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62E5FBD-DF68-4A83-89CA-36D2E7AFE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BB00-7DDC-4C27-90F8-BA9AB83850E2}" type="datetimeFigureOut">
              <a:rPr lang="zh-TW" altLang="en-US" smtClean="0"/>
              <a:t>2020/4/7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3152E14-C8DF-4CBF-91A3-464FC6C36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9EABFEC-2981-4553-9984-7ABF2E40C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9E55B-72FA-4E5D-8F9C-E9F739FB460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2624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B7E6918-8EE4-496C-B6C5-24418039E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0E71001-E2EA-4E92-B887-C678BCC013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E5FFB14-0FE3-4CC4-BD2D-AA2DD1C28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BB00-7DDC-4C27-90F8-BA9AB83850E2}" type="datetimeFigureOut">
              <a:rPr lang="zh-TW" altLang="en-US" smtClean="0"/>
              <a:t>2020/4/7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094A8B2-F308-4B50-8DDB-79562EC76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60BEEFA-83A4-464B-B584-957594D5A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9E55B-72FA-4E5D-8F9C-E9F739FB460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0019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44BB60F9-1C34-4DFF-9E20-CF9C862D33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5B552D5-7B24-41EC-9951-9D83AF2A63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7AA49C1-FDBE-448B-808C-36C2BE6E0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BB00-7DDC-4C27-90F8-BA9AB83850E2}" type="datetimeFigureOut">
              <a:rPr lang="zh-TW" altLang="en-US" smtClean="0"/>
              <a:t>2020/4/7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3AD03B3-7175-4617-8CDC-268FDFC8E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F8A4124-587F-4FF1-BF13-5BF4CB8A0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9E55B-72FA-4E5D-8F9C-E9F739FB460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0944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68D4BA5-CFB3-4B5A-84C7-7335F212F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6C4D77B-B338-4BAA-AB39-EA8E48237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2C5D096-D1DE-4B0D-898F-E872A7DAD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BB00-7DDC-4C27-90F8-BA9AB83850E2}" type="datetimeFigureOut">
              <a:rPr lang="zh-TW" altLang="en-US" smtClean="0"/>
              <a:t>2020/4/7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A834C86-52AA-4DDE-967B-F5D7577C2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D85E6B7-D4C4-416E-B6A1-639AEA6A7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9E55B-72FA-4E5D-8F9C-E9F739FB460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3675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EEEA373-434C-49E5-B880-340747C71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8873269-B320-4BEC-88FB-7DEFED285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C9A5691-9F40-4381-95D3-603867C14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BB00-7DDC-4C27-90F8-BA9AB83850E2}" type="datetimeFigureOut">
              <a:rPr lang="zh-TW" altLang="en-US" smtClean="0"/>
              <a:t>2020/4/7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F598973-560A-4FBF-8454-FDE7A9CFE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B3A75BD-70DF-44DD-AAC5-29599F9E7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9E55B-72FA-4E5D-8F9C-E9F739FB460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3887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78BE47E-5F88-44CC-9266-DD4840E44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4FC031F-FADD-4E8F-B95E-2116C6B6C8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233468C-836C-4B5F-8B8D-3A5507B86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F385508-3357-49A9-83DE-732965CCB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BB00-7DDC-4C27-90F8-BA9AB83850E2}" type="datetimeFigureOut">
              <a:rPr lang="zh-TW" altLang="en-US" smtClean="0"/>
              <a:t>2020/4/7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663A289-FBD4-4E47-97DC-1EDFFF956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738A732-7D8B-41EB-BA1E-D2A64A96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9E55B-72FA-4E5D-8F9C-E9F739FB460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6769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AF2141-2FDF-45B9-B3B1-3593CB281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AC2E710-EC7E-4FE9-8956-9AC4CB134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84E21F1-1B00-4CCC-8214-A7908B4B61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AEFE5E4C-DF4B-4649-BDE6-978F68910F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B3282741-0241-4EDE-8CC9-345C7A10D2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67482C53-A5C0-415C-AF22-D03B587F0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BB00-7DDC-4C27-90F8-BA9AB83850E2}" type="datetimeFigureOut">
              <a:rPr lang="zh-TW" altLang="en-US" smtClean="0"/>
              <a:t>2020/4/7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9CF5389A-84EF-4323-9097-F23933BD7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F39545B-5D53-432D-A25D-9FC771BE0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9E55B-72FA-4E5D-8F9C-E9F739FB460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3366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9C984F-B834-4892-9CB2-D7C9EF5D3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9B991F7-7189-4B65-BA9E-7126767D1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BB00-7DDC-4C27-90F8-BA9AB83850E2}" type="datetimeFigureOut">
              <a:rPr lang="zh-TW" altLang="en-US" smtClean="0"/>
              <a:t>2020/4/7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59209BE-38E9-4A0F-92F9-F0A847159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2770AE0-CB21-4543-9F7C-E0FF6701C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9E55B-72FA-4E5D-8F9C-E9F739FB460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0006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44A8D56-F7A5-4AB2-B8CB-7D06EFA61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BB00-7DDC-4C27-90F8-BA9AB83850E2}" type="datetimeFigureOut">
              <a:rPr lang="zh-TW" altLang="en-US" smtClean="0"/>
              <a:t>2020/4/7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413CEB91-11FA-458E-873E-85D30D7A9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27FBD00-015D-4053-8DA2-7BB868A18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9E55B-72FA-4E5D-8F9C-E9F739FB460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5041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ACE145-FD93-4A94-B550-1AB7CC812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BC7A232-F213-4DA7-A42F-DB235DCEB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847A5D5-67A6-470B-A30E-68FDD1C39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DFCC8EE-45CD-4555-8D81-0AF7550F1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BB00-7DDC-4C27-90F8-BA9AB83850E2}" type="datetimeFigureOut">
              <a:rPr lang="zh-TW" altLang="en-US" smtClean="0"/>
              <a:t>2020/4/7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64718A9-6AC1-496B-9D33-FE8668B3F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23A1BAC-81EA-4510-A22F-691674F22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9E55B-72FA-4E5D-8F9C-E9F739FB460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3242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3AF86B-5599-418D-A83A-86E27F16F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95749323-70C8-4E8E-AB10-24979D7A04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2B88F8D-6334-4ACC-B547-0BDBAA461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81740A6-EB93-41C3-9C00-8E27B2F69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BB00-7DDC-4C27-90F8-BA9AB83850E2}" type="datetimeFigureOut">
              <a:rPr lang="zh-TW" altLang="en-US" smtClean="0"/>
              <a:t>2020/4/7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3399F59-4F21-4056-88C5-F59A0B08D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6D9CFAA-8CC3-4918-90F1-80E65687C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9E55B-72FA-4E5D-8F9C-E9F739FB460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399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1F28D008-871B-45E7-8E2E-65E36A7F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0124D4D-D193-4224-AD69-E3CC27B83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952E59A-D0F7-4A63-BC36-4915ED4748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3BB00-7DDC-4C27-90F8-BA9AB83850E2}" type="datetimeFigureOut">
              <a:rPr lang="zh-TW" altLang="en-US" smtClean="0"/>
              <a:t>2020/4/7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DEB90BB-F34F-4136-AE7F-DBD8A806F0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5BDA403-D58F-4849-8C67-A456423604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9E55B-72FA-4E5D-8F9C-E9F739FB460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8871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&#24433;&#38899;/Beethoven_Trailer.mp4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&#24433;&#38899;/Pastoral%20Symphony%20of%20Beethoven,%20part%201%5bFantasia%201940%5d.mp4" TargetMode="External"/><Relationship Id="rId13" Type="http://schemas.openxmlformats.org/officeDocument/2006/relationships/hyperlink" Target="&#24433;&#38899;/Fantasia%20Pastoral%20Symphony%20Movt.%205.mp4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hyperlink" Target="&#24433;&#38899;/Fantasia%20Pastoral%20Symphony%20Movt.%204.mp4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hyperlink" Target="&#24433;&#38899;/Fantasia%20Pastoral%20Symphony%20Movt.%203.mp4" TargetMode="External"/><Relationship Id="rId5" Type="http://schemas.openxmlformats.org/officeDocument/2006/relationships/diagramQuickStyle" Target="../diagrams/quickStyle1.xml"/><Relationship Id="rId10" Type="http://schemas.openxmlformats.org/officeDocument/2006/relationships/hyperlink" Target="&#24433;&#38899;/Fantasia%20-%20Pastoral%20(Part%202)%20Uncut%20and%20Synchro.mp4" TargetMode="External"/><Relationship Id="rId4" Type="http://schemas.openxmlformats.org/officeDocument/2006/relationships/diagramLayout" Target="../diagrams/layout1.xml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&#24433;&#38899;/Beethoven%20-%20An%20die%20ferne%20Geliebte,%20Op.%2098%20(Peter%20Schreier,%20Norman%20Shetler).mp4" TargetMode="External"/><Relationship Id="rId3" Type="http://schemas.openxmlformats.org/officeDocument/2006/relationships/image" Target="../media/image17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&#24433;&#38899;/Beethoven%20-%20Adelaide,%20Op.%2046%20(Peter%20Schreier,%20Norman%20Shetler).mp4" TargetMode="External"/><Relationship Id="rId5" Type="http://schemas.openxmlformats.org/officeDocument/2006/relationships/hyperlink" Target="https://www.youtube.com/watch?v=hhKLw2gk3SM" TargetMode="External"/><Relationship Id="rId4" Type="http://schemas.openxmlformats.org/officeDocument/2006/relationships/hyperlink" Target="https://www.youtube.com/watch?v=yacy55diwoA" TargetMode="External"/><Relationship Id="rId9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thvn2020.de/programm/beethoven-pastoral-project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thvn2020.de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0xSlEe9i2A4?t=16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&#24433;&#38899;/Copying%20Beethoven%20-%20Symphony%20no.9.mp4" TargetMode="External"/><Relationship Id="rId4" Type="http://schemas.openxmlformats.org/officeDocument/2006/relationships/hyperlink" Target="https://www.youtube.com/watch?v=fChv6frSoqY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&#24433;&#38899;/Beethoven%20Prometheus%20(4%204)%20Overture.mp4" TargetMode="External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&#24433;&#38899;/Beethoven%20Symphony%20No.3%20in%20E-flat%20Major,%20Op.%2055%20&#8216;Eroica&#8217;,%204th%20Finale%20-%20Allegro%20molto.mp3" TargetMode="External"/><Relationship Id="rId5" Type="http://schemas.openxmlformats.org/officeDocument/2006/relationships/hyperlink" Target="&#24433;&#38899;/15%20Variations%20and%20a%20Fugue%20on%20an%20Original%20Theme%20in%20E-Flat%20Major,%20Op.%2035,%20&#8220;Eroica%20Variations&#8220;.mp4" TargetMode="External"/><Relationship Id="rId4" Type="http://schemas.openxmlformats.org/officeDocument/2006/relationships/hyperlink" Target="&#24433;&#38899;/Beethoven%2015%20Variations%20and%20Fugue%20in%20E-flat%20major,%20Op.35%20&#8220;Eroica&#8220;.mp4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inmotion.dhl/en/beethoven/mosaik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7" Type="http://schemas.openxmlformats.org/officeDocument/2006/relationships/image" Target="../media/image3.jpe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6.xml"/><Relationship Id="rId5" Type="http://schemas.openxmlformats.org/officeDocument/2006/relationships/slide" Target="slide28.xml"/><Relationship Id="rId4" Type="http://schemas.openxmlformats.org/officeDocument/2006/relationships/slide" Target="slide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&#24433;&#38899;/Beethoven.%20Sonata%20piano%20n.&#186;%2029%20en%20Si%20&#9837;%20Mayor,%20Op%20106%20&#8220;Hammerklavier&#8220;%20-%20II.%20Scherzo%20%20Assai%20vivace..mp4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&#24433;&#38899;/&#8220;F&#252;r%20Elise&#8220;%20-%20Jorg%20Demus,%201970%20%20%20Beethoven%20(Bagatelle%20No.%2025%20in%20A%20minor,%20WoO%2059).mp4" TargetMode="External"/><Relationship Id="rId3" Type="http://schemas.openxmlformats.org/officeDocument/2006/relationships/image" Target="../media/image35.png"/><Relationship Id="rId7" Type="http://schemas.openxmlformats.org/officeDocument/2006/relationships/hyperlink" Target="&#24433;&#38899;/Beethoven%20&#8260;%20J&#246;rg%20Demus,%201970%20%20%20Sonata%20in%20C%20minor,%20Op.%20111%20-%20Maestoso%20(Graf%20Piano)%20-%20Movement%201.mp4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&#24433;&#38899;/Beethoven%20Tempest%20Sonata,%201819%20Broadwood,%20Unequal%20Temperament.mp4" TargetMode="External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Beethoven%20google&#36938;&#25138;&#35299;&#35498;.docx" TargetMode="External"/><Relationship Id="rId2" Type="http://schemas.openxmlformats.org/officeDocument/2006/relationships/hyperlink" Target="https://www.google.com/doodles/celebrating-ludwig-van-beethovens-245th-year?doodle=18611475&amp;domain_name=google.com.tw&amp;hl=zh-TW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&#24433;&#38899;/Robot%20choir%20sings%20Beethoven's%20Symphony%20No.%209.mp4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thvn2020.de/en/participation/event/music-hearing-making-feeling-an-interactive-exhibition/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hyperlink" Target="&#24433;&#38899;/Die%20Fantastischen%20Vier%20-%20DANKE%20(Original%20HQ).mp4" TargetMode="Externa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www.youtube.com/watch?v=dnrhEzzxhPg" TargetMode="External"/><Relationship Id="rId7" Type="http://schemas.openxmlformats.org/officeDocument/2006/relationships/hyperlink" Target="&#24433;&#38899;/&#12304;&#33310;&#21205;&#35997;&#22810;&#33452;%20&#8260;%20Dancing%20Beethoven&#12305;&#20013;&#25991;&#38928;&#21578;.mp4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hyperlink" Target="https://www.youtube.com/watch?v=QlxebPMlkx4" TargetMode="External"/><Relationship Id="rId10" Type="http://schemas.openxmlformats.org/officeDocument/2006/relationships/hyperlink" Target="&#24433;&#38899;/Beethoven%20&#8260;%20Maurice%20B&#233;jart%20%20Symphony%20No.%209.mp4" TargetMode="External"/><Relationship Id="rId4" Type="http://schemas.openxmlformats.org/officeDocument/2006/relationships/hyperlink" Target="https://www.youtube.com/watch?v=9hpChwifWN0" TargetMode="External"/><Relationship Id="rId9" Type="http://schemas.openxmlformats.org/officeDocument/2006/relationships/hyperlink" Target="&#24433;&#38899;/Beethoven's%207th%20Symphony,%20by%20Uwe%20Scholz.mp4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&#24433;&#38899;/Beethoven_Trailer.mp4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&#24433;&#38899;/Drone%20100%20&#21629;&#36939;&#20132;&#38911;&#26354;.mp4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hyperlink" Target="https://www.youtube.com/watch?v=P0i49e1OMCA" TargetMode="External"/><Relationship Id="rId7" Type="http://schemas.openxmlformats.org/officeDocument/2006/relationships/hyperlink" Target="https://www.youtube.com/watch?v=mJ_fkw5j-t0&amp;list=RDf3rymg3BHws&amp;index=24" TargetMode="External"/><Relationship Id="rId12" Type="http://schemas.openxmlformats.org/officeDocument/2006/relationships/hyperlink" Target="&#24433;&#38899;/Beethoven's%205%20Secrets%20-%20OneRepublic%20-%20The%20Piano%20Guys.mp4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hyperlink" Target="&#24433;&#38899;/Equilibrium%20(4&#8260;12)%20Movie%20CLIP%20-%20Ludwig%20van%20Beethoven%20(2002)%20HD.mp4" TargetMode="External"/><Relationship Id="rId5" Type="http://schemas.openxmlformats.org/officeDocument/2006/relationships/hyperlink" Target="https://www.youtube.com/watch?v=_b3_-pPzDVk" TargetMode="External"/><Relationship Id="rId10" Type="http://schemas.openxmlformats.org/officeDocument/2006/relationships/image" Target="../media/image4.png"/><Relationship Id="rId4" Type="http://schemas.openxmlformats.org/officeDocument/2006/relationships/image" Target="../media/image45.png"/><Relationship Id="rId9" Type="http://schemas.openxmlformats.org/officeDocument/2006/relationships/hyperlink" Target="&#24433;&#38899;/GE%20Healthymagination%20-%20Say%20Ahh.mp4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hyperlink" Target="&#24433;&#38899;/Red%20Bull%20Beethoven%20&#21629;&#36939;&#20132;&#38911;&#26354;.mp4" TargetMode="External"/><Relationship Id="rId7" Type="http://schemas.openxmlformats.org/officeDocument/2006/relationships/hyperlink" Target="&#24433;&#38899;/Drone%20100%20&#21629;&#36939;&#20132;&#38911;&#26354;.mp4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hyperlink" Target="&#24433;&#38899;/&#20840;&#23478;&#20415;&#21033;&#21830;&#24215;%20&#22909;&#33590;&#31085;%20&#21629;&#36939;&#20132;&#38911;&#26354;.mp4" TargetMode="External"/><Relationship Id="rId11" Type="http://schemas.openxmlformats.org/officeDocument/2006/relationships/image" Target="../media/image51.png"/><Relationship Id="rId5" Type="http://schemas.openxmlformats.org/officeDocument/2006/relationships/hyperlink" Target="&#24433;&#38899;/&#26085;&#26412;&#21098;&#39662;&#27138;&#26354;%20&#21512;&#21809;&#20132;&#38911;&#26354;.mp4" TargetMode="External"/><Relationship Id="rId10" Type="http://schemas.openxmlformats.org/officeDocument/2006/relationships/image" Target="../media/image50.png"/><Relationship Id="rId4" Type="http://schemas.openxmlformats.org/officeDocument/2006/relationships/image" Target="../media/image4.png"/><Relationship Id="rId9" Type="http://schemas.openxmlformats.org/officeDocument/2006/relationships/image" Target="../media/image49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.png"/><Relationship Id="rId3" Type="http://schemas.openxmlformats.org/officeDocument/2006/relationships/hyperlink" Target="https://www.youtube.com/watch?v=b9WYHN-NlLE" TargetMode="External"/><Relationship Id="rId7" Type="http://schemas.openxmlformats.org/officeDocument/2006/relationships/hyperlink" Target="https://www.youtube.com/watch?v=NS-cozkw1us" TargetMode="External"/><Relationship Id="rId12" Type="http://schemas.openxmlformats.org/officeDocument/2006/relationships/hyperlink" Target="&#24433;&#38899;/McDonalds%20The%20recital%20commercial.mp4" TargetMode="External"/><Relationship Id="rId17" Type="http://schemas.openxmlformats.org/officeDocument/2006/relationships/hyperlink" Target="&#24433;&#38899;/Imagine%20ordering%20a%20Maestro%20Burger%20and%20then%20this%20happens&#8230;%20&#166;%20McDonald's.mp4" TargetMode="External"/><Relationship Id="rId2" Type="http://schemas.openxmlformats.org/officeDocument/2006/relationships/notesSlide" Target="../notesSlides/notesSlide35.xml"/><Relationship Id="rId16" Type="http://schemas.openxmlformats.org/officeDocument/2006/relationships/hyperlink" Target="&#24433;&#38899;/UNKLE%20-%20Trouble%20In%20Paradise%20(Variation%20On%20A%20Theme)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6.jpg"/><Relationship Id="rId5" Type="http://schemas.openxmlformats.org/officeDocument/2006/relationships/hyperlink" Target="https://www.youtube.com/watch?v=FYrfGjiDgJ0" TargetMode="External"/><Relationship Id="rId15" Type="http://schemas.openxmlformats.org/officeDocument/2006/relationships/hyperlink" Target="&#24433;&#38899;/&#38515;&#22869;&#36805;%20Eason%20Chan&#12298;&#32102;&#24859;&#40599;&#26031;&#12299;%5bMV%5d.mp4" TargetMode="External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openxmlformats.org/officeDocument/2006/relationships/hyperlink" Target="https://www.youtube.com/watch?v=3B_r5rVU5rw" TargetMode="External"/><Relationship Id="rId14" Type="http://schemas.openxmlformats.org/officeDocument/2006/relationships/hyperlink" Target="&#24433;&#38899;/&#40778;&#31206;%20--&#12298;&#35997;&#22810;&#33452;&#32893;&#19981;&#35211;&#33258;&#24049;&#30340;&#27468;&#12299;.mp4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www.youtube.com/watch?v=jCnNGpAuOZY" TargetMode="External"/><Relationship Id="rId7" Type="http://schemas.openxmlformats.org/officeDocument/2006/relationships/hyperlink" Target="&#24433;&#38899;/The%20Voyager%20Interstellar%20Record%20-%202&#8260;31%20Greetings%20In%2055%20Languages.mp4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hyperlink" Target="https://www.youtube.com/watch?v=LFp_NuSw9B8" TargetMode="External"/><Relationship Id="rId10" Type="http://schemas.openxmlformats.org/officeDocument/2006/relationships/hyperlink" Target="&#24433;&#38899;/The%20Voyager%20Interstellar%20Record%20-%2031&#8260;31%20String%20Quartet%20No.%2013%20In%20B%20Flat,%20Opus%20130,%20Cavatina.mp4" TargetMode="External"/><Relationship Id="rId4" Type="http://schemas.openxmlformats.org/officeDocument/2006/relationships/hyperlink" Target="https://www.youtube.com/watch?v=s8Hbjl90pD4" TargetMode="External"/><Relationship Id="rId9" Type="http://schemas.openxmlformats.org/officeDocument/2006/relationships/hyperlink" Target="&#24433;&#38899;/Voyager's%20Golden%20Record%20%20Beethoven%20Fifth%20Symphony%20part%201.mp4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lso.co.uk/whats-on/2019-20-season/beethoven-250.html" TargetMode="External"/><Relationship Id="rId13" Type="http://schemas.openxmlformats.org/officeDocument/2006/relationships/slide" Target="slide3.xml"/><Relationship Id="rId3" Type="http://schemas.openxmlformats.org/officeDocument/2006/relationships/hyperlink" Target="https://www.bthvn2020.de/bthvn2020-magazin/index-h5.html#page=1" TargetMode="External"/><Relationship Id="rId7" Type="http://schemas.openxmlformats.org/officeDocument/2006/relationships/hyperlink" Target="http://www.visitingvienna.com/entertainment/events/beethoven-2020/" TargetMode="External"/><Relationship Id="rId12" Type="http://schemas.openxmlformats.org/officeDocument/2006/relationships/hyperlink" Target="https://www.viagogo.com/ww/Theater-Tickets/Classical/Beethoven-Tickets" TargetMode="External"/><Relationship Id="rId2" Type="http://schemas.openxmlformats.org/officeDocument/2006/relationships/hyperlink" Target="https://tw.news.yahoo.com/%E8%B2%9D%E5%A4%9A%E8%8A%AC%E8%AA%95%E8%BE%B0250%E5%B9%B4-%E5%85%A8%E7%90%83%E5%A6%82%E4%BD%95%E6%85%B6%E7%A5%9D-075900485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eethoven-bonn-2020.blogspot.com/" TargetMode="External"/><Relationship Id="rId11" Type="http://schemas.openxmlformats.org/officeDocument/2006/relationships/hyperlink" Target="https://www.berliner-philharmoniker.de/en/concerts/calendar/details/52632/" TargetMode="External"/><Relationship Id="rId5" Type="http://schemas.openxmlformats.org/officeDocument/2006/relationships/hyperlink" Target="https://cso.org/beethoven250" TargetMode="External"/><Relationship Id="rId10" Type="http://schemas.openxmlformats.org/officeDocument/2006/relationships/hyperlink" Target="https://www.goethe.de/en/kul/mus/obe.html" TargetMode="External"/><Relationship Id="rId4" Type="http://schemas.openxmlformats.org/officeDocument/2006/relationships/hyperlink" Target="https://www.br.de/kinder/hoeren/doremikro/beethoven-ludwig-van-komponist-leben-musik-lexikon-100.html" TargetMode="External"/><Relationship Id="rId9" Type="http://schemas.openxmlformats.org/officeDocument/2006/relationships/hyperlink" Target="https://www.rpo.co.uk/whats-on/eventdetail/1293/-/beethoven-celebrating-250-years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7emeuZN2YU" TargetMode="External"/><Relationship Id="rId7" Type="http://schemas.openxmlformats.org/officeDocument/2006/relationships/slide" Target="slide3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hyperlink" Target="https://www.youtube.com/watch?v=sxL-f2-PiJs" TargetMode="External"/><Relationship Id="rId4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&#24433;&#38899;/The%20Genius%20of%20Beethoven%20-%20Hearing%20Loss.mp4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tw/maps/place/%E8%B2%9D%E5%A4%9A%E8%8A%AC%E4%B9%8B%E5%AE%B6/@50.7218381,7.1020854,10.04z/data=!4m5!3m4!1s0x47bee10b0000ec0f:0xf0e0317f82ae4690!8m2!3d50.736861!4d7.1012?hl=zh-TW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465" y="812800"/>
            <a:ext cx="7287961" cy="380141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74" y="3496879"/>
            <a:ext cx="3414872" cy="861926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現代貝多芬</a:t>
            </a:r>
          </a:p>
        </p:txBody>
      </p:sp>
    </p:spTree>
    <p:extLst>
      <p:ext uri="{BB962C8B-B14F-4D97-AF65-F5344CB8AC3E}">
        <p14:creationId xmlns:p14="http://schemas.microsoft.com/office/powerpoint/2010/main" val="2731874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58334" y="305753"/>
            <a:ext cx="3707876" cy="897417"/>
          </a:xfrm>
        </p:spPr>
        <p:txBody>
          <a:bodyPr vert="horz" lIns="76200" tIns="38100" rIns="76200" bIns="38100" rtlCol="0" anchor="t">
            <a:normAutofit/>
          </a:bodyPr>
          <a:lstStyle/>
          <a:p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貝多芬身家調查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223146" y="3868294"/>
            <a:ext cx="5397975" cy="1296387"/>
          </a:xfrm>
        </p:spPr>
        <p:txBody>
          <a:bodyPr>
            <a:noAutofit/>
          </a:bodyPr>
          <a:lstStyle/>
          <a:p>
            <a:r>
              <a:rPr lang="zh-TW" altLang="zh-TW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貝媽去世時，三個小孩分別是</a:t>
            </a:r>
            <a:r>
              <a:rPr lang="en-US" altLang="zh-TW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17</a:t>
            </a:r>
            <a:r>
              <a:rPr lang="zh-TW" altLang="zh-TW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  <a:r>
              <a:rPr lang="zh-TW" altLang="zh-TW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zh-TW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歲，</a:t>
            </a:r>
            <a:r>
              <a:rPr lang="zh-TW" altLang="en-US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大哥貝多芬扛起家計、照顧兩個弟弟。</a:t>
            </a:r>
            <a:endParaRPr lang="en-US" altLang="zh-TW" sz="1833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弟弟</a:t>
            </a:r>
            <a:r>
              <a:rPr lang="en-US" altLang="zh-TW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Karl</a:t>
            </a:r>
            <a:r>
              <a:rPr lang="zh-TW" altLang="zh-TW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en-US" altLang="zh-TW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41</a:t>
            </a:r>
            <a:r>
              <a:rPr lang="zh-TW" altLang="zh-TW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歲就英年早逝，</a:t>
            </a:r>
            <a:r>
              <a:rPr lang="zh-TW" altLang="en-US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貝多芬又繼續照顧姪兒小</a:t>
            </a:r>
            <a:r>
              <a:rPr lang="en-US" altLang="zh-TW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Karl</a:t>
            </a:r>
            <a:r>
              <a:rPr lang="zh-TW" altLang="en-US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zh-TW" sz="183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 descr="貝多芬的父母。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299" y="1116659"/>
            <a:ext cx="3932208" cy="242366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內容版面配置區 2"/>
          <p:cNvSpPr txBox="1">
            <a:spLocks/>
          </p:cNvSpPr>
          <p:nvPr/>
        </p:nvSpPr>
        <p:spPr>
          <a:xfrm>
            <a:off x="1476386" y="2268138"/>
            <a:ext cx="1474913" cy="1888434"/>
          </a:xfrm>
          <a:prstGeom prst="rect">
            <a:avLst/>
          </a:prstGeom>
        </p:spPr>
        <p:txBody>
          <a:bodyPr vert="horz" lIns="76200" tIns="38100" rIns="76200" bIns="3810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00"/>
              </a:spcBef>
              <a:buNone/>
            </a:pPr>
            <a:r>
              <a:rPr lang="zh-TW" altLang="zh-TW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貝爹</a:t>
            </a:r>
            <a:r>
              <a:rPr lang="en-US" altLang="zh-TW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Johann 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zh-TW" altLang="zh-TW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宮廷歌手</a:t>
            </a:r>
            <a:endParaRPr lang="en-US" altLang="zh-TW" sz="1833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spcBef>
                <a:spcPts val="500"/>
              </a:spcBef>
              <a:buNone/>
            </a:pPr>
            <a:r>
              <a:rPr lang="zh-TW" altLang="zh-TW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有酗酒和家暴習慣</a:t>
            </a:r>
            <a:endParaRPr lang="zh-TW" altLang="zh-TW" sz="183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6954261" y="2328492"/>
            <a:ext cx="1478556" cy="1767726"/>
          </a:xfrm>
          <a:prstGeom prst="rect">
            <a:avLst/>
          </a:prstGeom>
        </p:spPr>
        <p:txBody>
          <a:bodyPr vert="horz" lIns="76200" tIns="38100" rIns="76200" bIns="3810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zh-TW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貝媽</a:t>
            </a:r>
            <a:r>
              <a:rPr lang="en-US" altLang="zh-TW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Maria </a:t>
            </a:r>
            <a:r>
              <a:rPr lang="zh-TW" altLang="en-US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生下七個小孩，夭折四個</a:t>
            </a:r>
            <a:endParaRPr lang="zh-TW" altLang="zh-TW" sz="183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417E2BC-9E63-47CD-AFC5-B3C9374BD6BB}"/>
              </a:ext>
            </a:extLst>
          </p:cNvPr>
          <p:cNvSpPr/>
          <p:nvPr/>
        </p:nvSpPr>
        <p:spPr>
          <a:xfrm>
            <a:off x="550333" y="335924"/>
            <a:ext cx="508000" cy="397854"/>
          </a:xfrm>
          <a:prstGeom prst="rect">
            <a:avLst/>
          </a:prstGeom>
          <a:solidFill>
            <a:srgbClr val="D26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ABA210B-DFBE-4DDC-82D3-520928BC4154}"/>
              </a:ext>
            </a:extLst>
          </p:cNvPr>
          <p:cNvSpPr/>
          <p:nvPr/>
        </p:nvSpPr>
        <p:spPr>
          <a:xfrm>
            <a:off x="-84668" y="-47663"/>
            <a:ext cx="991809" cy="6057845"/>
          </a:xfrm>
          <a:prstGeom prst="rect">
            <a:avLst/>
          </a:prstGeom>
          <a:solidFill>
            <a:srgbClr val="D26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</p:spTree>
    <p:extLst>
      <p:ext uri="{BB962C8B-B14F-4D97-AF65-F5344CB8AC3E}">
        <p14:creationId xmlns:p14="http://schemas.microsoft.com/office/powerpoint/2010/main" val="3656093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90065" y="2005268"/>
            <a:ext cx="3466828" cy="1880153"/>
          </a:xfrm>
        </p:spPr>
        <p:txBody>
          <a:bodyPr>
            <a:normAutofit/>
          </a:bodyPr>
          <a:lstStyle/>
          <a:p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苦練鋼琴的童年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六歲首登台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閱讀障礙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貝爹不靠譜，逆境求生</a:t>
            </a: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1082189" y="253288"/>
            <a:ext cx="3707876" cy="897417"/>
          </a:xfrm>
          <a:prstGeom prst="rect">
            <a:avLst/>
          </a:prstGeom>
        </p:spPr>
        <p:txBody>
          <a:bodyPr vert="horz" lIns="76200" tIns="38100" rIns="76200" bIns="3810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3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貝多芬身家調查</a:t>
            </a:r>
          </a:p>
        </p:txBody>
      </p:sp>
      <p:pic>
        <p:nvPicPr>
          <p:cNvPr id="5122" name="Picture 2" descr="https://img.discogs.com/Afp56BvlXoAeSFgoE98uxa0qXHY=/465x600/smart/filters:strip_icc():format(jpeg):mode_rgb():quality(90)/discogs-images/A-3506124-1504907257-4134.jpeg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6233" y="1564836"/>
            <a:ext cx="2139788" cy="276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內容版面配置區 2"/>
          <p:cNvSpPr txBox="1">
            <a:spLocks/>
          </p:cNvSpPr>
          <p:nvPr/>
        </p:nvSpPr>
        <p:spPr>
          <a:xfrm>
            <a:off x="1746038" y="4409820"/>
            <a:ext cx="3942521" cy="1051892"/>
          </a:xfrm>
          <a:prstGeom prst="rect">
            <a:avLst/>
          </a:prstGeom>
        </p:spPr>
        <p:txBody>
          <a:bodyPr vert="horz" lIns="76200" tIns="38100" rIns="76200" bIns="38100" rtlCol="0">
            <a:noAutofit/>
          </a:bodyPr>
          <a:lstStyle>
            <a:defPPr>
              <a:defRPr lang="zh-TW"/>
            </a:defPPr>
            <a:lvl1pPr indent="0" defTabSz="4572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8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90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2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zh-TW" altLang="en-US" sz="1667" dirty="0"/>
              <a:t>貝多芬的作曲師父尼菲</a:t>
            </a:r>
            <a:r>
              <a:rPr lang="en-US" altLang="zh-TW" sz="1667" dirty="0"/>
              <a:t>(C. G. </a:t>
            </a:r>
            <a:r>
              <a:rPr lang="en-US" altLang="zh-TW" sz="1667" dirty="0" err="1"/>
              <a:t>Neefe</a:t>
            </a:r>
            <a:r>
              <a:rPr lang="en-US" altLang="zh-TW" sz="1667" dirty="0"/>
              <a:t>)</a:t>
            </a:r>
          </a:p>
          <a:p>
            <a:r>
              <a:rPr lang="zh-TW" altLang="en-US" sz="1667" dirty="0"/>
              <a:t>提供有系統的音樂指導</a:t>
            </a:r>
            <a:endParaRPr lang="en-US" altLang="zh-TW" sz="1667" dirty="0"/>
          </a:p>
          <a:p>
            <a:r>
              <a:rPr lang="zh-TW" altLang="en-US" sz="1667" dirty="0"/>
              <a:t>是貝多芬的貴人</a:t>
            </a:r>
            <a:r>
              <a:rPr lang="en-US" altLang="zh-TW" sz="1667" dirty="0"/>
              <a:t> 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820B379-5916-436B-8BAB-DFF82E54F390}"/>
              </a:ext>
            </a:extLst>
          </p:cNvPr>
          <p:cNvSpPr/>
          <p:nvPr/>
        </p:nvSpPr>
        <p:spPr>
          <a:xfrm>
            <a:off x="550333" y="335924"/>
            <a:ext cx="508000" cy="397854"/>
          </a:xfrm>
          <a:prstGeom prst="rect">
            <a:avLst/>
          </a:prstGeom>
          <a:solidFill>
            <a:srgbClr val="D26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C6D16A4-63D9-42C5-8C33-9D56748B4C97}"/>
              </a:ext>
            </a:extLst>
          </p:cNvPr>
          <p:cNvSpPr/>
          <p:nvPr/>
        </p:nvSpPr>
        <p:spPr>
          <a:xfrm>
            <a:off x="-84668" y="-47663"/>
            <a:ext cx="991809" cy="6057845"/>
          </a:xfrm>
          <a:prstGeom prst="rect">
            <a:avLst/>
          </a:prstGeom>
          <a:solidFill>
            <a:srgbClr val="D26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</p:spTree>
    <p:extLst>
      <p:ext uri="{BB962C8B-B14F-4D97-AF65-F5344CB8AC3E}">
        <p14:creationId xmlns:p14="http://schemas.microsoft.com/office/powerpoint/2010/main" val="1124332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58333" y="196635"/>
            <a:ext cx="4306891" cy="692978"/>
          </a:xfrm>
        </p:spPr>
        <p:txBody>
          <a:bodyPr>
            <a:normAutofit/>
          </a:bodyPr>
          <a:lstStyle/>
          <a:p>
            <a:r>
              <a:rPr lang="zh-TW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波昂人的驕傲</a:t>
            </a:r>
            <a:endParaRPr lang="zh-TW" altLang="en-US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69999" y="1299149"/>
            <a:ext cx="5654262" cy="1184408"/>
          </a:xfrm>
        </p:spPr>
        <p:txBody>
          <a:bodyPr>
            <a:normAutofit/>
          </a:bodyPr>
          <a:lstStyle/>
          <a:p>
            <a:r>
              <a:rPr lang="en-US" altLang="zh-TW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2020</a:t>
            </a:r>
            <a:r>
              <a:rPr lang="zh-TW" altLang="en-US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波昂以貝多芬為主題的活動</a:t>
            </a:r>
            <a:endParaRPr lang="en-US" altLang="zh-TW" sz="1833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貝多芬之旅</a:t>
            </a:r>
            <a:endParaRPr lang="en-US" altLang="zh-TW" sz="1833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zh-TW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貝多芬</a:t>
            </a:r>
            <a:r>
              <a:rPr lang="en-US" altLang="zh-TW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AR</a:t>
            </a:r>
            <a:r>
              <a:rPr lang="zh-TW" altLang="zh-TW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導遊</a:t>
            </a:r>
            <a:r>
              <a:rPr lang="en-US" altLang="zh-TW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--BTHVN2020 AR</a:t>
            </a:r>
            <a:r>
              <a:rPr lang="zh-TW" altLang="en-US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endParaRPr lang="zh-TW" altLang="zh-TW" sz="1833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4495B9C-BD86-4908-A6E6-DCE647CAB52F}"/>
              </a:ext>
            </a:extLst>
          </p:cNvPr>
          <p:cNvSpPr/>
          <p:nvPr/>
        </p:nvSpPr>
        <p:spPr>
          <a:xfrm>
            <a:off x="550333" y="335924"/>
            <a:ext cx="508000" cy="397854"/>
          </a:xfrm>
          <a:prstGeom prst="rect">
            <a:avLst/>
          </a:prstGeom>
          <a:solidFill>
            <a:srgbClr val="D26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pic>
        <p:nvPicPr>
          <p:cNvPr id="8" name="圖片 7">
            <a:hlinkClick r:id="rId3" action="ppaction://hlinkfile"/>
            <a:extLst>
              <a:ext uri="{FF2B5EF4-FFF2-40B4-BE49-F238E27FC236}">
                <a16:creationId xmlns:a16="http://schemas.microsoft.com/office/drawing/2014/main" id="{50A27303-ED29-4D90-9BAB-E1CAE21197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82" t="12022" r="33132" b="24722"/>
          <a:stretch/>
        </p:blipFill>
        <p:spPr>
          <a:xfrm>
            <a:off x="1351233" y="4174247"/>
            <a:ext cx="869853" cy="8190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22DE7769-F89D-47DC-A6AA-79DA7DEAD817}"/>
              </a:ext>
            </a:extLst>
          </p:cNvPr>
          <p:cNvSpPr txBox="1"/>
          <p:nvPr/>
        </p:nvSpPr>
        <p:spPr>
          <a:xfrm>
            <a:off x="1246432" y="4993320"/>
            <a:ext cx="1128080" cy="34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67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點我播放</a:t>
            </a:r>
            <a:endParaRPr lang="en-US" altLang="zh-TW" sz="1667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E6AA126-8707-4E14-9832-DC3B036D4B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63" t="13625" r="30270" b="19265"/>
          <a:stretch/>
        </p:blipFill>
        <p:spPr>
          <a:xfrm>
            <a:off x="2479313" y="2532201"/>
            <a:ext cx="5125768" cy="287509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8EA98D40-1E91-460B-B2F0-D74B5549701B}"/>
              </a:ext>
            </a:extLst>
          </p:cNvPr>
          <p:cNvSpPr/>
          <p:nvPr/>
        </p:nvSpPr>
        <p:spPr>
          <a:xfrm>
            <a:off x="0" y="-47663"/>
            <a:ext cx="907141" cy="5762663"/>
          </a:xfrm>
          <a:prstGeom prst="rect">
            <a:avLst/>
          </a:prstGeom>
          <a:solidFill>
            <a:srgbClr val="D26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sp>
        <p:nvSpPr>
          <p:cNvPr id="6" name="動作按鈕: 首頁 5">
            <a:hlinkClick r:id="rId6" action="ppaction://hlinksldjump" highlightClick="1"/>
          </p:cNvPr>
          <p:cNvSpPr/>
          <p:nvPr/>
        </p:nvSpPr>
        <p:spPr>
          <a:xfrm>
            <a:off x="298601" y="5267121"/>
            <a:ext cx="323491" cy="280358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</p:spTree>
    <p:extLst>
      <p:ext uri="{BB962C8B-B14F-4D97-AF65-F5344CB8AC3E}">
        <p14:creationId xmlns:p14="http://schemas.microsoft.com/office/powerpoint/2010/main" val="2000389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79498" y="335923"/>
            <a:ext cx="5289761" cy="1100667"/>
          </a:xfrm>
        </p:spPr>
        <p:txBody>
          <a:bodyPr vert="horz" lIns="76200" tIns="38100" rIns="76200" bIns="38100" rtlCol="0" anchor="t">
            <a:normAutofit/>
          </a:bodyPr>
          <a:lstStyle/>
          <a:p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家庭教育議題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70000" y="1190625"/>
            <a:ext cx="6483351" cy="4305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討論</a:t>
            </a:r>
            <a:endParaRPr lang="en-US" altLang="zh-TW" sz="1833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貝媽享年才</a:t>
            </a:r>
            <a:r>
              <a:rPr lang="en-US" altLang="zh-TW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40</a:t>
            </a:r>
            <a:r>
              <a:rPr lang="zh-TW" altLang="zh-TW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歲，懷孕七次，失去四個小孩，丈夫家暴，她是怎麼撐下來的</a:t>
            </a:r>
            <a:r>
              <a:rPr lang="en-US" altLang="zh-TW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?!</a:t>
            </a:r>
            <a:r>
              <a:rPr lang="zh-TW" altLang="en-US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當時的婦女有哪些支持資源</a:t>
            </a:r>
            <a:r>
              <a:rPr lang="en-US" altLang="zh-TW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1833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貝爹長期酗酒，最後影響嗓音斷送歌手生涯。煙酒或藥物成癮對健康危害很大，現代社會中，有什麼機構可以幫助這些人</a:t>
            </a:r>
            <a:r>
              <a:rPr lang="en-US" altLang="zh-TW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r>
              <a:rPr lang="zh-TW" altLang="en-US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虎爸虎媽望子成龍，有哪些成功</a:t>
            </a:r>
            <a:r>
              <a:rPr lang="en-US" altLang="zh-TW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失敗的例子</a:t>
            </a:r>
            <a:r>
              <a:rPr lang="en-US" altLang="zh-TW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你的想法是什麼</a:t>
            </a:r>
            <a:r>
              <a:rPr lang="en-US" altLang="zh-TW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zh-TW" sz="1833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為什麼貝多芬練琴過程常常挨揍，卻沒有失去對音樂的興趣</a:t>
            </a:r>
            <a:r>
              <a:rPr lang="en-US" altLang="zh-TW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你自己有學習樂器的經驗嗎</a:t>
            </a:r>
            <a:r>
              <a:rPr lang="en-US" altLang="zh-TW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與同學分享學習樂器的甘苦。</a:t>
            </a:r>
            <a:endParaRPr lang="en-US" altLang="zh-TW" sz="1833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學習單</a:t>
            </a:r>
            <a:r>
              <a:rPr lang="en-US" altLang="zh-TW" sz="2000" dirty="0">
                <a:latin typeface="細明體" panose="02020509000000000000" pitchFamily="49" charset="-120"/>
                <a:ea typeface="細明體" panose="02020509000000000000" pitchFamily="49" charset="-120"/>
              </a:rPr>
              <a:t>《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</a:rPr>
              <a:t>我的家庭藍圖</a:t>
            </a:r>
            <a:r>
              <a:rPr lang="en-US" altLang="zh-TW" sz="2000" dirty="0">
                <a:latin typeface="細明體" panose="02020509000000000000" pitchFamily="49" charset="-120"/>
                <a:ea typeface="細明體" panose="02020509000000000000" pitchFamily="49" charset="-120"/>
              </a:rPr>
              <a:t>》</a:t>
            </a:r>
            <a:r>
              <a:rPr lang="zh-TW" altLang="en-US" sz="2000" dirty="0">
                <a:latin typeface="細明體" panose="02020509000000000000" pitchFamily="49" charset="-120"/>
                <a:ea typeface="細明體" panose="02020509000000000000" pitchFamily="49" charset="-120"/>
              </a:rPr>
              <a:t>：</a:t>
            </a:r>
            <a:r>
              <a:rPr lang="zh-TW" altLang="en-US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未來我想和什麼樣的伴侶共組家庭</a:t>
            </a:r>
            <a:r>
              <a:rPr lang="en-US" altLang="zh-TW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在家庭中播放那些音樂，營造我想要的家庭氣氛</a:t>
            </a:r>
            <a:r>
              <a:rPr lang="en-US" altLang="zh-TW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我會和小孩一起欣賞什麼音樂，培養他們的美感。</a:t>
            </a:r>
            <a:endParaRPr lang="en-US" altLang="zh-TW" sz="1833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TW" altLang="en-US" sz="1833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8C68183-BDFB-459F-B3BC-099EA3310DC0}"/>
              </a:ext>
            </a:extLst>
          </p:cNvPr>
          <p:cNvSpPr/>
          <p:nvPr/>
        </p:nvSpPr>
        <p:spPr>
          <a:xfrm>
            <a:off x="550333" y="335924"/>
            <a:ext cx="508000" cy="397854"/>
          </a:xfrm>
          <a:prstGeom prst="rect">
            <a:avLst/>
          </a:prstGeom>
          <a:solidFill>
            <a:srgbClr val="D26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79DBD14-1A7F-4443-8F8A-B548EB6FAFF2}"/>
              </a:ext>
            </a:extLst>
          </p:cNvPr>
          <p:cNvSpPr/>
          <p:nvPr/>
        </p:nvSpPr>
        <p:spPr>
          <a:xfrm>
            <a:off x="-84668" y="-47663"/>
            <a:ext cx="991809" cy="6057845"/>
          </a:xfrm>
          <a:prstGeom prst="rect">
            <a:avLst/>
          </a:prstGeom>
          <a:solidFill>
            <a:srgbClr val="D26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sp>
        <p:nvSpPr>
          <p:cNvPr id="7" name="動作按鈕: 首頁 5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006F8B76-88AA-486C-A4CA-7BCCF51A500B}"/>
              </a:ext>
            </a:extLst>
          </p:cNvPr>
          <p:cNvSpPr/>
          <p:nvPr/>
        </p:nvSpPr>
        <p:spPr>
          <a:xfrm>
            <a:off x="298601" y="5267121"/>
            <a:ext cx="323491" cy="280358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</p:spTree>
    <p:extLst>
      <p:ext uri="{BB962C8B-B14F-4D97-AF65-F5344CB8AC3E}">
        <p14:creationId xmlns:p14="http://schemas.microsoft.com/office/powerpoint/2010/main" val="3396890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b="1" dirty="0">
                <a:solidFill>
                  <a:schemeClr val="bg1"/>
                </a:solidFill>
              </a:rPr>
              <a:t>愛好自然者</a:t>
            </a:r>
            <a:r>
              <a:rPr lang="zh-TW" altLang="en-US" b="1" dirty="0">
                <a:solidFill>
                  <a:schemeClr val="bg1"/>
                </a:solidFill>
              </a:rPr>
              <a:t> 田園貝多芬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ACFFA5E-12AC-490F-B2F4-9410EFC1CC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2" t="22710" r="11789" b="24871"/>
          <a:stretch/>
        </p:blipFill>
        <p:spPr>
          <a:xfrm>
            <a:off x="416328" y="680578"/>
            <a:ext cx="4118929" cy="384177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87DE4EE-618D-4834-893A-09A13B145C39}"/>
              </a:ext>
            </a:extLst>
          </p:cNvPr>
          <p:cNvSpPr/>
          <p:nvPr/>
        </p:nvSpPr>
        <p:spPr>
          <a:xfrm>
            <a:off x="3471905" y="4010559"/>
            <a:ext cx="5330305" cy="1064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rgbClr val="5482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愛好自然 </a:t>
            </a:r>
            <a:r>
              <a:rPr lang="en-US" altLang="zh-TW" sz="3200" b="1" dirty="0">
                <a:solidFill>
                  <a:srgbClr val="5482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lang="zh-TW" altLang="en-US" sz="3200" b="1" dirty="0">
                <a:solidFill>
                  <a:srgbClr val="5482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4800" b="1" dirty="0">
                <a:solidFill>
                  <a:srgbClr val="5482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田園貝多芬</a:t>
            </a:r>
          </a:p>
        </p:txBody>
      </p:sp>
    </p:spTree>
    <p:extLst>
      <p:ext uri="{BB962C8B-B14F-4D97-AF65-F5344CB8AC3E}">
        <p14:creationId xmlns:p14="http://schemas.microsoft.com/office/powerpoint/2010/main" val="2058895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36440" y="123410"/>
            <a:ext cx="5289761" cy="65193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Bef>
                <a:spcPts val="833"/>
              </a:spcBef>
              <a:buClr>
                <a:schemeClr val="accent1"/>
              </a:buClr>
              <a:buSzPct val="80000"/>
            </a:pPr>
            <a:r>
              <a:rPr lang="zh-TW" altLang="en-US" sz="3333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大自然的懷抱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20733" y="1961359"/>
            <a:ext cx="3591251" cy="3233978"/>
          </a:xfrm>
        </p:spPr>
        <p:txBody>
          <a:bodyPr>
            <a:normAutofit/>
          </a:bodyPr>
          <a:lstStyle/>
          <a:p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熱愛散步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浪漫主義的田園印象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在自然環境中激發靈感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貝多芬時代的水汙染、空氣汙染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2800" dirty="0"/>
          </a:p>
        </p:txBody>
      </p:sp>
      <p:pic>
        <p:nvPicPr>
          <p:cNvPr id="7170" name="Picture 2" descr="「walking beethoven」的圖片搜尋結果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8896" y="1549267"/>
            <a:ext cx="3726793" cy="364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539F595-EABE-4701-BEBF-77C1C18CF125}"/>
              </a:ext>
            </a:extLst>
          </p:cNvPr>
          <p:cNvSpPr/>
          <p:nvPr/>
        </p:nvSpPr>
        <p:spPr>
          <a:xfrm>
            <a:off x="550333" y="335924"/>
            <a:ext cx="508000" cy="397854"/>
          </a:xfrm>
          <a:prstGeom prst="rect">
            <a:avLst/>
          </a:prstGeom>
          <a:solidFill>
            <a:srgbClr val="B5B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5A9AD0E-BE64-475D-AFF9-AF8CA36B00EB}"/>
              </a:ext>
            </a:extLst>
          </p:cNvPr>
          <p:cNvSpPr/>
          <p:nvPr/>
        </p:nvSpPr>
        <p:spPr>
          <a:xfrm>
            <a:off x="-84668" y="-47663"/>
            <a:ext cx="991809" cy="6057845"/>
          </a:xfrm>
          <a:prstGeom prst="rect">
            <a:avLst/>
          </a:prstGeom>
          <a:solidFill>
            <a:srgbClr val="B5B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</p:spTree>
    <p:extLst>
      <p:ext uri="{BB962C8B-B14F-4D97-AF65-F5344CB8AC3E}">
        <p14:creationId xmlns:p14="http://schemas.microsoft.com/office/powerpoint/2010/main" val="484322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91832" y="-107501"/>
            <a:ext cx="5289761" cy="110066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833"/>
              </a:spcBef>
              <a:buClr>
                <a:schemeClr val="accent1"/>
              </a:buClr>
              <a:buSzPct val="80000"/>
            </a:pPr>
            <a:r>
              <a:rPr lang="zh-TW" altLang="zh-TW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《</a:t>
            </a: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田園</a:t>
            </a:r>
            <a:r>
              <a:rPr lang="zh-TW" altLang="zh-TW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》</a:t>
            </a: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交響曲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70000" y="1800492"/>
            <a:ext cx="5905501" cy="3141924"/>
          </a:xfrm>
        </p:spPr>
        <p:txBody>
          <a:bodyPr>
            <a:noAutofit/>
          </a:bodyPr>
          <a:lstStyle/>
          <a:p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第六號交響曲，作品</a:t>
            </a:r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68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《田園》</a:t>
            </a:r>
            <a:endParaRPr lang="en-US" altLang="zh-TW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創作時間：</a:t>
            </a:r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1802</a:t>
            </a:r>
            <a:r>
              <a:rPr lang="zh-TW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–1808</a:t>
            </a:r>
          </a:p>
          <a:p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顛覆傳統：古典交響曲有</a:t>
            </a:r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個樂章，但是這個作品有</a:t>
            </a:r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個樂章。</a:t>
            </a:r>
            <a:endParaRPr lang="en-US" altLang="zh-TW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標題音樂：通常交響曲只有編號</a:t>
            </a:r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絕對音樂</a:t>
            </a:r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，貝多芬自己在每個樂章加上文字敘述，具體描寫景色 </a:t>
            </a:r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標題音樂</a:t>
            </a:r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68D15BD-1D4B-4667-B49E-CB4B3BB2AEE4}"/>
              </a:ext>
            </a:extLst>
          </p:cNvPr>
          <p:cNvSpPr/>
          <p:nvPr/>
        </p:nvSpPr>
        <p:spPr>
          <a:xfrm>
            <a:off x="550333" y="335924"/>
            <a:ext cx="508000" cy="397854"/>
          </a:xfrm>
          <a:prstGeom prst="rect">
            <a:avLst/>
          </a:prstGeom>
          <a:solidFill>
            <a:srgbClr val="B5B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E136EA9-1A7C-4220-81CE-5C363574D19B}"/>
              </a:ext>
            </a:extLst>
          </p:cNvPr>
          <p:cNvSpPr/>
          <p:nvPr/>
        </p:nvSpPr>
        <p:spPr>
          <a:xfrm>
            <a:off x="-84668" y="-47663"/>
            <a:ext cx="991809" cy="6057845"/>
          </a:xfrm>
          <a:prstGeom prst="rect">
            <a:avLst/>
          </a:prstGeom>
          <a:solidFill>
            <a:srgbClr val="B5B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</p:spTree>
    <p:extLst>
      <p:ext uri="{BB962C8B-B14F-4D97-AF65-F5344CB8AC3E}">
        <p14:creationId xmlns:p14="http://schemas.microsoft.com/office/powerpoint/2010/main" val="2955001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58333" y="0"/>
            <a:ext cx="5289761" cy="1100667"/>
          </a:xfrm>
        </p:spPr>
        <p:txBody>
          <a:bodyPr/>
          <a:lstStyle/>
          <a:p>
            <a:r>
              <a:rPr lang="zh-TW" altLang="zh-TW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田園</a:t>
            </a:r>
            <a:r>
              <a:rPr lang="zh-TW" altLang="zh-TW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交響曲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58333" y="899762"/>
            <a:ext cx="7619998" cy="1268103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迪士尼動畫</a:t>
            </a:r>
            <a:r>
              <a:rPr lang="zh-TW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幻想曲</a:t>
            </a:r>
            <a:r>
              <a:rPr lang="zh-TW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以希臘神話中的牧神、人馬、酒神、雷神等角色，搭配貝多芬</a:t>
            </a:r>
            <a:r>
              <a:rPr lang="zh-TW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田園</a:t>
            </a:r>
            <a:r>
              <a:rPr lang="zh-TW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交響曲，詮釋了浪漫主義的田園想像。</a:t>
            </a: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1010013006"/>
              </p:ext>
            </p:extLst>
          </p:nvPr>
        </p:nvGraphicFramePr>
        <p:xfrm>
          <a:off x="1058333" y="2581390"/>
          <a:ext cx="7929288" cy="1931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83307481-86CF-43FD-989C-7A725E0AA1C5}"/>
              </a:ext>
            </a:extLst>
          </p:cNvPr>
          <p:cNvSpPr/>
          <p:nvPr/>
        </p:nvSpPr>
        <p:spPr>
          <a:xfrm>
            <a:off x="550333" y="335924"/>
            <a:ext cx="508000" cy="397854"/>
          </a:xfrm>
          <a:prstGeom prst="rect">
            <a:avLst/>
          </a:prstGeom>
          <a:solidFill>
            <a:srgbClr val="B5B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747E32F-F61C-4DA1-9EE1-61EDF50DAC76}"/>
              </a:ext>
            </a:extLst>
          </p:cNvPr>
          <p:cNvSpPr/>
          <p:nvPr/>
        </p:nvSpPr>
        <p:spPr>
          <a:xfrm>
            <a:off x="-84668" y="-47663"/>
            <a:ext cx="991809" cy="6057845"/>
          </a:xfrm>
          <a:prstGeom prst="rect">
            <a:avLst/>
          </a:prstGeom>
          <a:solidFill>
            <a:srgbClr val="B5B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pic>
        <p:nvPicPr>
          <p:cNvPr id="8" name="圖片 7">
            <a:hlinkClick r:id="rId8" action="ppaction://hlinkfile"/>
            <a:extLst>
              <a:ext uri="{FF2B5EF4-FFF2-40B4-BE49-F238E27FC236}">
                <a16:creationId xmlns:a16="http://schemas.microsoft.com/office/drawing/2014/main" id="{B62DFA79-CCD5-4D04-9E8C-5692DF672B6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882" t="12022" r="33132" b="24722"/>
          <a:stretch/>
        </p:blipFill>
        <p:spPr>
          <a:xfrm>
            <a:off x="1429141" y="4172778"/>
            <a:ext cx="682291" cy="6424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圖片 8">
            <a:hlinkClick r:id="rId10" action="ppaction://hlinkfile"/>
            <a:extLst>
              <a:ext uri="{FF2B5EF4-FFF2-40B4-BE49-F238E27FC236}">
                <a16:creationId xmlns:a16="http://schemas.microsoft.com/office/drawing/2014/main" id="{0CE43BA5-BFCC-4CBD-85D7-D4758E765C6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882" t="12022" r="33132" b="24722"/>
          <a:stretch/>
        </p:blipFill>
        <p:spPr>
          <a:xfrm>
            <a:off x="3158189" y="4172778"/>
            <a:ext cx="682291" cy="6424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圖片 9">
            <a:hlinkClick r:id="rId11" action="ppaction://hlinkfile"/>
            <a:extLst>
              <a:ext uri="{FF2B5EF4-FFF2-40B4-BE49-F238E27FC236}">
                <a16:creationId xmlns:a16="http://schemas.microsoft.com/office/drawing/2014/main" id="{A0944A96-934F-465D-BA56-FE229D462DF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882" t="12022" r="33132" b="24722"/>
          <a:stretch/>
        </p:blipFill>
        <p:spPr>
          <a:xfrm>
            <a:off x="4681831" y="4172778"/>
            <a:ext cx="682291" cy="6424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圖片 10">
            <a:hlinkClick r:id="rId12" action="ppaction://hlinkfile"/>
            <a:extLst>
              <a:ext uri="{FF2B5EF4-FFF2-40B4-BE49-F238E27FC236}">
                <a16:creationId xmlns:a16="http://schemas.microsoft.com/office/drawing/2014/main" id="{3A0585CA-8666-4E63-89D5-DF1B6DC1301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882" t="12022" r="33132" b="24722"/>
          <a:stretch/>
        </p:blipFill>
        <p:spPr>
          <a:xfrm>
            <a:off x="6314196" y="4172778"/>
            <a:ext cx="682291" cy="6424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圖片 11">
            <a:hlinkClick r:id="rId13" action="ppaction://hlinkfile"/>
            <a:extLst>
              <a:ext uri="{FF2B5EF4-FFF2-40B4-BE49-F238E27FC236}">
                <a16:creationId xmlns:a16="http://schemas.microsoft.com/office/drawing/2014/main" id="{72CF4D8C-4D9D-4AC7-B0B6-418C20AA417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882" t="12022" r="33132" b="24722"/>
          <a:stretch/>
        </p:blipFill>
        <p:spPr>
          <a:xfrm>
            <a:off x="7946561" y="4172778"/>
            <a:ext cx="682291" cy="6424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96927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1733" y="-107311"/>
            <a:ext cx="3536590" cy="110066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833"/>
              </a:spcBef>
              <a:buClr>
                <a:schemeClr val="accent1"/>
              </a:buClr>
              <a:buSzPct val="80000"/>
            </a:pP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歌曲小品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88572" y="1492064"/>
            <a:ext cx="3536591" cy="377991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1667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貝多芬也會寫歌呦！多數歌曲都是單純人聲</a:t>
            </a:r>
            <a:r>
              <a:rPr lang="en-US" altLang="zh-TW" sz="1667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1667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鋼琴伴奏，因此鋼琴的角色很重要，這些作品稱為藝術歌曲，其實就是當時的流行歌曲。</a:t>
            </a:r>
            <a:endParaRPr lang="en-US" altLang="zh-TW" sz="1667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667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與大自然有關的歌曲小品很多，他們都是寄情自然抒發情感，即使在現代也適合當作情歌，而且是與眾不同的情歌！</a:t>
            </a:r>
            <a:endParaRPr lang="en-US" altLang="zh-TW" sz="1667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 descr="https://static.rti.org.tw/assets/thumbnails/2019/12/27/83ea3b85dae7a67a108d6556e560089f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3850" y="2596330"/>
            <a:ext cx="3073665" cy="220397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/>
          <p:cNvSpPr/>
          <p:nvPr/>
        </p:nvSpPr>
        <p:spPr>
          <a:xfrm>
            <a:off x="4743225" y="851097"/>
            <a:ext cx="3398201" cy="1515140"/>
          </a:xfrm>
          <a:prstGeom prst="rect">
            <a:avLst/>
          </a:prstGeom>
        </p:spPr>
        <p:txBody>
          <a:bodyPr vert="horz" lIns="76200" tIns="38100" rIns="76200" bIns="38100" rtlCol="0">
            <a:noAutofit/>
          </a:bodyPr>
          <a:lstStyle/>
          <a:p>
            <a:pPr marL="285739" indent="-285739" defTabSz="380985">
              <a:spcBef>
                <a:spcPts val="5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zh-TW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彼得</a:t>
            </a:r>
            <a:r>
              <a:rPr lang="en-US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·</a:t>
            </a:r>
            <a:r>
              <a:rPr lang="zh-TW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許萊亞 </a:t>
            </a:r>
            <a:r>
              <a:rPr lang="en-US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Peter </a:t>
            </a:r>
            <a:r>
              <a:rPr lang="en-US" altLang="zh-TW" sz="1667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Schreier</a:t>
            </a:r>
            <a:r>
              <a:rPr lang="en-US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 (1935-2019)</a:t>
            </a:r>
          </a:p>
          <a:p>
            <a:pPr marL="285739" indent="-285739" defTabSz="380985">
              <a:spcBef>
                <a:spcPts val="5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zh-TW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《阿德萊德》</a:t>
            </a:r>
            <a:r>
              <a:rPr lang="en-US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Adelaide</a:t>
            </a:r>
            <a:r>
              <a:rPr lang="en-US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Op. 46</a:t>
            </a:r>
          </a:p>
          <a:p>
            <a:pPr marL="285739" indent="-285739" defTabSz="380985">
              <a:spcBef>
                <a:spcPts val="5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zh-TW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《致遠方的愛人》</a:t>
            </a:r>
            <a:r>
              <a:rPr lang="en-US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/>
              </a:rPr>
              <a:t>An die </a:t>
            </a:r>
            <a:r>
              <a:rPr lang="en-US" altLang="zh-TW" sz="1667" dirty="0" err="1">
                <a:latin typeface="微軟正黑體" panose="020B0604030504040204" pitchFamily="34" charset="-120"/>
                <a:ea typeface="微軟正黑體" panose="020B0604030504040204" pitchFamily="34" charset="-120"/>
                <a:hlinkClick r:id="rId5"/>
              </a:rPr>
              <a:t>ferne</a:t>
            </a:r>
            <a:r>
              <a:rPr lang="en-US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/>
              </a:rPr>
              <a:t> </a:t>
            </a:r>
            <a:r>
              <a:rPr lang="en-US" altLang="zh-TW" sz="1667" dirty="0" err="1">
                <a:latin typeface="微軟正黑體" panose="020B0604030504040204" pitchFamily="34" charset="-120"/>
                <a:ea typeface="微軟正黑體" panose="020B0604030504040204" pitchFamily="34" charset="-120"/>
                <a:hlinkClick r:id="rId5"/>
              </a:rPr>
              <a:t>Geliebte</a:t>
            </a:r>
            <a:r>
              <a:rPr lang="en-US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Op. 98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458AE8A-69DC-4481-82AD-66E1A8996405}"/>
              </a:ext>
            </a:extLst>
          </p:cNvPr>
          <p:cNvSpPr/>
          <p:nvPr/>
        </p:nvSpPr>
        <p:spPr>
          <a:xfrm>
            <a:off x="550333" y="335924"/>
            <a:ext cx="508000" cy="397854"/>
          </a:xfrm>
          <a:prstGeom prst="rect">
            <a:avLst/>
          </a:prstGeom>
          <a:solidFill>
            <a:srgbClr val="B5B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147D3A9-C15F-4FC0-A7D1-C609A958D579}"/>
              </a:ext>
            </a:extLst>
          </p:cNvPr>
          <p:cNvSpPr/>
          <p:nvPr/>
        </p:nvSpPr>
        <p:spPr>
          <a:xfrm>
            <a:off x="0" y="-47663"/>
            <a:ext cx="907141" cy="5762663"/>
          </a:xfrm>
          <a:prstGeom prst="rect">
            <a:avLst/>
          </a:prstGeom>
          <a:solidFill>
            <a:srgbClr val="B5B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pic>
        <p:nvPicPr>
          <p:cNvPr id="10" name="圖片 9">
            <a:hlinkClick r:id="rId6" action="ppaction://hlinkfile"/>
            <a:extLst>
              <a:ext uri="{FF2B5EF4-FFF2-40B4-BE49-F238E27FC236}">
                <a16:creationId xmlns:a16="http://schemas.microsoft.com/office/drawing/2014/main" id="{27129011-FEB9-48E4-BE86-B3203DE30DA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882" t="12022" r="33132" b="24722"/>
          <a:stretch/>
        </p:blipFill>
        <p:spPr>
          <a:xfrm>
            <a:off x="8056578" y="1406453"/>
            <a:ext cx="405819" cy="382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圖片 10">
            <a:hlinkClick r:id="rId8" action="ppaction://hlinkfile"/>
            <a:extLst>
              <a:ext uri="{FF2B5EF4-FFF2-40B4-BE49-F238E27FC236}">
                <a16:creationId xmlns:a16="http://schemas.microsoft.com/office/drawing/2014/main" id="{AB9C34E5-49EE-4C98-9AA2-8524A0237FE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882" t="12022" r="33132" b="24722"/>
          <a:stretch/>
        </p:blipFill>
        <p:spPr>
          <a:xfrm>
            <a:off x="8056577" y="1908092"/>
            <a:ext cx="405819" cy="382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動作按鈕: 首頁 6">
            <a:hlinkClick r:id="rId9" action="ppaction://hlinksldjump" highlightClick="1"/>
          </p:cNvPr>
          <p:cNvSpPr/>
          <p:nvPr/>
        </p:nvSpPr>
        <p:spPr>
          <a:xfrm>
            <a:off x="291824" y="5238897"/>
            <a:ext cx="323491" cy="280358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</p:spTree>
    <p:extLst>
      <p:ext uri="{BB962C8B-B14F-4D97-AF65-F5344CB8AC3E}">
        <p14:creationId xmlns:p14="http://schemas.microsoft.com/office/powerpoint/2010/main" val="563492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89661" y="1813900"/>
            <a:ext cx="6545579" cy="3704574"/>
          </a:xfrm>
        </p:spPr>
        <p:txBody>
          <a:bodyPr>
            <a:noAutofit/>
          </a:bodyPr>
          <a:lstStyle/>
          <a:p>
            <a:pPr marL="0" indent="0">
              <a:spcBef>
                <a:spcPts val="500"/>
              </a:spcBef>
              <a:buNone/>
            </a:pPr>
            <a:r>
              <a:rPr lang="zh-TW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貝多芬</a:t>
            </a:r>
            <a:r>
              <a:rPr lang="zh-TW" altLang="en-US" sz="1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時代</a:t>
            </a:r>
            <a:r>
              <a:rPr lang="zh-TW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的天災</a:t>
            </a:r>
            <a:r>
              <a:rPr lang="zh-TW" altLang="en-US" sz="1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與環境問題</a:t>
            </a:r>
            <a:r>
              <a:rPr lang="zh-TW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1667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500"/>
              </a:spcBef>
            </a:pPr>
            <a:r>
              <a:rPr lang="en-US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1784</a:t>
            </a:r>
            <a:r>
              <a:rPr lang="zh-TW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年冬天中歐發生冰災</a:t>
            </a:r>
            <a:r>
              <a:rPr lang="zh-TW" altLang="en-US" sz="1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，萊茵河畔的居民被迫撤離</a:t>
            </a:r>
            <a:endParaRPr lang="en-US" altLang="zh-TW" sz="1667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500"/>
              </a:spcBef>
            </a:pPr>
            <a:r>
              <a:rPr lang="en-US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1816</a:t>
            </a:r>
            <a:r>
              <a:rPr lang="zh-TW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年印度坦博拉火山爆發</a:t>
            </a:r>
            <a:endParaRPr lang="en-US" altLang="zh-TW" sz="1667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500"/>
              </a:spcBef>
            </a:pPr>
            <a:r>
              <a:rPr lang="zh-TW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工業革命在當時已經開始造成水汙染、空氣汙染，</a:t>
            </a:r>
            <a:r>
              <a:rPr lang="zh-TW" altLang="en-US" sz="1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維也納居民常常因為空氣汙染而抱怨</a:t>
            </a:r>
            <a:r>
              <a:rPr lang="zh-TW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zh-TW" altLang="en-US" sz="1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討論：</a:t>
            </a:r>
            <a:endParaRPr lang="en-US" altLang="zh-TW" sz="1667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500"/>
              </a:spcBef>
            </a:pPr>
            <a:r>
              <a:rPr lang="en-US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1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人為聲音無所不在，那些大自然的聲音正在消失</a:t>
            </a:r>
            <a:r>
              <a:rPr lang="en-US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1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目前為止人們採取什麼行動來保護大自然不被人為聲音汙染</a:t>
            </a:r>
            <a:r>
              <a:rPr lang="en-US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>
              <a:spcBef>
                <a:spcPts val="500"/>
              </a:spcBef>
            </a:pPr>
            <a:r>
              <a:rPr lang="en-US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1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學校所在的社區，有什麼特殊的聲音景觀</a:t>
            </a:r>
            <a:r>
              <a:rPr lang="en-US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>
              <a:spcBef>
                <a:spcPts val="500"/>
              </a:spcBef>
            </a:pPr>
            <a:r>
              <a:rPr lang="zh-TW" altLang="en-US" sz="1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加入</a:t>
            </a:r>
            <a:r>
              <a:rPr lang="zh-TW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貝多芬田園計畫</a:t>
            </a:r>
            <a:r>
              <a:rPr lang="zh-TW" altLang="en-US" sz="1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67" u="sng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pastoral-project</a:t>
            </a:r>
            <a:endParaRPr lang="en-US" altLang="zh-TW" sz="1667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500"/>
              </a:spcBef>
            </a:pPr>
            <a:r>
              <a:rPr lang="zh-TW" altLang="en-US" sz="1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學習單</a:t>
            </a:r>
            <a:r>
              <a:rPr lang="en-US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1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紓壓小旅行</a:t>
            </a:r>
            <a:r>
              <a:rPr lang="en-US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1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：學校或住家附近，有什麼地方適合獨處、調節情緒</a:t>
            </a:r>
            <a:r>
              <a:rPr lang="en-US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1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規劃一條散步路線。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D844476-75EA-42F0-AC05-330544077E11}"/>
              </a:ext>
            </a:extLst>
          </p:cNvPr>
          <p:cNvSpPr/>
          <p:nvPr/>
        </p:nvSpPr>
        <p:spPr>
          <a:xfrm>
            <a:off x="-84668" y="-47663"/>
            <a:ext cx="991809" cy="6057845"/>
          </a:xfrm>
          <a:prstGeom prst="rect">
            <a:avLst/>
          </a:prstGeom>
          <a:solidFill>
            <a:srgbClr val="B5B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pic>
        <p:nvPicPr>
          <p:cNvPr id="4" name="圖片 3" descr="https://www.bthvn2020.de/fileadmin/user_upload/Pastorale_Hegi_1400x450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141" y="0"/>
            <a:ext cx="4840049" cy="16483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動作按鈕: 首頁 6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FE997114-61FE-4AD2-979F-A7A0B8DD0F3F}"/>
              </a:ext>
            </a:extLst>
          </p:cNvPr>
          <p:cNvSpPr/>
          <p:nvPr/>
        </p:nvSpPr>
        <p:spPr>
          <a:xfrm>
            <a:off x="291824" y="5238897"/>
            <a:ext cx="323491" cy="280358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</p:spTree>
    <p:extLst>
      <p:ext uri="{BB962C8B-B14F-4D97-AF65-F5344CB8AC3E}">
        <p14:creationId xmlns:p14="http://schemas.microsoft.com/office/powerpoint/2010/main" val="2529786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1" dirty="0"/>
              <a:t>BTHVN</a:t>
            </a:r>
            <a:r>
              <a:rPr lang="zh-TW" altLang="en-US" b="1" dirty="0"/>
              <a:t> </a:t>
            </a:r>
            <a:r>
              <a:rPr lang="en-US" altLang="zh-TW" b="1" dirty="0"/>
              <a:t>2020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08026" y="1349635"/>
            <a:ext cx="3507324" cy="299310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TW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“Beethoven”</a:t>
            </a:r>
            <a:r>
              <a:rPr lang="zh-TW" altLang="en-US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</a:t>
            </a:r>
            <a:r>
              <a:rPr lang="en-US" altLang="zh-TW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個字母，貝多芬常用縮寫</a:t>
            </a:r>
            <a:r>
              <a:rPr lang="en-US" altLang="zh-TW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BTHVN</a:t>
            </a:r>
            <a:r>
              <a:rPr lang="zh-TW" altLang="en-US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來簽名</a:t>
            </a:r>
            <a:endParaRPr lang="en-US" altLang="zh-TW" sz="183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德國慶祝貝多芬</a:t>
            </a:r>
            <a:r>
              <a:rPr lang="en-US" altLang="zh-TW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250</a:t>
            </a:r>
            <a:r>
              <a:rPr lang="zh-TW" altLang="en-US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歲生日誕辰以此為標題</a:t>
            </a:r>
            <a:endParaRPr lang="en-US" altLang="zh-TW" sz="183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用現代的角度詮釋貝多芬</a:t>
            </a:r>
            <a:endParaRPr lang="en-US" altLang="zh-TW" sz="183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833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網頁</a:t>
            </a:r>
            <a:endParaRPr lang="en-US" altLang="zh-TW" sz="183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0" name="Picture 2" descr="「BTHVN」的圖片搜尋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400" y="-22625"/>
            <a:ext cx="4069238" cy="573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341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bg1"/>
                </a:solidFill>
              </a:rPr>
              <a:t>人文主義者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3438ECA-7994-480B-96CE-3CB5D67D44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" t="16296" r="10222" b="20245"/>
          <a:stretch/>
        </p:blipFill>
        <p:spPr>
          <a:xfrm>
            <a:off x="370195" y="321740"/>
            <a:ext cx="4396645" cy="420061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B7810C18-3BEE-4DD3-B1C5-0866E8E393F6}"/>
              </a:ext>
            </a:extLst>
          </p:cNvPr>
          <p:cNvSpPr/>
          <p:nvPr/>
        </p:nvSpPr>
        <p:spPr>
          <a:xfrm>
            <a:off x="4638967" y="3990063"/>
            <a:ext cx="3262432" cy="1064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人文主義者</a:t>
            </a:r>
          </a:p>
        </p:txBody>
      </p:sp>
    </p:spTree>
    <p:extLst>
      <p:ext uri="{BB962C8B-B14F-4D97-AF65-F5344CB8AC3E}">
        <p14:creationId xmlns:p14="http://schemas.microsoft.com/office/powerpoint/2010/main" val="3167702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78986" y="276153"/>
            <a:ext cx="2254418" cy="58837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833"/>
              </a:spcBef>
              <a:buClr>
                <a:schemeClr val="accent1"/>
              </a:buClr>
              <a:buSzPct val="80000"/>
            </a:pPr>
            <a:r>
              <a:rPr lang="zh-TW" altLang="zh-TW" sz="3333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以人為本</a:t>
            </a:r>
            <a:endParaRPr lang="zh-TW" altLang="en-US" sz="3333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34860" y="3914847"/>
            <a:ext cx="6455993" cy="1524000"/>
          </a:xfrm>
        </p:spPr>
        <p:txBody>
          <a:bodyPr>
            <a:normAutofit/>
          </a:bodyPr>
          <a:lstStyle/>
          <a:p>
            <a:pPr>
              <a:spcBef>
                <a:spcPts val="500"/>
              </a:spcBef>
            </a:pPr>
            <a:r>
              <a:rPr lang="zh-TW" altLang="zh-TW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自由、平等、博愛</a:t>
            </a:r>
            <a:endParaRPr lang="en-US" altLang="zh-TW" sz="183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500"/>
              </a:spcBef>
            </a:pPr>
            <a:r>
              <a:rPr lang="zh-TW" altLang="en-US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第九號交響曲</a:t>
            </a:r>
            <a:r>
              <a:rPr lang="zh-TW" altLang="zh-TW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《歡樂頌》</a:t>
            </a:r>
            <a:r>
              <a:rPr lang="zh-TW" altLang="en-US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表達關懷人類、追求至善的精神</a:t>
            </a:r>
            <a:r>
              <a:rPr lang="zh-TW" altLang="zh-TW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83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500"/>
              </a:spcBef>
            </a:pPr>
            <a:r>
              <a:rPr lang="en-US" altLang="zh-TW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1989</a:t>
            </a:r>
            <a:r>
              <a:rPr lang="zh-TW" altLang="zh-TW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年慶祝</a:t>
            </a:r>
            <a:r>
              <a:rPr lang="zh-TW" altLang="en-US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柏林圍牆</a:t>
            </a:r>
            <a:r>
              <a:rPr lang="zh-TW" altLang="zh-TW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拆除，東西德統一。</a:t>
            </a:r>
          </a:p>
          <a:p>
            <a:pPr>
              <a:spcBef>
                <a:spcPts val="500"/>
              </a:spcBef>
            </a:pPr>
            <a:r>
              <a:rPr lang="en-US" altLang="zh-TW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2018</a:t>
            </a:r>
            <a:r>
              <a:rPr lang="zh-TW" altLang="zh-TW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zh-TW" altLang="en-US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紀念</a:t>
            </a:r>
            <a:r>
              <a:rPr lang="zh-TW" altLang="zh-TW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第一次世界大戰結束</a:t>
            </a:r>
            <a:r>
              <a:rPr lang="en-US" altLang="zh-TW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100</a:t>
            </a:r>
            <a:r>
              <a:rPr lang="zh-TW" altLang="zh-TW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週年。</a:t>
            </a:r>
            <a:endParaRPr lang="zh-TW" altLang="en-US" sz="183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AutoShape 2" descr="「Bernstein  Berlin Wall」的圖片搜尋結果"/>
          <p:cNvSpPr>
            <a:spLocks noChangeAspect="1" noChangeArrowheads="1"/>
          </p:cNvSpPr>
          <p:nvPr/>
        </p:nvSpPr>
        <p:spPr bwMode="auto">
          <a:xfrm>
            <a:off x="891646" y="-120386"/>
            <a:ext cx="254000" cy="25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zh-TW" altLang="en-US" sz="1500"/>
          </a:p>
        </p:txBody>
      </p:sp>
      <p:pic>
        <p:nvPicPr>
          <p:cNvPr id="1028" name="Picture 4" descr="http://www.taipeitimes.com/images/2019/11/19/P14-191119-3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30" y="133615"/>
            <a:ext cx="5213535" cy="347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1D007CAB-13F6-4CE1-A0C7-808D3BB1EFBE}"/>
              </a:ext>
            </a:extLst>
          </p:cNvPr>
          <p:cNvSpPr/>
          <p:nvPr/>
        </p:nvSpPr>
        <p:spPr>
          <a:xfrm>
            <a:off x="550333" y="335924"/>
            <a:ext cx="508000" cy="397854"/>
          </a:xfrm>
          <a:prstGeom prst="rect">
            <a:avLst/>
          </a:prstGeom>
          <a:solidFill>
            <a:srgbClr val="F691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CAD3477-17DF-4F51-9922-F95B73883D4E}"/>
              </a:ext>
            </a:extLst>
          </p:cNvPr>
          <p:cNvSpPr/>
          <p:nvPr/>
        </p:nvSpPr>
        <p:spPr>
          <a:xfrm>
            <a:off x="0" y="0"/>
            <a:ext cx="907141" cy="5715000"/>
          </a:xfrm>
          <a:prstGeom prst="rect">
            <a:avLst/>
          </a:prstGeom>
          <a:solidFill>
            <a:srgbClr val="F691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</p:spTree>
    <p:extLst>
      <p:ext uri="{BB962C8B-B14F-4D97-AF65-F5344CB8AC3E}">
        <p14:creationId xmlns:p14="http://schemas.microsoft.com/office/powerpoint/2010/main" val="30043545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ages-na.ssl-images-amazon.com/images/I/61Ws4GEfC%2BL._AC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602" y="0"/>
            <a:ext cx="5761088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C042D65-9E2A-4294-8E10-3D7292F66C5A}"/>
              </a:ext>
            </a:extLst>
          </p:cNvPr>
          <p:cNvSpPr/>
          <p:nvPr/>
        </p:nvSpPr>
        <p:spPr>
          <a:xfrm>
            <a:off x="0" y="0"/>
            <a:ext cx="907141" cy="5715000"/>
          </a:xfrm>
          <a:prstGeom prst="rect">
            <a:avLst/>
          </a:prstGeom>
          <a:solidFill>
            <a:srgbClr val="F691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</p:spTree>
    <p:extLst>
      <p:ext uri="{BB962C8B-B14F-4D97-AF65-F5344CB8AC3E}">
        <p14:creationId xmlns:p14="http://schemas.microsoft.com/office/powerpoint/2010/main" val="41168950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80863" y="113912"/>
            <a:ext cx="6447501" cy="1100667"/>
          </a:xfrm>
        </p:spPr>
        <p:txBody>
          <a:bodyPr vert="horz" lIns="76200" tIns="38100" rIns="76200" bIns="38100" rtlCol="0" anchor="t">
            <a:normAutofit/>
          </a:bodyPr>
          <a:lstStyle/>
          <a:p>
            <a:pPr>
              <a:lnSpc>
                <a:spcPct val="150000"/>
              </a:lnSpc>
              <a:spcBef>
                <a:spcPts val="833"/>
              </a:spcBef>
              <a:buClr>
                <a:schemeClr val="accent1"/>
              </a:buClr>
              <a:buSzPct val="80000"/>
            </a:pPr>
            <a:r>
              <a:rPr lang="zh-TW" altLang="zh-TW" sz="3333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《合唱》交響曲 </a:t>
            </a:r>
            <a:endParaRPr lang="zh-TW" altLang="en-US" sz="3333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50255" y="2396143"/>
            <a:ext cx="4194631" cy="307937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500"/>
              </a:spcBef>
            </a:pPr>
            <a:r>
              <a:rPr lang="zh-TW" altLang="en-US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樂章段落：慢板樂章從第</a:t>
            </a:r>
            <a:r>
              <a:rPr lang="en-US" altLang="zh-TW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調整到第</a:t>
            </a:r>
            <a:r>
              <a:rPr lang="en-US" altLang="zh-TW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樂章</a:t>
            </a:r>
            <a:endParaRPr lang="en-US" altLang="zh-TW" sz="183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10000"/>
              </a:lnSpc>
              <a:spcBef>
                <a:spcPts val="500"/>
              </a:spcBef>
            </a:pPr>
            <a:r>
              <a:rPr lang="zh-TW" altLang="en-US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樂團規模：增加短笛、倍低音管，使用三支長號，增加管樂音域、音量。</a:t>
            </a:r>
            <a:endParaRPr lang="en-US" altLang="zh-TW" sz="183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10000"/>
              </a:lnSpc>
              <a:spcBef>
                <a:spcPts val="500"/>
              </a:spcBef>
            </a:pPr>
            <a:r>
              <a:rPr lang="zh-TW" altLang="en-US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人聲運用：第一部加入人聲的交響曲，同時有四部獨唱與合唱。</a:t>
            </a:r>
            <a:endParaRPr lang="en-US" altLang="zh-TW" sz="183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10000"/>
              </a:lnSpc>
              <a:spcBef>
                <a:spcPts val="500"/>
              </a:spcBef>
            </a:pPr>
            <a:r>
              <a:rPr lang="zh-TW" altLang="en-US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第一個被指定為世界文化遺產的樂譜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78" name="Picture 6" descr="「bassoon and contrabassoon in orchestra」的圖片搜尋結果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7" b="767"/>
          <a:stretch/>
        </p:blipFill>
        <p:spPr bwMode="auto">
          <a:xfrm>
            <a:off x="5410935" y="2396143"/>
            <a:ext cx="3527822" cy="1976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內容版面配置區 2"/>
          <p:cNvSpPr txBox="1">
            <a:spLocks/>
          </p:cNvSpPr>
          <p:nvPr/>
        </p:nvSpPr>
        <p:spPr>
          <a:xfrm>
            <a:off x="1150255" y="1214579"/>
            <a:ext cx="7231746" cy="1181564"/>
          </a:xfrm>
          <a:prstGeom prst="rect">
            <a:avLst/>
          </a:prstGeom>
        </p:spPr>
        <p:txBody>
          <a:bodyPr vert="horz" lIns="76200" tIns="38100" rIns="76200" bIns="38100" rtlCol="0">
            <a:normAutofit/>
          </a:bodyPr>
          <a:lstStyle>
            <a:lvl1pPr marL="342900" indent="-342900" defTabSz="4572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defRPr>
            </a:lvl1pPr>
            <a:lvl2pPr marL="742950" indent="-28575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8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90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2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zh-TW" altLang="en-US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第九號交響曲</a:t>
            </a:r>
            <a:r>
              <a:rPr lang="zh-TW" altLang="zh-TW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《合唱》 </a:t>
            </a:r>
            <a:r>
              <a:rPr lang="zh-TW" altLang="en-US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，作品</a:t>
            </a:r>
            <a:r>
              <a:rPr lang="en-US" altLang="zh-TW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125</a:t>
            </a:r>
            <a:r>
              <a:rPr lang="zh-TW" altLang="en-US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，創作於</a:t>
            </a:r>
            <a:r>
              <a:rPr lang="en-US" altLang="zh-TW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1822-1824</a:t>
            </a:r>
            <a:r>
              <a:rPr lang="zh-TW" altLang="en-US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年。</a:t>
            </a:r>
            <a:br>
              <a:rPr lang="en-US" altLang="zh-TW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zh-TW" sz="183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創新之舉：</a:t>
            </a:r>
            <a:endParaRPr lang="en-US" altLang="zh-TW" sz="183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6068513" y="4441373"/>
            <a:ext cx="1901612" cy="4027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76200" tIns="38100" rIns="76200" bIns="3810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00"/>
              </a:spcBef>
              <a:buNone/>
            </a:pPr>
            <a:r>
              <a:rPr lang="zh-TW" altLang="en-US" sz="1833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影片：低音管演奏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141FAC5-55A1-488C-B08E-613A0AEF58AF}"/>
              </a:ext>
            </a:extLst>
          </p:cNvPr>
          <p:cNvSpPr/>
          <p:nvPr/>
        </p:nvSpPr>
        <p:spPr>
          <a:xfrm>
            <a:off x="550333" y="335924"/>
            <a:ext cx="508000" cy="397854"/>
          </a:xfrm>
          <a:prstGeom prst="rect">
            <a:avLst/>
          </a:prstGeom>
          <a:solidFill>
            <a:srgbClr val="F691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671B072-3026-4DB2-B2B7-5BC501A8F6EC}"/>
              </a:ext>
            </a:extLst>
          </p:cNvPr>
          <p:cNvSpPr/>
          <p:nvPr/>
        </p:nvSpPr>
        <p:spPr>
          <a:xfrm>
            <a:off x="0" y="0"/>
            <a:ext cx="907141" cy="5715000"/>
          </a:xfrm>
          <a:prstGeom prst="rect">
            <a:avLst/>
          </a:prstGeom>
          <a:solidFill>
            <a:srgbClr val="F691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</p:spTree>
    <p:extLst>
      <p:ext uri="{BB962C8B-B14F-4D97-AF65-F5344CB8AC3E}">
        <p14:creationId xmlns:p14="http://schemas.microsoft.com/office/powerpoint/2010/main" val="41267816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7141" y="-15483"/>
            <a:ext cx="6447501" cy="1100667"/>
          </a:xfrm>
        </p:spPr>
        <p:txBody>
          <a:bodyPr/>
          <a:lstStyle/>
          <a:p>
            <a:r>
              <a:rPr lang="zh-TW" altLang="zh-TW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《合唱》交響曲 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58333" y="1776242"/>
            <a:ext cx="7836285" cy="351377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TW" altLang="en-US" sz="1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首演軼事</a:t>
            </a:r>
            <a:endParaRPr lang="en-US" altLang="zh-TW" sz="1667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667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兩位指揮</a:t>
            </a:r>
            <a:r>
              <a:rPr lang="zh-TW" altLang="en-US" sz="1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：團員們看正式指揮的動作，而貝多芬「</a:t>
            </a:r>
            <a:r>
              <a:rPr lang="zh-TW" altLang="zh-TW" sz="1667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站指揮架前面，像瘋子一樣來回甩動。一會兒伸展，一會兒蹲下，手腳擺動，似乎想演奏出所有的樂器和全部的合唱。</a:t>
            </a:r>
            <a:r>
              <a:rPr lang="zh-TW" altLang="en-US" sz="1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en-US" altLang="zh-TW" sz="1667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667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「看見」觀眾的喝采</a:t>
            </a:r>
            <a:r>
              <a:rPr lang="zh-TW" altLang="en-US" sz="1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：因為</a:t>
            </a:r>
            <a:r>
              <a:rPr lang="zh-TW" altLang="zh-TW" sz="1667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聽不到</a:t>
            </a:r>
            <a:r>
              <a:rPr lang="zh-TW" altLang="en-US" sz="1667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聲音，貝多芬不知道樂團已經演出完畢，歌手</a:t>
            </a:r>
            <a:r>
              <a:rPr lang="en-US" altLang="zh-TW" sz="1667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卡羅琳</a:t>
            </a:r>
            <a:r>
              <a:rPr lang="zh-TW" altLang="en-US" sz="1667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請貝多芬轉身，觀眾</a:t>
            </a:r>
            <a:r>
              <a:rPr lang="zh-TW" altLang="zh-TW" sz="1667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揮舞手帕、帽子，讓貝多芬可以看到他們的歡呼</a:t>
            </a:r>
            <a:r>
              <a:rPr lang="zh-TW" altLang="en-US" sz="1667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67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667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歌詞來自德國詩人</a:t>
            </a:r>
            <a:r>
              <a:rPr lang="zh-TW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席勒</a:t>
            </a:r>
            <a:r>
              <a:rPr lang="zh-TW" altLang="en-US" sz="1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《歡樂頌》，</a:t>
            </a:r>
            <a:r>
              <a:rPr lang="zh-TW" altLang="en-US" sz="1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內容描述人們在神的看顧之下相親相愛。不論何種宗教，都有對美好世界的嚮往，故而此曲超越國界廣受喜愛。</a:t>
            </a:r>
          </a:p>
        </p:txBody>
      </p:sp>
      <p:pic>
        <p:nvPicPr>
          <p:cNvPr id="4098" name="Picture 2" descr="「Copying Beethoven」的圖片搜尋結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7"/>
          <a:stretch/>
        </p:blipFill>
        <p:spPr bwMode="auto">
          <a:xfrm>
            <a:off x="5574344" y="229277"/>
            <a:ext cx="3019323" cy="171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內容版面配置區 2"/>
          <p:cNvSpPr txBox="1">
            <a:spLocks/>
          </p:cNvSpPr>
          <p:nvPr/>
        </p:nvSpPr>
        <p:spPr>
          <a:xfrm>
            <a:off x="3863123" y="1394114"/>
            <a:ext cx="1673944" cy="3299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76200" tIns="38100" rIns="76200" bIns="38100" rtlCol="0">
            <a:normAutofit fontScale="92500" lnSpcReduction="10000"/>
          </a:bodyPr>
          <a:lstStyle>
            <a:defPPr>
              <a:defRPr lang="zh-TW"/>
            </a:defPPr>
            <a:lvl1pPr indent="0" defTabSz="4572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200" b="1">
                <a:solidFill>
                  <a:schemeClr val="bg1"/>
                </a:solidFill>
                <a:latin typeface="+mn-ea"/>
              </a:defRPr>
            </a:lvl1pPr>
            <a:lvl2pPr marL="742950" indent="-28575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8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90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2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zh-TW" altLang="en-US" sz="1833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電影</a:t>
            </a:r>
            <a:r>
              <a:rPr lang="zh-TW" altLang="zh-TW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《快樂頌》</a:t>
            </a:r>
            <a:endParaRPr lang="zh-TW" altLang="en-US" sz="183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B67130B-91D6-4970-BAED-219A678F311E}"/>
              </a:ext>
            </a:extLst>
          </p:cNvPr>
          <p:cNvSpPr/>
          <p:nvPr/>
        </p:nvSpPr>
        <p:spPr>
          <a:xfrm>
            <a:off x="550333" y="335924"/>
            <a:ext cx="508000" cy="397854"/>
          </a:xfrm>
          <a:prstGeom prst="rect">
            <a:avLst/>
          </a:prstGeom>
          <a:solidFill>
            <a:srgbClr val="F691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DFA9320-CD89-4A34-8A19-000AEFA1B8B8}"/>
              </a:ext>
            </a:extLst>
          </p:cNvPr>
          <p:cNvSpPr/>
          <p:nvPr/>
        </p:nvSpPr>
        <p:spPr>
          <a:xfrm>
            <a:off x="0" y="0"/>
            <a:ext cx="907141" cy="5715000"/>
          </a:xfrm>
          <a:prstGeom prst="rect">
            <a:avLst/>
          </a:prstGeom>
          <a:solidFill>
            <a:srgbClr val="F691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pic>
        <p:nvPicPr>
          <p:cNvPr id="9" name="圖片 8">
            <a:hlinkClick r:id="rId5" action="ppaction://hlinkfile"/>
            <a:extLst>
              <a:ext uri="{FF2B5EF4-FFF2-40B4-BE49-F238E27FC236}">
                <a16:creationId xmlns:a16="http://schemas.microsoft.com/office/drawing/2014/main" id="{D8C20B26-A45E-4385-9055-7938927942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882" t="12022" r="33132" b="24722"/>
          <a:stretch/>
        </p:blipFill>
        <p:spPr>
          <a:xfrm>
            <a:off x="5380745" y="1394114"/>
            <a:ext cx="405819" cy="382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43485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0100" y="249769"/>
            <a:ext cx="6447501" cy="570163"/>
          </a:xfrm>
        </p:spPr>
        <p:txBody>
          <a:bodyPr vert="horz" lIns="76200" tIns="38100" rIns="76200" bIns="38100" rtlCol="0" anchor="t">
            <a:normAutofit/>
          </a:bodyPr>
          <a:lstStyle/>
          <a:p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貝多芬心中的英雄</a:t>
            </a:r>
            <a:endParaRPr lang="en-US" altLang="zh-TW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016753" y="1542166"/>
            <a:ext cx="4024426" cy="3381048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貝多芬心目中的英雄是擁有理想，即使遇到困難也堅持不懈的人，為全體人類的福祉而努力。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1000"/>
              </a:spcBef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拿破崙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>
              <a:spcBef>
                <a:spcPts val="1000"/>
              </a:spcBef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普羅米修斯偷取天火，為人類帶來生命、藝術、文明，後來受到宙斯的懲罰，犧牲自我創造全人類的福祉，很可能是貝多芬心目中的英雄人物。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 descr="Prometheus Carrying Fir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159" y="1656623"/>
            <a:ext cx="2173175" cy="297226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F2E940F-7F02-442B-9AA7-6CD966F0F4E0}"/>
              </a:ext>
            </a:extLst>
          </p:cNvPr>
          <p:cNvSpPr/>
          <p:nvPr/>
        </p:nvSpPr>
        <p:spPr>
          <a:xfrm>
            <a:off x="550333" y="335924"/>
            <a:ext cx="508000" cy="397854"/>
          </a:xfrm>
          <a:prstGeom prst="rect">
            <a:avLst/>
          </a:prstGeom>
          <a:solidFill>
            <a:srgbClr val="F691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B8956F2-F970-40EA-A084-10778783F81C}"/>
              </a:ext>
            </a:extLst>
          </p:cNvPr>
          <p:cNvSpPr/>
          <p:nvPr/>
        </p:nvSpPr>
        <p:spPr>
          <a:xfrm>
            <a:off x="0" y="0"/>
            <a:ext cx="907141" cy="5715000"/>
          </a:xfrm>
          <a:prstGeom prst="rect">
            <a:avLst/>
          </a:prstGeom>
          <a:solidFill>
            <a:srgbClr val="F691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</p:spTree>
    <p:extLst>
      <p:ext uri="{BB962C8B-B14F-4D97-AF65-F5344CB8AC3E}">
        <p14:creationId xmlns:p14="http://schemas.microsoft.com/office/powerpoint/2010/main" val="2588947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58333" y="335924"/>
            <a:ext cx="6447501" cy="661603"/>
          </a:xfrm>
        </p:spPr>
        <p:txBody>
          <a:bodyPr vert="horz" lIns="76200" tIns="38100" rIns="76200" bIns="38100" rtlCol="0" anchor="t">
            <a:normAutofit/>
          </a:bodyPr>
          <a:lstStyle/>
          <a:p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貝多芬心中的英雄</a:t>
            </a:r>
            <a:endParaRPr lang="en-US" altLang="zh-TW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84849" y="1105853"/>
            <a:ext cx="4210606" cy="414262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相關作品</a:t>
            </a:r>
            <a:b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00000"/>
              </a:lnSpc>
            </a:pPr>
            <a:r>
              <a:rPr lang="zh-TW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芭蕾舞劇作品《普羅米修斯》</a:t>
            </a:r>
            <a:b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欣賞終曲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 action="ppaction://hlinkfile"/>
              </a:rPr>
              <a:t>高音主題</a:t>
            </a:r>
            <a:r>
              <a:rPr lang="en-US" altLang="zh-TW" sz="1417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17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開頭</a:t>
            </a:r>
            <a:r>
              <a:rPr lang="en-US" altLang="zh-TW" sz="1417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sz="1417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秒</a:t>
            </a:r>
            <a:r>
              <a:rPr lang="en-US" altLang="zh-TW" sz="1417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br>
              <a:rPr lang="en-US" altLang="zh-TW" sz="1417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zh-TW" sz="1417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00000"/>
              </a:lnSpc>
            </a:pPr>
            <a:r>
              <a:rPr lang="zh-TW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《英雄變奏曲》</a:t>
            </a:r>
            <a:b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欣賞鋼琴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file"/>
              </a:rPr>
              <a:t>高音主題</a:t>
            </a:r>
            <a:r>
              <a:rPr lang="en-US" altLang="zh-TW" sz="1417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17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從影片開始到</a:t>
            </a:r>
            <a:r>
              <a:rPr lang="en-US" altLang="zh-TW" sz="1417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3:33)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file"/>
              </a:rPr>
              <a:t>低音主題</a:t>
            </a:r>
            <a:r>
              <a:rPr lang="en-US" altLang="zh-TW" sz="1417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17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開頭</a:t>
            </a:r>
            <a:r>
              <a:rPr lang="en-US" altLang="zh-TW" sz="1417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</a:t>
            </a:r>
            <a:r>
              <a:rPr lang="zh-TW" altLang="en-US" sz="1417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秒</a:t>
            </a:r>
            <a:r>
              <a:rPr lang="en-US" altLang="zh-TW" sz="1417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 action="ppaction://hlinkfile"/>
              </a:rPr>
              <a:t>全曲</a:t>
            </a:r>
            <a:r>
              <a:rPr lang="en-US" altLang="zh-TW" sz="1417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17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建議至少聽到</a:t>
            </a:r>
            <a:r>
              <a:rPr lang="en-US" altLang="zh-TW" sz="1417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4:00)</a:t>
            </a:r>
            <a:br>
              <a:rPr lang="en-US" altLang="zh-TW" sz="1417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zh-TW" sz="1417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00000"/>
              </a:lnSpc>
            </a:pPr>
            <a:r>
              <a:rPr lang="zh-TW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第三號交響曲《英雄》</a:t>
            </a:r>
            <a:b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第四樂章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6" action="ppaction://hlinkfile"/>
              </a:rPr>
              <a:t>低音主題</a:t>
            </a:r>
            <a:r>
              <a:rPr lang="en-US" altLang="zh-TW" sz="1417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17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從影片開始到</a:t>
            </a:r>
            <a:r>
              <a:rPr lang="en-US" altLang="zh-TW" sz="1417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1:02)</a:t>
            </a:r>
            <a:endParaRPr lang="zh-TW" altLang="zh-TW" sz="2000" dirty="0">
              <a:solidFill>
                <a:schemeClr val="bg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 descr="普羅米修斯智慧女神雅典娜創造了人類Prometheus creating man in the presence of Athena_吉恩西蒙Jean-Simon Berthélemy 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163" y="1058862"/>
            <a:ext cx="3555472" cy="41864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8510A6F-A14C-4E65-9FB2-131A5234EBF2}"/>
              </a:ext>
            </a:extLst>
          </p:cNvPr>
          <p:cNvSpPr/>
          <p:nvPr/>
        </p:nvSpPr>
        <p:spPr>
          <a:xfrm>
            <a:off x="550333" y="335924"/>
            <a:ext cx="508000" cy="397854"/>
          </a:xfrm>
          <a:prstGeom prst="rect">
            <a:avLst/>
          </a:prstGeom>
          <a:solidFill>
            <a:srgbClr val="F691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51B62DA-76C7-42E8-8095-FD39F1F42842}"/>
              </a:ext>
            </a:extLst>
          </p:cNvPr>
          <p:cNvSpPr/>
          <p:nvPr/>
        </p:nvSpPr>
        <p:spPr>
          <a:xfrm>
            <a:off x="0" y="0"/>
            <a:ext cx="907141" cy="5715000"/>
          </a:xfrm>
          <a:prstGeom prst="rect">
            <a:avLst/>
          </a:prstGeom>
          <a:solidFill>
            <a:srgbClr val="F691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</p:spTree>
    <p:extLst>
      <p:ext uri="{BB962C8B-B14F-4D97-AF65-F5344CB8AC3E}">
        <p14:creationId xmlns:p14="http://schemas.microsoft.com/office/powerpoint/2010/main" val="32589787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5000" y="311745"/>
            <a:ext cx="5289761" cy="863600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</a:rPr>
              <a:t>貝多芬馬賽克拼貼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70000" y="1371600"/>
            <a:ext cx="5222241" cy="759828"/>
          </a:xfrm>
        </p:spPr>
        <p:txBody>
          <a:bodyPr>
            <a:normAutofit/>
          </a:bodyPr>
          <a:lstStyle/>
          <a:p>
            <a:r>
              <a:rPr lang="zh-TW" altLang="en-US" sz="2000" dirty="0">
                <a:latin typeface="+mn-ea"/>
              </a:rPr>
              <a:t>一起參加</a:t>
            </a:r>
            <a:r>
              <a:rPr lang="en-US" altLang="zh-TW" sz="2000" dirty="0">
                <a:latin typeface="+mn-ea"/>
              </a:rPr>
              <a:t>Beethoven-Mosaic project</a:t>
            </a:r>
          </a:p>
          <a:p>
            <a:r>
              <a:rPr lang="zh-TW" altLang="zh-TW" sz="2000" dirty="0">
                <a:latin typeface="+mn-ea"/>
              </a:rPr>
              <a:t>上傳照片成為超大貝多芬拼貼肖像！</a:t>
            </a:r>
            <a:r>
              <a:rPr lang="en-US" altLang="zh-TW" sz="2000" dirty="0">
                <a:latin typeface="+mn-ea"/>
              </a:rPr>
              <a:t>(</a:t>
            </a:r>
            <a:r>
              <a:rPr lang="en-US" altLang="zh-TW" sz="2000" u="sng" dirty="0" err="1">
                <a:latin typeface="+mn-ea"/>
                <a:hlinkClick r:id="rId3"/>
              </a:rPr>
              <a:t>網址</a:t>
            </a:r>
            <a:r>
              <a:rPr lang="en-US" altLang="zh-TW" sz="2000" dirty="0">
                <a:latin typeface="+mn-ea"/>
              </a:rPr>
              <a:t>)</a:t>
            </a:r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4" name="圖片 3" descr="http://s04.calm9.com/qrcode/2020-02/BB7QDT6XH7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760" y="381001"/>
            <a:ext cx="1539240" cy="149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https://images.inmotion.dhl/1080/extern/dhl-bthvn-mosaik/regions/bos1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626" y="2523939"/>
            <a:ext cx="4876694" cy="274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E46F2FB-E212-44F6-A943-5038DCBD07E5}"/>
              </a:ext>
            </a:extLst>
          </p:cNvPr>
          <p:cNvSpPr/>
          <p:nvPr/>
        </p:nvSpPr>
        <p:spPr>
          <a:xfrm>
            <a:off x="550333" y="335924"/>
            <a:ext cx="508000" cy="397854"/>
          </a:xfrm>
          <a:prstGeom prst="rect">
            <a:avLst/>
          </a:prstGeom>
          <a:solidFill>
            <a:srgbClr val="F691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92DDBF2-900E-4645-ABDD-738CA028C1E2}"/>
              </a:ext>
            </a:extLst>
          </p:cNvPr>
          <p:cNvSpPr/>
          <p:nvPr/>
        </p:nvSpPr>
        <p:spPr>
          <a:xfrm>
            <a:off x="0" y="0"/>
            <a:ext cx="907141" cy="5715000"/>
          </a:xfrm>
          <a:prstGeom prst="rect">
            <a:avLst/>
          </a:prstGeom>
          <a:solidFill>
            <a:srgbClr val="F691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sp>
        <p:nvSpPr>
          <p:cNvPr id="7" name="動作按鈕: 首頁 6">
            <a:hlinkClick r:id="rId6" action="ppaction://hlinksldjump" highlightClick="1"/>
          </p:cNvPr>
          <p:cNvSpPr/>
          <p:nvPr/>
        </p:nvSpPr>
        <p:spPr>
          <a:xfrm>
            <a:off x="291824" y="5238897"/>
            <a:ext cx="323491" cy="280358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</p:spTree>
    <p:extLst>
      <p:ext uri="{BB962C8B-B14F-4D97-AF65-F5344CB8AC3E}">
        <p14:creationId xmlns:p14="http://schemas.microsoft.com/office/powerpoint/2010/main" val="1426823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</a:rPr>
              <a:t>玩音樂的貝多芬</a:t>
            </a:r>
            <a:br>
              <a:rPr lang="en-US" altLang="zh-TW" b="1" dirty="0">
                <a:solidFill>
                  <a:schemeClr val="bg1"/>
                </a:solidFill>
              </a:rPr>
            </a:b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F9B1A3BB-6BD7-46A3-9C95-F710B02A9D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3" t="13582" r="13673" b="20245"/>
          <a:stretch/>
        </p:blipFill>
        <p:spPr>
          <a:xfrm>
            <a:off x="370195" y="145129"/>
            <a:ext cx="3846861" cy="444442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4DE5A1B0-8109-4EBC-80D4-0C4008D24BA2}"/>
              </a:ext>
            </a:extLst>
          </p:cNvPr>
          <p:cNvSpPr/>
          <p:nvPr/>
        </p:nvSpPr>
        <p:spPr>
          <a:xfrm>
            <a:off x="4021812" y="3990063"/>
            <a:ext cx="4493538" cy="1064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8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玩音樂的貝多芬</a:t>
            </a:r>
          </a:p>
        </p:txBody>
      </p:sp>
    </p:spTree>
    <p:extLst>
      <p:ext uri="{BB962C8B-B14F-4D97-AF65-F5344CB8AC3E}">
        <p14:creationId xmlns:p14="http://schemas.microsoft.com/office/powerpoint/2010/main" val="14462619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69999" y="3931921"/>
            <a:ext cx="6586222" cy="1102549"/>
          </a:xfrm>
        </p:spPr>
        <p:txBody>
          <a:bodyPr>
            <a:normAutofit fontScale="92500"/>
          </a:bodyPr>
          <a:lstStyle/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如果貝多芬生在現代，他會玩搖滾、電音嗎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照片取自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1989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年美國喜劇片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 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Bill &amp; Ted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’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s Excellent Adventure 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，兩個高中生用時空旅行把貝多芬帶來現代！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 descr="「bill &amp; ted's excellent adventure beethoven」的圖片搜尋結果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2" b="12009"/>
          <a:stretch/>
        </p:blipFill>
        <p:spPr bwMode="auto">
          <a:xfrm>
            <a:off x="1270000" y="971021"/>
            <a:ext cx="6136641" cy="26408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988F6B4-6562-45C0-9F3B-A1B618D7E0AB}"/>
              </a:ext>
            </a:extLst>
          </p:cNvPr>
          <p:cNvSpPr/>
          <p:nvPr/>
        </p:nvSpPr>
        <p:spPr>
          <a:xfrm>
            <a:off x="-84668" y="-47663"/>
            <a:ext cx="991809" cy="60578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</p:spTree>
    <p:extLst>
      <p:ext uri="{BB962C8B-B14F-4D97-AF65-F5344CB8AC3E}">
        <p14:creationId xmlns:p14="http://schemas.microsoft.com/office/powerpoint/2010/main" val="40817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8098354"/>
              </p:ext>
            </p:extLst>
          </p:nvPr>
        </p:nvGraphicFramePr>
        <p:xfrm>
          <a:off x="776110" y="172064"/>
          <a:ext cx="7571924" cy="54243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3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89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94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948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1" baseline="0" dirty="0">
                          <a:solidFill>
                            <a:srgbClr val="C00000"/>
                          </a:solidFill>
                          <a:latin typeface="Arial Unicode MS" panose="020B0604020202020204" pitchFamily="34" charset="-120"/>
                          <a:ea typeface="微軟正黑體" panose="020B0604030504040204" pitchFamily="34" charset="-120"/>
                          <a:hlinkClick r:id="rId2" action="ppaction://hlinksldjump"/>
                        </a:rPr>
                        <a:t>故鄉波昂</a:t>
                      </a:r>
                      <a:endParaRPr lang="en-US" altLang="zh-TW" sz="2000" b="1" baseline="0" dirty="0">
                        <a:solidFill>
                          <a:srgbClr val="C00000"/>
                        </a:solidFill>
                        <a:latin typeface="Arial Unicode MS" panose="020B060402020202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algn="ctr" defTabSz="4572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700" kern="1200" baseline="0" dirty="0">
                          <a:solidFill>
                            <a:schemeClr val="tx1"/>
                          </a:solidFill>
                          <a:latin typeface="Arial Unicode MS" panose="020B0604020202020204" pitchFamily="34" charset="-120"/>
                          <a:ea typeface="微軟正黑體" panose="020B0604030504040204" pitchFamily="34" charset="-120"/>
                          <a:cs typeface="+mn-cs"/>
                        </a:rPr>
                        <a:t>社會背景</a:t>
                      </a:r>
                      <a:endParaRPr lang="en-US" altLang="zh-TW" sz="1700" kern="1200" baseline="0" dirty="0">
                        <a:solidFill>
                          <a:schemeClr val="tx1"/>
                        </a:solidFill>
                        <a:latin typeface="Arial Unicode MS" panose="020B060402020202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algn="ctr" defTabSz="4572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700" kern="1200" baseline="0" dirty="0">
                          <a:solidFill>
                            <a:schemeClr val="tx1"/>
                          </a:solidFill>
                          <a:latin typeface="Arial Unicode MS" panose="020B0604020202020204" pitchFamily="34" charset="-120"/>
                          <a:ea typeface="微軟正黑體" panose="020B0604030504040204" pitchFamily="34" charset="-120"/>
                          <a:cs typeface="+mn-cs"/>
                        </a:rPr>
                        <a:t>成長環境</a:t>
                      </a:r>
                      <a:endParaRPr lang="en-US" altLang="zh-TW" sz="1700" kern="1200" baseline="0" dirty="0">
                        <a:solidFill>
                          <a:schemeClr val="tx1"/>
                        </a:solidFill>
                        <a:latin typeface="Arial Unicode MS" panose="020B060402020202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algn="ctr" defTabSz="4572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700" kern="1200" baseline="0" dirty="0">
                          <a:solidFill>
                            <a:schemeClr val="tx1"/>
                          </a:solidFill>
                          <a:latin typeface="Arial Unicode MS" panose="020B0604020202020204" pitchFamily="34" charset="-120"/>
                          <a:ea typeface="微軟正黑體" panose="020B0604030504040204" pitchFamily="34" charset="-120"/>
                          <a:cs typeface="+mn-cs"/>
                        </a:rPr>
                        <a:t>家庭狀況</a:t>
                      </a:r>
                      <a:endParaRPr lang="en-US" altLang="zh-TW" sz="1700" kern="1200" baseline="0" dirty="0">
                        <a:solidFill>
                          <a:schemeClr val="tx1"/>
                        </a:solidFill>
                        <a:latin typeface="Arial Unicode MS" panose="020B060402020202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algn="ctr" defTabSz="4572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700" kern="1200" baseline="0" dirty="0">
                          <a:solidFill>
                            <a:schemeClr val="tx1"/>
                          </a:solidFill>
                          <a:latin typeface="Arial Unicode MS" panose="020B0604020202020204" pitchFamily="34" charset="-120"/>
                          <a:ea typeface="微軟正黑體" panose="020B0604030504040204" pitchFamily="34" charset="-120"/>
                          <a:cs typeface="+mn-cs"/>
                        </a:rPr>
                        <a:t>家庭教育議題</a:t>
                      </a:r>
                    </a:p>
                  </a:txBody>
                  <a:tcPr marL="57150" marR="57150" marT="28575" marB="28575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700" b="1" dirty="0">
                        <a:solidFill>
                          <a:schemeClr val="accent6">
                            <a:lumMod val="75000"/>
                          </a:schemeClr>
                        </a:solidFill>
                        <a:hlinkClick r:id="rId3" action="ppaction://hlinksldjump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000" b="1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Droid Serif" panose="02020600060500020200" pitchFamily="18" charset="0"/>
                        </a:rPr>
                        <a:t>Ludwig van Beethoven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1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Droid Serif" panose="02020600060500020200" pitchFamily="18" charset="0"/>
                        </a:rPr>
                        <a:t>路德維希</a:t>
                      </a:r>
                      <a:r>
                        <a:rPr lang="en-US" altLang="zh-TW" sz="2000" b="1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Droid Serif" panose="02020600060500020200" pitchFamily="18" charset="0"/>
                        </a:rPr>
                        <a:t>·</a:t>
                      </a:r>
                      <a:r>
                        <a:rPr lang="zh-TW" altLang="en-US" sz="2000" b="1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Droid Serif" panose="02020600060500020200" pitchFamily="18" charset="0"/>
                        </a:rPr>
                        <a:t>范</a:t>
                      </a:r>
                      <a:r>
                        <a:rPr lang="en-US" altLang="zh-TW" sz="2000" b="1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Droid Serif" panose="02020600060500020200" pitchFamily="18" charset="0"/>
                        </a:rPr>
                        <a:t>·</a:t>
                      </a:r>
                      <a:r>
                        <a:rPr lang="zh-TW" altLang="en-US" sz="2000" b="1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Droid Serif" panose="02020600060500020200" pitchFamily="18" charset="0"/>
                        </a:rPr>
                        <a:t>貝多芬</a:t>
                      </a:r>
                      <a:endParaRPr lang="en-US" altLang="zh-TW" sz="2000" b="1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Droid Serif" panose="02020600060500020200" pitchFamily="18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700" b="1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Droid Serif" panose="02020600060500020200" pitchFamily="18" charset="0"/>
                        </a:rPr>
                        <a:t>(1770.12.17-1827.3.26)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700" b="1" dirty="0">
                        <a:solidFill>
                          <a:schemeClr val="accent6">
                            <a:lumMod val="75000"/>
                          </a:schemeClr>
                        </a:solidFill>
                        <a:hlinkClick r:id="rId3" action="ppaction://hlinksldjump"/>
                      </a:endParaRPr>
                    </a:p>
                  </a:txBody>
                  <a:tcPr marL="57150" marR="57150" marT="28575" marB="28575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7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0" marR="57150" marT="28575" marB="28575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1974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hlinkClick r:id="rId4" action="ppaction://hlinksldjump"/>
                        </a:rPr>
                        <a:t>人文主義者</a:t>
                      </a:r>
                      <a:endParaRPr lang="en-US" altLang="zh-TW" sz="20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7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以人為本</a:t>
                      </a:r>
                      <a:endParaRPr lang="en-US" altLang="zh-TW" sz="17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7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《合唱》交響曲</a:t>
                      </a:r>
                      <a:endParaRPr lang="en-US" altLang="zh-TW" sz="17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7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貝多芬心中的英雄</a:t>
                      </a:r>
                      <a:endParaRPr lang="en-US" altLang="zh-TW" sz="17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7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《</a:t>
                      </a:r>
                      <a:r>
                        <a:rPr lang="zh-TW" altLang="en-US" sz="17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普羅米修斯</a:t>
                      </a:r>
                      <a:r>
                        <a:rPr lang="zh-TW" altLang="zh-TW" sz="17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》</a:t>
                      </a:r>
                      <a:endParaRPr lang="en-US" altLang="zh-TW" sz="17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7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《</a:t>
                      </a:r>
                      <a:r>
                        <a:rPr lang="zh-TW" altLang="en-US" sz="17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英雄</a:t>
                      </a:r>
                      <a:r>
                        <a:rPr lang="zh-TW" altLang="zh-TW" sz="17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》</a:t>
                      </a:r>
                      <a:r>
                        <a:rPr lang="zh-TW" altLang="en-US" sz="17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變奏曲</a:t>
                      </a:r>
                      <a:endParaRPr lang="en-US" altLang="zh-TW" sz="17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7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貝多芬馬賽克拼貼</a:t>
                      </a:r>
                    </a:p>
                    <a:p>
                      <a:pPr marL="0" algn="ctr" defTabSz="4572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TW" altLang="en-US" sz="1700" baseline="0" dirty="0">
                        <a:latin typeface="Arial Unicode MS" panose="020B060402020202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7150" marR="57150" marT="28575" marB="28575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hlinkClick r:id="rId3" action="ppaction://hlinksldjump"/>
                        </a:rPr>
                        <a:t>田園貝多芬</a:t>
                      </a:r>
                      <a:endParaRPr lang="en-US" altLang="zh-TW" sz="20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700" b="0" dirty="0">
                          <a:solidFill>
                            <a:schemeClr val="tx1"/>
                          </a:solidFill>
                        </a:rPr>
                        <a:t>浪漫主義</a:t>
                      </a:r>
                      <a:endParaRPr lang="en-US" altLang="zh-TW" sz="1700" b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700" b="0" dirty="0">
                          <a:solidFill>
                            <a:schemeClr val="tx1"/>
                          </a:solidFill>
                        </a:rPr>
                        <a:t>標題音樂</a:t>
                      </a:r>
                      <a:endParaRPr lang="en-US" altLang="zh-TW" sz="1700" b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7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+mn-ea"/>
                        </a:rPr>
                        <a:t>《田園》</a:t>
                      </a:r>
                      <a:r>
                        <a:rPr lang="zh-TW" altLang="en-US" sz="17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+mn-ea"/>
                        </a:rPr>
                        <a:t>交響曲</a:t>
                      </a:r>
                      <a:endParaRPr lang="en-US" altLang="zh-TW" sz="17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+mn-ea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7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+mn-ea"/>
                        </a:rPr>
                        <a:t>藝術歌曲</a:t>
                      </a:r>
                      <a:endParaRPr lang="en-US" altLang="zh-TW" sz="17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+mn-ea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7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+mn-ea"/>
                        </a:rPr>
                        <a:t>環境教育議題</a:t>
                      </a:r>
                      <a:endParaRPr lang="zh-TW" altLang="en-US" sz="1700" b="0" baseline="0" dirty="0">
                        <a:solidFill>
                          <a:schemeClr val="tx1"/>
                        </a:solidFill>
                        <a:latin typeface="Arial Unicode MS" panose="020B0604020202020204" pitchFamily="34" charset="-120"/>
                        <a:ea typeface="+mn-ea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700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Droid Serif" panose="02020600060500020200" pitchFamily="18" charset="0"/>
                        <a:ea typeface="Droid Serif" panose="02020600060500020200" pitchFamily="18" charset="0"/>
                        <a:cs typeface="Droid Serif" panose="02020600060500020200" pitchFamily="18" charset="0"/>
                      </a:endParaRPr>
                    </a:p>
                  </a:txBody>
                  <a:tcPr marL="57150" marR="57150" marT="28575" marB="28575" anchor="b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2000" b="1" kern="1200" baseline="0" dirty="0">
                        <a:solidFill>
                          <a:srgbClr val="C00000"/>
                        </a:solidFill>
                        <a:latin typeface="Arial Unicode MS" panose="020B0604020202020204" pitchFamily="34" charset="-120"/>
                        <a:ea typeface="+mn-ea"/>
                        <a:cs typeface="+mn-cs"/>
                        <a:hlinkClick r:id="rId5" action="ppaction://hlinksldjump"/>
                      </a:endParaRPr>
                    </a:p>
                    <a:p>
                      <a:pPr marL="0" algn="ctr" defTabSz="4572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1" kern="1200" baseline="0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5" action="ppaction://hlinksldjump"/>
                        </a:rPr>
                        <a:t>玩音樂</a:t>
                      </a:r>
                      <a:endParaRPr lang="en-US" altLang="zh-TW" sz="2000" b="1" kern="1200" baseline="0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700" baseline="0" dirty="0">
                          <a:latin typeface="Arial Unicode MS" panose="020B0604020202020204" pitchFamily="34" charset="-120"/>
                          <a:ea typeface="+mn-ea"/>
                        </a:rPr>
                        <a:t>鍵盤樂器</a:t>
                      </a:r>
                      <a:endParaRPr lang="en-US" altLang="zh-TW" sz="1700" baseline="0" dirty="0">
                        <a:latin typeface="Arial Unicode MS" panose="020B0604020202020204" pitchFamily="34" charset="-120"/>
                        <a:ea typeface="+mn-ea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700" baseline="0" dirty="0">
                          <a:latin typeface="Arial Unicode MS" panose="020B0604020202020204" pitchFamily="34" charset="-120"/>
                          <a:ea typeface="+mn-ea"/>
                        </a:rPr>
                        <a:t>英國鋼琴</a:t>
                      </a:r>
                      <a:endParaRPr lang="en-US" altLang="zh-TW" sz="1700" baseline="0" dirty="0">
                        <a:latin typeface="Arial Unicode MS" panose="020B0604020202020204" pitchFamily="34" charset="-120"/>
                        <a:ea typeface="+mn-ea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700" baseline="0" dirty="0">
                          <a:latin typeface="Arial Unicode MS" panose="020B0604020202020204" pitchFamily="34" charset="-120"/>
                          <a:ea typeface="+mn-ea"/>
                        </a:rPr>
                        <a:t>維也納鋼琴</a:t>
                      </a:r>
                      <a:endParaRPr lang="en-US" altLang="zh-TW" sz="1700" baseline="0" dirty="0">
                        <a:latin typeface="Arial Unicode MS" panose="020B0604020202020204" pitchFamily="34" charset="-120"/>
                        <a:ea typeface="+mn-ea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700" baseline="0" dirty="0">
                          <a:latin typeface="Arial Unicode MS" panose="020B0604020202020204" pitchFamily="34" charset="-120"/>
                          <a:ea typeface="+mn-ea"/>
                        </a:rPr>
                        <a:t>挑戰貝多芬</a:t>
                      </a:r>
                      <a:endParaRPr lang="en-US" altLang="zh-TW" sz="1700" baseline="0" dirty="0">
                        <a:latin typeface="Arial Unicode MS" panose="020B0604020202020204" pitchFamily="34" charset="-120"/>
                        <a:ea typeface="+mn-ea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1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hlinkClick r:id="rId6" action="ppaction://hlinksldjump"/>
                        </a:rPr>
                        <a:t>夢想家</a:t>
                      </a:r>
                      <a:endParaRPr lang="zh-TW" altLang="en-US" sz="2000" b="1" baseline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700" baseline="0" dirty="0">
                        <a:latin typeface="Arial Unicode MS" panose="020B060402020202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7150" marR="57150" marT="28575" marB="28575" anchor="b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3329471" y="2020169"/>
            <a:ext cx="2465202" cy="64126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76200" tIns="38100" rIns="76200" bIns="38100">
            <a:spAutoFit/>
          </a:bodyPr>
          <a:lstStyle/>
          <a:p>
            <a:pPr algn="ctr" defTabSz="380985">
              <a:defRPr/>
            </a:pPr>
            <a:r>
              <a:rPr lang="en-US" altLang="zh-TW" sz="3667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BTHVN</a:t>
            </a:r>
            <a:endParaRPr lang="zh-TW" altLang="en-US" sz="3667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Gadugi" panose="020B0502040204020203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A6B94B1-737B-49B0-9D67-F839C40842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388" y="118575"/>
            <a:ext cx="2024946" cy="243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104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34141" y="193319"/>
            <a:ext cx="1901235" cy="1524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833"/>
              </a:spcBef>
              <a:buClr>
                <a:schemeClr val="accent1"/>
              </a:buClr>
              <a:buSzPct val="80000"/>
            </a:pPr>
            <a:r>
              <a:rPr lang="zh-TW" altLang="en-US" sz="3333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貝多芬的</a:t>
            </a:r>
            <a:r>
              <a:rPr lang="zh-TW" altLang="en-US" sz="53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樂器</a:t>
            </a:r>
            <a:endParaRPr lang="zh-TW" altLang="en-US" sz="3333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58333" y="3530115"/>
            <a:ext cx="7305525" cy="2309691"/>
          </a:xfrm>
        </p:spPr>
        <p:txBody>
          <a:bodyPr>
            <a:noAutofit/>
          </a:bodyPr>
          <a:lstStyle/>
          <a:p>
            <a:pPr>
              <a:spcBef>
                <a:spcPts val="500"/>
              </a:spcBef>
            </a:pPr>
            <a:r>
              <a:rPr lang="zh-TW" altLang="en-US" sz="166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貝多芬是以鋼琴演奏家的身分在樂壇出道。</a:t>
            </a:r>
            <a:endParaRPr lang="en-US" altLang="zh-TW" sz="1667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spcBef>
                <a:spcPts val="500"/>
              </a:spcBef>
            </a:pPr>
            <a:r>
              <a:rPr lang="zh-TW" altLang="en-US" sz="166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賽車選手追求性能更好的跑車、音樂家追求更好的音響器材，貝多芬也渴望有得心應手的鍵盤樂器以發揮自己所長。</a:t>
            </a:r>
            <a:endParaRPr lang="en-US" altLang="zh-TW" sz="1667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spcBef>
                <a:spcPts val="500"/>
              </a:spcBef>
            </a:pPr>
            <a:r>
              <a:rPr lang="zh-TW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貝多芬彈過的鍵盤樂器</a:t>
            </a:r>
            <a:r>
              <a:rPr lang="zh-TW" altLang="en-US" sz="166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包含大鍵琴</a:t>
            </a:r>
            <a:r>
              <a:rPr lang="en-US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(harpsichord)</a:t>
            </a:r>
            <a:r>
              <a:rPr lang="zh-TW" altLang="en-US" sz="166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、古鋼琴</a:t>
            </a:r>
            <a:r>
              <a:rPr lang="en-US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(clavichord)</a:t>
            </a:r>
            <a:r>
              <a:rPr lang="zh-TW" altLang="en-US" sz="166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、管風琴</a:t>
            </a:r>
            <a:r>
              <a:rPr lang="en-US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(organ)</a:t>
            </a:r>
            <a:r>
              <a:rPr lang="zh-TW" altLang="en-US" sz="166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、鋼琴</a:t>
            </a:r>
            <a:r>
              <a:rPr lang="en-US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(piano)</a:t>
            </a:r>
            <a:r>
              <a:rPr lang="zh-TW" altLang="en-US" sz="166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，它們都有「琴鍵」但結構不同。</a:t>
            </a:r>
            <a:endParaRPr lang="en-US" altLang="zh-TW" sz="1667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spcBef>
                <a:spcPts val="500"/>
              </a:spcBef>
            </a:pPr>
            <a:r>
              <a:rPr lang="zh-TW" altLang="en-US" sz="166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貝多芬的演奏充滿力量，再加上聽力問題，他希望樂器能有飽滿的音量，才能盡情創作。</a:t>
            </a:r>
          </a:p>
        </p:txBody>
      </p:sp>
      <p:pic>
        <p:nvPicPr>
          <p:cNvPr id="12" name="圖片 11" descr="「Carl Schlösser」的圖片搜尋結果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8" t="40278" r="11805" b="12413"/>
          <a:stretch/>
        </p:blipFill>
        <p:spPr bwMode="auto">
          <a:xfrm>
            <a:off x="3086568" y="1"/>
            <a:ext cx="4317832" cy="33875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F33C529-FCC9-4E3B-A273-174EAD8E7731}"/>
              </a:ext>
            </a:extLst>
          </p:cNvPr>
          <p:cNvSpPr/>
          <p:nvPr/>
        </p:nvSpPr>
        <p:spPr>
          <a:xfrm>
            <a:off x="550333" y="335924"/>
            <a:ext cx="508000" cy="39785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EC504CC-77CA-4FAF-9F36-7C4E8EB1BE3E}"/>
              </a:ext>
            </a:extLst>
          </p:cNvPr>
          <p:cNvSpPr/>
          <p:nvPr/>
        </p:nvSpPr>
        <p:spPr>
          <a:xfrm>
            <a:off x="-84668" y="-47663"/>
            <a:ext cx="991809" cy="60578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</p:spTree>
    <p:extLst>
      <p:ext uri="{BB962C8B-B14F-4D97-AF65-F5344CB8AC3E}">
        <p14:creationId xmlns:p14="http://schemas.microsoft.com/office/powerpoint/2010/main" val="17449597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clavichord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5" b="9615"/>
          <a:stretch/>
        </p:blipFill>
        <p:spPr bwMode="auto">
          <a:xfrm>
            <a:off x="4897761" y="212444"/>
            <a:ext cx="3810000" cy="2234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圖片 5" descr="樂活鋼琴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6" r="8901"/>
          <a:stretch/>
        </p:blipFill>
        <p:spPr bwMode="auto">
          <a:xfrm>
            <a:off x="4897761" y="3035610"/>
            <a:ext cx="3810000" cy="24485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內容版面配置區 2"/>
          <p:cNvSpPr txBox="1">
            <a:spLocks/>
          </p:cNvSpPr>
          <p:nvPr/>
        </p:nvSpPr>
        <p:spPr>
          <a:xfrm>
            <a:off x="1503371" y="4084837"/>
            <a:ext cx="2619829" cy="351971"/>
          </a:xfrm>
          <a:prstGeom prst="rect">
            <a:avLst/>
          </a:prstGeom>
        </p:spPr>
        <p:txBody>
          <a:bodyPr vert="horz" lIns="76200" tIns="38100" rIns="76200" bIns="3810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大鍵琴</a:t>
            </a:r>
            <a:r>
              <a:rPr lang="en-US" altLang="zh-TW" sz="15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(harpsichord)</a:t>
            </a:r>
            <a:endParaRPr lang="zh-TW" altLang="en-US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3351077" y="5140088"/>
            <a:ext cx="1455058" cy="344121"/>
          </a:xfrm>
          <a:prstGeom prst="rect">
            <a:avLst/>
          </a:prstGeom>
        </p:spPr>
        <p:txBody>
          <a:bodyPr vert="horz" lIns="76200" tIns="38100" rIns="76200" bIns="3810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鋼琴</a:t>
            </a:r>
            <a:r>
              <a:rPr lang="en-US" altLang="zh-TW" sz="15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(piano)</a:t>
            </a:r>
            <a:endParaRPr lang="zh-TW" altLang="en-US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B46339E-729B-4679-8CCD-D441B7C9C5A2}"/>
              </a:ext>
            </a:extLst>
          </p:cNvPr>
          <p:cNvSpPr/>
          <p:nvPr/>
        </p:nvSpPr>
        <p:spPr>
          <a:xfrm>
            <a:off x="-84668" y="-47663"/>
            <a:ext cx="991809" cy="60578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pic>
        <p:nvPicPr>
          <p:cNvPr id="5" name="圖片 4" descr="Harpsichord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0" r="14593"/>
          <a:stretch/>
        </p:blipFill>
        <p:spPr bwMode="auto">
          <a:xfrm>
            <a:off x="1269095" y="1842355"/>
            <a:ext cx="3445413" cy="223456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FEC93A26-D8A1-4401-8132-35679F6A9175}"/>
              </a:ext>
            </a:extLst>
          </p:cNvPr>
          <p:cNvSpPr txBox="1">
            <a:spLocks/>
          </p:cNvSpPr>
          <p:nvPr/>
        </p:nvSpPr>
        <p:spPr>
          <a:xfrm>
            <a:off x="4897761" y="2447010"/>
            <a:ext cx="2619829" cy="351971"/>
          </a:xfrm>
          <a:prstGeom prst="rect">
            <a:avLst/>
          </a:prstGeom>
        </p:spPr>
        <p:txBody>
          <a:bodyPr vert="horz" lIns="76200" tIns="38100" rIns="76200" bIns="3810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古鋼琴</a:t>
            </a:r>
            <a:r>
              <a:rPr lang="en-US" altLang="zh-TW" sz="15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(clavichord)</a:t>
            </a:r>
          </a:p>
        </p:txBody>
      </p:sp>
    </p:spTree>
    <p:extLst>
      <p:ext uri="{BB962C8B-B14F-4D97-AF65-F5344CB8AC3E}">
        <p14:creationId xmlns:p14="http://schemas.microsoft.com/office/powerpoint/2010/main" val="24780461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58333" y="90101"/>
            <a:ext cx="3717852" cy="73108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833"/>
              </a:spcBef>
              <a:buClr>
                <a:schemeClr val="accent1"/>
              </a:buClr>
              <a:buSzPct val="80000"/>
            </a:pP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來自英國的禮物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712691" y="1203689"/>
            <a:ext cx="5016131" cy="379479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zh-TW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維也納附近</a:t>
            </a:r>
            <a:r>
              <a:rPr lang="en-US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150</a:t>
            </a:r>
            <a:r>
              <a:rPr lang="zh-TW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名鋼琴製造商都非常願意為</a:t>
            </a:r>
            <a:r>
              <a:rPr lang="zh-TW" altLang="en-US" sz="166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貝多芬</a:t>
            </a:r>
            <a:r>
              <a:rPr lang="zh-TW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製作鋼琴</a:t>
            </a:r>
            <a:r>
              <a:rPr lang="zh-TW" altLang="en-US" sz="166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，而且免費！但是貝多芬對當時的維也納鋼琴並不滿意。</a:t>
            </a:r>
            <a:endParaRPr lang="en-US" altLang="zh-TW" sz="1667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1817</a:t>
            </a:r>
            <a:r>
              <a:rPr lang="zh-TW" altLang="en-US" sz="166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年英國</a:t>
            </a:r>
            <a:r>
              <a:rPr lang="en-US" altLang="zh-TW" sz="1667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Broadwood</a:t>
            </a:r>
            <a:r>
              <a:rPr lang="zh-TW" altLang="en-US" sz="166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鋼琴製造商到維也納拜訪貝多芬，並且決定送給貝多芬一架特製鋼琴。</a:t>
            </a:r>
            <a:endParaRPr lang="zh-TW" altLang="zh-TW" sz="1667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zh-TW" altLang="en-US" sz="166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這個超級大禮物經過漫長的旅途才抵達維也納，鋼琴公司支付全部的運費和關稅。這架新鋼琴堅固耐用，音色富有共鳴，音量變化豐富，讓心情鬱悶的貝多芬大為振奮，激發他創作新的鋼琴奏鳴曲。</a:t>
            </a:r>
          </a:p>
        </p:txBody>
      </p:sp>
      <p:pic>
        <p:nvPicPr>
          <p:cNvPr id="3074" name="Picture 2" descr="「broadwood piano mark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760" y="3939306"/>
            <a:ext cx="2182813" cy="145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 descr="https://www.worldpianonews.com/wp-content/uploads/2018/05/t.broadwood-and-beethoven-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5" r="57059"/>
          <a:stretch/>
        </p:blipFill>
        <p:spPr bwMode="auto">
          <a:xfrm>
            <a:off x="1326862" y="821183"/>
            <a:ext cx="1978003" cy="23611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字方塊 3"/>
          <p:cNvSpPr txBox="1"/>
          <p:nvPr/>
        </p:nvSpPr>
        <p:spPr>
          <a:xfrm>
            <a:off x="1157642" y="3269764"/>
            <a:ext cx="2450076" cy="669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80985">
              <a:spcBef>
                <a:spcPts val="500"/>
              </a:spcBef>
              <a:buClr>
                <a:schemeClr val="accent1"/>
              </a:buClr>
              <a:buSzPct val="80000"/>
            </a:pPr>
            <a:r>
              <a:rPr lang="en-US" altLang="zh-TW" sz="1667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↑</a:t>
            </a:r>
            <a:r>
              <a:rPr lang="en-US" altLang="zh-TW" sz="1667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Thomas </a:t>
            </a:r>
            <a:r>
              <a:rPr lang="en-US" altLang="zh-TW" sz="1667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Broadwood</a:t>
            </a:r>
            <a:endParaRPr lang="en-US" altLang="zh-TW" sz="1667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380985">
              <a:spcBef>
                <a:spcPts val="500"/>
              </a:spcBef>
              <a:buClr>
                <a:schemeClr val="accent1"/>
              </a:buClr>
              <a:buSzPct val="80000"/>
            </a:pPr>
            <a:r>
              <a:rPr lang="en-US" altLang="zh-TW" sz="1667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↓</a:t>
            </a:r>
            <a:r>
              <a:rPr lang="zh-TW" altLang="en-US" sz="1667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鋼琴商標 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4F588A7-01B4-4892-B812-B83B6D399E38}"/>
              </a:ext>
            </a:extLst>
          </p:cNvPr>
          <p:cNvSpPr/>
          <p:nvPr/>
        </p:nvSpPr>
        <p:spPr>
          <a:xfrm>
            <a:off x="550333" y="335924"/>
            <a:ext cx="508000" cy="39785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BAC3B19-EC94-4308-8E3E-3DC3D6F23F65}"/>
              </a:ext>
            </a:extLst>
          </p:cNvPr>
          <p:cNvSpPr/>
          <p:nvPr/>
        </p:nvSpPr>
        <p:spPr>
          <a:xfrm>
            <a:off x="-84668" y="-47663"/>
            <a:ext cx="991809" cy="60578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</p:spTree>
    <p:extLst>
      <p:ext uri="{BB962C8B-B14F-4D97-AF65-F5344CB8AC3E}">
        <p14:creationId xmlns:p14="http://schemas.microsoft.com/office/powerpoint/2010/main" val="39878541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76185" y="1191673"/>
            <a:ext cx="3809352" cy="379479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zh-TW" altLang="en-US" sz="166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為這架英國鋼琴量身打造的樂曲是第</a:t>
            </a:r>
            <a:r>
              <a:rPr lang="en-US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29</a:t>
            </a:r>
            <a:r>
              <a:rPr lang="zh-TW" altLang="en-US" sz="166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號鋼琴奏鳴曲，作品</a:t>
            </a:r>
            <a:r>
              <a:rPr lang="en-US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106</a:t>
            </a:r>
            <a:r>
              <a:rPr lang="zh-TW" altLang="en-US" sz="166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《</a:t>
            </a:r>
            <a:r>
              <a:rPr lang="en-US" altLang="zh-TW" sz="1667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Hammerklavier</a:t>
            </a:r>
            <a:r>
              <a:rPr lang="zh-TW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》</a:t>
            </a:r>
            <a:r>
              <a:rPr lang="zh-TW" altLang="en-US" sz="166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，標題的意思就是槌子</a:t>
            </a:r>
            <a:r>
              <a:rPr lang="en-US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lang="zh-TW" altLang="en-US" sz="166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鍵盤</a:t>
            </a:r>
            <a:r>
              <a:rPr lang="en-US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(hammer-keyboard)</a:t>
            </a: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zh-TW" altLang="en-US" sz="166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這首曲子是最偉大的鋼琴奏鳴曲之一，規模龐大，技巧困難，全部四個樂章演奏將近</a:t>
            </a:r>
            <a:r>
              <a:rPr lang="en-US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40</a:t>
            </a:r>
            <a:r>
              <a:rPr lang="zh-TW" altLang="en-US" sz="166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分鐘！</a:t>
            </a:r>
            <a:endParaRPr lang="en-US" altLang="zh-TW" sz="1667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zh-TW" altLang="en-US" sz="166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欣賞最短的第二樂章</a:t>
            </a:r>
            <a:endParaRPr lang="en-US" altLang="zh-TW" sz="1667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zh-TW" altLang="en-US" sz="166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地圖是這架鋼琴的旅行足跡</a:t>
            </a:r>
          </a:p>
        </p:txBody>
      </p:sp>
      <p:pic>
        <p:nvPicPr>
          <p:cNvPr id="9" name="圖片 8" descr="樂活鋼琴之旅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74" y="1483384"/>
            <a:ext cx="3065721" cy="330076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DD478AD-0680-486C-B5D1-7C2FE2421066}"/>
              </a:ext>
            </a:extLst>
          </p:cNvPr>
          <p:cNvSpPr/>
          <p:nvPr/>
        </p:nvSpPr>
        <p:spPr>
          <a:xfrm>
            <a:off x="550333" y="335924"/>
            <a:ext cx="508000" cy="39785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0C4847F-A5E6-446F-B0F4-0D87E2CDBA9D}"/>
              </a:ext>
            </a:extLst>
          </p:cNvPr>
          <p:cNvSpPr/>
          <p:nvPr/>
        </p:nvSpPr>
        <p:spPr>
          <a:xfrm>
            <a:off x="-84668" y="-47663"/>
            <a:ext cx="991809" cy="60578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AA0973E1-1002-42A1-B97C-E953C9610AB8}"/>
              </a:ext>
            </a:extLst>
          </p:cNvPr>
          <p:cNvSpPr txBox="1">
            <a:spLocks/>
          </p:cNvSpPr>
          <p:nvPr/>
        </p:nvSpPr>
        <p:spPr>
          <a:xfrm>
            <a:off x="1058333" y="90101"/>
            <a:ext cx="3717852" cy="731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833"/>
              </a:spcBef>
              <a:buClr>
                <a:schemeClr val="accent1"/>
              </a:buClr>
              <a:buSzPct val="80000"/>
            </a:pPr>
            <a:r>
              <a:rPr lang="zh-TW" altLang="en-US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來自英國的禮物</a:t>
            </a:r>
            <a:endParaRPr lang="zh-TW" altLang="en-US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1" name="圖片 10">
            <a:hlinkClick r:id="rId4" action="ppaction://hlinkfile"/>
            <a:extLst>
              <a:ext uri="{FF2B5EF4-FFF2-40B4-BE49-F238E27FC236}">
                <a16:creationId xmlns:a16="http://schemas.microsoft.com/office/drawing/2014/main" id="{894262B4-288F-4E5E-B6BF-BAFB2414A6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82" t="12022" r="33132" b="24722"/>
          <a:stretch/>
        </p:blipFill>
        <p:spPr>
          <a:xfrm>
            <a:off x="6994806" y="4062500"/>
            <a:ext cx="405819" cy="382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24438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419" y="82008"/>
            <a:ext cx="3202543" cy="1100667"/>
          </a:xfrm>
        </p:spPr>
        <p:txBody>
          <a:bodyPr vert="horz" lIns="76200" tIns="38100" rIns="76200" bIns="38100" rtlCol="0" anchor="t">
            <a:noAutofit/>
          </a:bodyPr>
          <a:lstStyle/>
          <a:p>
            <a:pPr>
              <a:lnSpc>
                <a:spcPct val="150000"/>
              </a:lnSpc>
              <a:spcBef>
                <a:spcPts val="833"/>
              </a:spcBef>
              <a:buClr>
                <a:schemeClr val="accent1"/>
              </a:buClr>
              <a:buSzPct val="80000"/>
            </a:pP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維也納鋼琴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14365" y="601376"/>
            <a:ext cx="4935279" cy="4702531"/>
          </a:xfrm>
        </p:spPr>
        <p:txBody>
          <a:bodyPr>
            <a:normAutofit fontScale="55000" lnSpcReduction="20000"/>
          </a:bodyPr>
          <a:lstStyle/>
          <a:p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  <a:spcBef>
                <a:spcPts val="500"/>
              </a:spcBef>
            </a:pPr>
            <a:r>
              <a:rPr lang="en-US" altLang="zh-TW" sz="29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1823</a:t>
            </a:r>
            <a:r>
              <a:rPr lang="zh-TW" altLang="en-US" sz="29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年維也納鋼琴製造商</a:t>
            </a:r>
            <a:r>
              <a:rPr lang="zh-TW" altLang="zh-TW" sz="29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格拉夫（</a:t>
            </a:r>
            <a:r>
              <a:rPr lang="en-US" altLang="zh-TW" sz="29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Conrad Graf</a:t>
            </a:r>
            <a:r>
              <a:rPr lang="zh-TW" altLang="zh-TW" sz="29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r>
              <a:rPr lang="zh-TW" altLang="en-US" sz="29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送給貝多芬一架鋼琴，特色是鍵盤輕巧，擊弦機反應靈敏，適合演奏快速音符，而且聲音清晰銳利、音色明亮。</a:t>
            </a:r>
            <a:endParaRPr lang="en-US" altLang="zh-TW" sz="2917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70000"/>
              </a:lnSpc>
              <a:spcBef>
                <a:spcPts val="500"/>
              </a:spcBef>
            </a:pPr>
            <a:r>
              <a:rPr lang="zh-TW" altLang="en-US" sz="29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看起來很優雅的古典音樂圈，其實也充滿商業競爭、技術革新的挑戰！</a:t>
            </a:r>
            <a:endParaRPr lang="en-US" altLang="zh-TW" sz="2917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70000"/>
              </a:lnSpc>
              <a:spcBef>
                <a:spcPts val="500"/>
              </a:spcBef>
              <a:buNone/>
            </a:pPr>
            <a:r>
              <a:rPr lang="zh-TW" altLang="en-US" sz="2917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復古鋼琴趴：</a:t>
            </a:r>
            <a:endParaRPr lang="en-US" altLang="zh-TW" sz="2917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70000"/>
              </a:lnSpc>
              <a:spcBef>
                <a:spcPts val="500"/>
              </a:spcBef>
            </a:pPr>
            <a:r>
              <a:rPr lang="en-US" altLang="zh-TW" sz="2917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1819</a:t>
            </a:r>
            <a:r>
              <a:rPr lang="zh-TW" altLang="zh-TW" sz="2917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91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Broadwood</a:t>
            </a:r>
            <a:r>
              <a:rPr lang="zh-TW" altLang="en-US" sz="291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鋼琴　　　</a:t>
            </a:r>
            <a:br>
              <a:rPr lang="en-US" altLang="zh-TW" sz="291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29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聽聽聲音和現代鋼琴有什麼差別</a:t>
            </a:r>
            <a:r>
              <a:rPr lang="en-US" altLang="zh-TW" sz="29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>
              <a:lnSpc>
                <a:spcPct val="170000"/>
              </a:lnSpc>
              <a:spcBef>
                <a:spcPts val="500"/>
              </a:spcBef>
            </a:pPr>
            <a:r>
              <a:rPr lang="zh-TW" altLang="zh-TW" sz="29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格拉夫</a:t>
            </a:r>
            <a:r>
              <a:rPr lang="en-US" altLang="zh-TW" sz="29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2917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Graf)</a:t>
            </a:r>
            <a:r>
              <a:rPr lang="zh-TW" altLang="zh-TW" sz="2917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鋼琴</a:t>
            </a:r>
            <a:r>
              <a:rPr lang="zh-TW" altLang="en-US" sz="2917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　　這個聲音的感覺如何</a:t>
            </a:r>
            <a:r>
              <a:rPr lang="en-US" altLang="zh-TW" sz="2917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>
              <a:lnSpc>
                <a:spcPct val="170000"/>
              </a:lnSpc>
              <a:spcBef>
                <a:spcPts val="500"/>
              </a:spcBef>
            </a:pPr>
            <a:r>
              <a:rPr lang="zh-TW" altLang="zh-TW" sz="291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《</a:t>
            </a:r>
            <a:r>
              <a:rPr lang="zh-TW" altLang="en-US" sz="291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給愛麗絲</a:t>
            </a:r>
            <a:r>
              <a:rPr lang="zh-TW" altLang="zh-TW" sz="291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》</a:t>
            </a:r>
            <a:r>
              <a:rPr lang="zh-TW" altLang="en-US" sz="2917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　　　這是貝多芬時代的音色喔！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/>
          <p:cNvPicPr/>
          <p:nvPr/>
        </p:nvPicPr>
        <p:blipFill rotWithShape="1">
          <a:blip r:embed="rId3"/>
          <a:srcRect l="13364" t="20073" r="4802" b="21607"/>
          <a:stretch/>
        </p:blipFill>
        <p:spPr>
          <a:xfrm>
            <a:off x="1174822" y="3990422"/>
            <a:ext cx="2329528" cy="1100668"/>
          </a:xfrm>
          <a:prstGeom prst="rect">
            <a:avLst/>
          </a:prstGeom>
        </p:spPr>
      </p:pic>
      <p:pic>
        <p:nvPicPr>
          <p:cNvPr id="11" name="圖片 10" descr="https://upload.wikimedia.org/wikipedia/commons/thumb/1/18/Conrad_Graf.jpg/220px-Conrad_Graf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6" b="28515"/>
          <a:stretch/>
        </p:blipFill>
        <p:spPr bwMode="auto">
          <a:xfrm>
            <a:off x="1217156" y="1069701"/>
            <a:ext cx="2385993" cy="20460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文字方塊 11"/>
          <p:cNvSpPr txBox="1"/>
          <p:nvPr/>
        </p:nvSpPr>
        <p:spPr>
          <a:xfrm>
            <a:off x="1356130" y="3149157"/>
            <a:ext cx="1936553" cy="669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80985">
              <a:spcBef>
                <a:spcPts val="500"/>
              </a:spcBef>
              <a:buClr>
                <a:schemeClr val="accent1"/>
              </a:buClr>
              <a:buSzPct val="80000"/>
            </a:pPr>
            <a:r>
              <a:rPr lang="en-US" altLang="zh-TW" sz="1667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↑</a:t>
            </a:r>
            <a:r>
              <a:rPr lang="en-US" altLang="zh-TW" sz="1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Conrad Graf</a:t>
            </a:r>
            <a:endParaRPr lang="en-US" altLang="zh-TW" sz="1667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380985">
              <a:spcBef>
                <a:spcPts val="500"/>
              </a:spcBef>
              <a:buClr>
                <a:schemeClr val="accent1"/>
              </a:buClr>
              <a:buSzPct val="80000"/>
            </a:pPr>
            <a:r>
              <a:rPr lang="en-US" altLang="zh-TW" sz="1667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↓</a:t>
            </a:r>
            <a:r>
              <a:rPr lang="zh-TW" altLang="en-US" sz="1667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鋼琴商標 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6526633-8673-43DA-BB54-BF61508C27DD}"/>
              </a:ext>
            </a:extLst>
          </p:cNvPr>
          <p:cNvSpPr/>
          <p:nvPr/>
        </p:nvSpPr>
        <p:spPr>
          <a:xfrm>
            <a:off x="550333" y="335924"/>
            <a:ext cx="508000" cy="39785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BE1FBF5-E47E-4766-B008-9AB43203639A}"/>
              </a:ext>
            </a:extLst>
          </p:cNvPr>
          <p:cNvSpPr/>
          <p:nvPr/>
        </p:nvSpPr>
        <p:spPr>
          <a:xfrm>
            <a:off x="-84668" y="-47663"/>
            <a:ext cx="991809" cy="60578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pic>
        <p:nvPicPr>
          <p:cNvPr id="13" name="圖片 12">
            <a:hlinkClick r:id="rId5" action="ppaction://hlinkfile"/>
            <a:extLst>
              <a:ext uri="{FF2B5EF4-FFF2-40B4-BE49-F238E27FC236}">
                <a16:creationId xmlns:a16="http://schemas.microsoft.com/office/drawing/2014/main" id="{A05EEE20-EA6F-47DD-94E9-1884C31C31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882" t="12022" r="33132" b="24722"/>
          <a:stretch/>
        </p:blipFill>
        <p:spPr>
          <a:xfrm>
            <a:off x="6299615" y="3608294"/>
            <a:ext cx="405819" cy="382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圖片 13">
            <a:hlinkClick r:id="rId7" action="ppaction://hlinkfile"/>
            <a:extLst>
              <a:ext uri="{FF2B5EF4-FFF2-40B4-BE49-F238E27FC236}">
                <a16:creationId xmlns:a16="http://schemas.microsoft.com/office/drawing/2014/main" id="{32A93B2A-6070-452E-B3D2-E2D68BE586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882" t="12022" r="33132" b="24722"/>
          <a:stretch/>
        </p:blipFill>
        <p:spPr>
          <a:xfrm>
            <a:off x="5771205" y="4408009"/>
            <a:ext cx="405819" cy="382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圖片 14">
            <a:hlinkClick r:id="rId8" action="ppaction://hlinkfile"/>
            <a:extLst>
              <a:ext uri="{FF2B5EF4-FFF2-40B4-BE49-F238E27FC236}">
                <a16:creationId xmlns:a16="http://schemas.microsoft.com/office/drawing/2014/main" id="{028730B8-10E2-4A18-B9CB-D2C7CFB238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882" t="12022" r="33132" b="24722"/>
          <a:stretch/>
        </p:blipFill>
        <p:spPr>
          <a:xfrm>
            <a:off x="5365386" y="4855958"/>
            <a:ext cx="405819" cy="382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18497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F427A0F7-9921-4580-85EF-56F9C41B440B}"/>
              </a:ext>
            </a:extLst>
          </p:cNvPr>
          <p:cNvSpPr/>
          <p:nvPr/>
        </p:nvSpPr>
        <p:spPr>
          <a:xfrm>
            <a:off x="0" y="-47663"/>
            <a:ext cx="907141" cy="576266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45304" y="-47663"/>
            <a:ext cx="2457365" cy="95101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833"/>
              </a:spcBef>
              <a:buClr>
                <a:schemeClr val="accent1"/>
              </a:buClr>
              <a:buSzPct val="80000"/>
            </a:pP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挑戰貝多芬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45304" y="922834"/>
            <a:ext cx="7716063" cy="2430041"/>
          </a:xfrm>
        </p:spPr>
        <p:txBody>
          <a:bodyPr>
            <a:noAutofit/>
          </a:bodyPr>
          <a:lstStyle/>
          <a:p>
            <a:pPr>
              <a:spcBef>
                <a:spcPts val="500"/>
              </a:spcBef>
            </a:pPr>
            <a:r>
              <a:rPr lang="en-US" altLang="zh-TW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zh-TW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遊戲</a:t>
            </a:r>
            <a:r>
              <a:rPr lang="zh-TW" altLang="en-US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833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頁面</a:t>
            </a:r>
            <a:endParaRPr lang="en-US" altLang="zh-TW" sz="183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500"/>
              </a:spcBef>
            </a:pPr>
            <a:r>
              <a:rPr lang="zh-TW" altLang="en-US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手抄樂譜：貝多芬創作樂曲是用鉛筆打草稿，作曲家本人或學生、助理要將樂譜謄寫清楚才能交給演奏家或出版商。</a:t>
            </a:r>
            <a:endParaRPr lang="en-US" altLang="zh-TW" sz="183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500"/>
              </a:spcBef>
            </a:pPr>
            <a:r>
              <a:rPr lang="zh-TW" altLang="en-US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小組動動腦：進入網頁，幫貝多芬把散落的樂譜排整齊！</a:t>
            </a:r>
            <a:endParaRPr lang="en-US" altLang="zh-TW" sz="183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833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 action="ppaction://hlinkfile"/>
              </a:rPr>
              <a:t>解答參考</a:t>
            </a:r>
            <a:r>
              <a:rPr lang="en-US" altLang="zh-TW" sz="1417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17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參閱附檔</a:t>
            </a:r>
            <a:r>
              <a:rPr lang="en-US" altLang="zh-TW" sz="1417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>
              <a:spcBef>
                <a:spcPts val="500"/>
              </a:spcBef>
            </a:pPr>
            <a:r>
              <a:rPr lang="zh-TW" altLang="en-US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音樂小常識：終止線、模進、調號、不完全小節、臨時記號、多聲部樂譜的判斷</a:t>
            </a:r>
          </a:p>
        </p:txBody>
      </p:sp>
      <p:pic>
        <p:nvPicPr>
          <p:cNvPr id="5122" name="Picture 2" descr="http://s04.calm9.com/qrcode/2020-02/RRWCR8SZB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928" y="3352875"/>
            <a:ext cx="2104851" cy="210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4343" y="3291349"/>
            <a:ext cx="4212383" cy="2227906"/>
          </a:xfrm>
          <a:prstGeom prst="rect">
            <a:avLst/>
          </a:prstGeom>
        </p:spPr>
      </p:pic>
      <p:sp>
        <p:nvSpPr>
          <p:cNvPr id="7" name="動作按鈕: 首頁 6">
            <a:hlinkClick r:id="rId6" action="ppaction://hlinksldjump" highlightClick="1"/>
          </p:cNvPr>
          <p:cNvSpPr/>
          <p:nvPr/>
        </p:nvSpPr>
        <p:spPr>
          <a:xfrm>
            <a:off x="291824" y="5238897"/>
            <a:ext cx="323491" cy="280358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D8B8F26-3812-460E-83CE-6C083E3F15AF}"/>
              </a:ext>
            </a:extLst>
          </p:cNvPr>
          <p:cNvSpPr/>
          <p:nvPr/>
        </p:nvSpPr>
        <p:spPr>
          <a:xfrm>
            <a:off x="550333" y="335924"/>
            <a:ext cx="508000" cy="39785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</p:spTree>
    <p:extLst>
      <p:ext uri="{BB962C8B-B14F-4D97-AF65-F5344CB8AC3E}">
        <p14:creationId xmlns:p14="http://schemas.microsoft.com/office/powerpoint/2010/main" val="10216074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bg1"/>
                </a:solidFill>
              </a:rPr>
              <a:t>夢想家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B24645D-813D-4C1B-8795-2BBB2FF07B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9" t="22469" r="17593" b="19595"/>
          <a:stretch/>
        </p:blipFill>
        <p:spPr>
          <a:xfrm>
            <a:off x="469571" y="741730"/>
            <a:ext cx="3648108" cy="396146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178C1208-F1A5-41CE-96E4-BE3272CA2E53}"/>
              </a:ext>
            </a:extLst>
          </p:cNvPr>
          <p:cNvSpPr/>
          <p:nvPr/>
        </p:nvSpPr>
        <p:spPr>
          <a:xfrm>
            <a:off x="5300852" y="3990062"/>
            <a:ext cx="2031325" cy="1064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800" b="1" dirty="0">
                <a:solidFill>
                  <a:srgbClr val="5A797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夢想家</a:t>
            </a:r>
          </a:p>
        </p:txBody>
      </p:sp>
    </p:spTree>
    <p:extLst>
      <p:ext uri="{BB962C8B-B14F-4D97-AF65-F5344CB8AC3E}">
        <p14:creationId xmlns:p14="http://schemas.microsoft.com/office/powerpoint/2010/main" val="15685341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58333" y="0"/>
            <a:ext cx="3875039" cy="1100667"/>
          </a:xfrm>
        </p:spPr>
        <p:txBody>
          <a:bodyPr/>
          <a:lstStyle/>
          <a:p>
            <a:r>
              <a:rPr lang="zh-TW" altLang="zh-TW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夢想家</a:t>
            </a:r>
            <a:r>
              <a:rPr lang="zh-TW" alt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與創新者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95975" y="1100667"/>
            <a:ext cx="6489692" cy="1756833"/>
          </a:xfrm>
        </p:spPr>
        <p:txBody>
          <a:bodyPr>
            <a:normAutofit/>
          </a:bodyPr>
          <a:lstStyle/>
          <a:p>
            <a:r>
              <a:rPr lang="zh-TW" altLang="en-US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創新成就偉大：貝多芬曾向莫札特、海頓學習，在前輩的基礎上走出自己的風格，才能在歷史上佔有一席之地。</a:t>
            </a:r>
            <a:endParaRPr lang="en-US" altLang="zh-TW" sz="183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隨著技術進步，樂器改變，音樂創作也跟著與時俱進。</a:t>
            </a:r>
            <a:endParaRPr lang="en-US" altLang="zh-TW" sz="183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古典</a:t>
            </a:r>
            <a:r>
              <a:rPr lang="en-US" altLang="zh-TW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現代，會激盪出什麼樣的火花</a:t>
            </a:r>
            <a:r>
              <a:rPr lang="en-US" altLang="zh-TW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r>
              <a:rPr lang="zh-TW" altLang="en-US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聽機器人唱歌</a:t>
            </a:r>
            <a:r>
              <a:rPr lang="en-US" altLang="zh-TW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en-US" altLang="zh-TW" sz="1833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 action="ppaction://hlinkfile"/>
              </a:rPr>
              <a:t>Beethoven Robot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6645" y="3051642"/>
            <a:ext cx="6408353" cy="2182998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2F0D14C-3333-4B3C-BA9F-54308F16DAFC}"/>
              </a:ext>
            </a:extLst>
          </p:cNvPr>
          <p:cNvSpPr/>
          <p:nvPr/>
        </p:nvSpPr>
        <p:spPr>
          <a:xfrm>
            <a:off x="550333" y="335924"/>
            <a:ext cx="508000" cy="397854"/>
          </a:xfrm>
          <a:prstGeom prst="rect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9DFC4A3-2C38-4839-B8C2-4056DF196961}"/>
              </a:ext>
            </a:extLst>
          </p:cNvPr>
          <p:cNvSpPr/>
          <p:nvPr/>
        </p:nvSpPr>
        <p:spPr>
          <a:xfrm>
            <a:off x="0" y="-47663"/>
            <a:ext cx="907141" cy="5762663"/>
          </a:xfrm>
          <a:prstGeom prst="rect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pic>
        <p:nvPicPr>
          <p:cNvPr id="10" name="圖片 9">
            <a:hlinkClick r:id="rId3" action="ppaction://hlinkfile"/>
            <a:extLst>
              <a:ext uri="{FF2B5EF4-FFF2-40B4-BE49-F238E27FC236}">
                <a16:creationId xmlns:a16="http://schemas.microsoft.com/office/drawing/2014/main" id="{B377F440-DAD7-4088-A0D6-68DE12CB82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82" t="12022" r="33132" b="24722"/>
          <a:stretch/>
        </p:blipFill>
        <p:spPr>
          <a:xfrm>
            <a:off x="5398094" y="2381379"/>
            <a:ext cx="405819" cy="382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87724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58333" y="0"/>
            <a:ext cx="3875039" cy="1100667"/>
          </a:xfrm>
        </p:spPr>
        <p:txBody>
          <a:bodyPr/>
          <a:lstStyle/>
          <a:p>
            <a:r>
              <a:rPr lang="zh-TW" alt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音樂跨界貝多芬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86242" y="1275907"/>
            <a:ext cx="7303965" cy="239795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altLang="zh-TW" sz="158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2020</a:t>
            </a:r>
            <a:r>
              <a:rPr lang="zh-TW" altLang="en-US" sz="158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慶祝貝多芬</a:t>
            </a:r>
            <a:r>
              <a:rPr lang="en-US" altLang="zh-TW" sz="158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250</a:t>
            </a:r>
            <a:r>
              <a:rPr lang="zh-TW" altLang="en-US" sz="158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歲誕辰的系列活動</a:t>
            </a:r>
            <a:endParaRPr lang="en-US" altLang="zh-TW" sz="158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zh-TW" altLang="zh-TW" sz="158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英國歌手</a:t>
            </a:r>
            <a:r>
              <a:rPr lang="en-US" altLang="zh-TW" sz="158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Robbie Williams+</a:t>
            </a:r>
            <a:r>
              <a:rPr lang="zh-TW" altLang="zh-TW" sz="158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德國饒舌樂團驚奇嘻哈四人組</a:t>
            </a:r>
            <a:r>
              <a:rPr lang="en-US" altLang="zh-TW" sz="158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(Die </a:t>
            </a:r>
            <a:r>
              <a:rPr lang="en-US" altLang="zh-TW" sz="1583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Fantastischen</a:t>
            </a:r>
            <a:r>
              <a:rPr lang="en-US" altLang="zh-TW" sz="158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583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Vier</a:t>
            </a:r>
            <a:r>
              <a:rPr lang="en-US" altLang="zh-TW" sz="158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58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一起參與開幕音樂會</a:t>
            </a:r>
            <a:endParaRPr lang="en-US" altLang="zh-TW" sz="158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zh-TW" altLang="zh-TW" sz="158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貝多芬</a:t>
            </a:r>
            <a:r>
              <a:rPr lang="en-US" altLang="zh-TW" sz="158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zh-TW" sz="158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作曲系統</a:t>
            </a:r>
            <a:r>
              <a:rPr lang="zh-TW" altLang="en-US" sz="158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即將完成第十號交響曲</a:t>
            </a:r>
            <a:endParaRPr lang="en-US" altLang="zh-TW" sz="158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zh-TW" altLang="zh-TW" sz="158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波昂</a:t>
            </a:r>
            <a:r>
              <a:rPr lang="en-US" altLang="zh-TW" sz="158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LVR</a:t>
            </a:r>
            <a:r>
              <a:rPr lang="zh-TW" altLang="zh-TW" sz="158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博物館互動</a:t>
            </a:r>
            <a:r>
              <a:rPr lang="zh-TW" altLang="zh-TW" sz="1583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展覽</a:t>
            </a:r>
            <a:endParaRPr lang="zh-TW" altLang="en-US" sz="158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Picture 2" descr="https://www.bthvn2020.de/fileadmin/_processed_/5/b/csm_Unbenannt_00e4d2142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5672" y="3540176"/>
            <a:ext cx="2857500" cy="191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「Robbie Williams」的圖片搜尋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273" y="3329338"/>
            <a:ext cx="3024680" cy="212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5EF5200-B0B4-4908-B57D-EBB2212FDDAF}"/>
              </a:ext>
            </a:extLst>
          </p:cNvPr>
          <p:cNvSpPr/>
          <p:nvPr/>
        </p:nvSpPr>
        <p:spPr>
          <a:xfrm>
            <a:off x="550333" y="335924"/>
            <a:ext cx="508000" cy="397854"/>
          </a:xfrm>
          <a:prstGeom prst="rect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1913577-6E28-4C9D-92AD-385A35E0DBB3}"/>
              </a:ext>
            </a:extLst>
          </p:cNvPr>
          <p:cNvSpPr/>
          <p:nvPr/>
        </p:nvSpPr>
        <p:spPr>
          <a:xfrm>
            <a:off x="0" y="-47663"/>
            <a:ext cx="907141" cy="5762663"/>
          </a:xfrm>
          <a:prstGeom prst="rect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pic>
        <p:nvPicPr>
          <p:cNvPr id="9" name="圖片 8">
            <a:hlinkClick r:id="rId6" action="ppaction://hlinkfile"/>
            <a:extLst>
              <a:ext uri="{FF2B5EF4-FFF2-40B4-BE49-F238E27FC236}">
                <a16:creationId xmlns:a16="http://schemas.microsoft.com/office/drawing/2014/main" id="{C853841D-9C3F-408A-BDD3-C76D763315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882" t="12022" r="33132" b="24722"/>
          <a:stretch/>
        </p:blipFill>
        <p:spPr>
          <a:xfrm>
            <a:off x="8039203" y="3274855"/>
            <a:ext cx="748608" cy="7049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CBCD170-AB6A-413D-A271-E6310DD47F74}"/>
              </a:ext>
            </a:extLst>
          </p:cNvPr>
          <p:cNvSpPr/>
          <p:nvPr/>
        </p:nvSpPr>
        <p:spPr>
          <a:xfrm>
            <a:off x="5879488" y="2872386"/>
            <a:ext cx="3089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TW" dirty="0"/>
              <a:t>Die </a:t>
            </a:r>
            <a:r>
              <a:rPr lang="en-US" altLang="zh-TW" dirty="0" err="1"/>
              <a:t>Fantastischen</a:t>
            </a:r>
            <a:r>
              <a:rPr lang="en-US" altLang="zh-TW" dirty="0"/>
              <a:t> </a:t>
            </a:r>
            <a:r>
              <a:rPr lang="en-US" altLang="zh-TW" dirty="0" err="1"/>
              <a:t>Vier</a:t>
            </a:r>
            <a:r>
              <a:rPr lang="en-US" altLang="zh-TW" dirty="0"/>
              <a:t> - DANKE</a:t>
            </a:r>
          </a:p>
        </p:txBody>
      </p:sp>
    </p:spTree>
    <p:extLst>
      <p:ext uri="{BB962C8B-B14F-4D97-AF65-F5344CB8AC3E}">
        <p14:creationId xmlns:p14="http://schemas.microsoft.com/office/powerpoint/2010/main" val="22557869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70714" y="16413"/>
            <a:ext cx="2645515" cy="1100667"/>
          </a:xfrm>
        </p:spPr>
        <p:txBody>
          <a:bodyPr/>
          <a:lstStyle/>
          <a:p>
            <a:r>
              <a:rPr lang="zh-TW" alt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舞動貝多芬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46310" y="1459558"/>
            <a:ext cx="2760743" cy="323621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zh-TW" altLang="en-US" sz="1667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交響曲也可以跳舞</a:t>
            </a:r>
            <a:r>
              <a:rPr lang="en-US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?</a:t>
            </a: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zh-TW" altLang="en-US" sz="1667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東西方舞團</a:t>
            </a:r>
            <a:r>
              <a:rPr lang="en-US" altLang="zh-TW" sz="1667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Béjart</a:t>
            </a:r>
            <a:r>
              <a:rPr lang="en-US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 Ballet Lausanne</a:t>
            </a:r>
            <a:r>
              <a:rPr lang="zh-TW" altLang="en-US" sz="1667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和</a:t>
            </a:r>
            <a:r>
              <a:rPr lang="en-US" altLang="zh-TW" sz="1667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Tokyo Ballet</a:t>
            </a:r>
            <a:r>
              <a:rPr lang="zh-TW" altLang="en-US" sz="1667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的合作</a:t>
            </a:r>
            <a:endParaRPr lang="en-US" altLang="zh-TW" sz="1667" dirty="0"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zh-TW" altLang="en-US" sz="1667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中文預告</a:t>
            </a:r>
            <a:r>
              <a:rPr lang="zh-TW" altLang="en-US" sz="1667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  <a:hlinkClick r:id="rId3"/>
              </a:rPr>
              <a:t>影片</a:t>
            </a:r>
            <a:endParaRPr lang="en-US" altLang="zh-TW" sz="1667" dirty="0"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zh-TW" altLang="en-US" sz="1667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  <a:hlinkClick r:id="rId4"/>
              </a:rPr>
              <a:t>第七號交響曲</a:t>
            </a:r>
            <a:endParaRPr lang="en-US" altLang="zh-TW" sz="1667" dirty="0"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zh-TW" altLang="en-US" sz="1667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  <a:hlinkClick r:id="rId5"/>
              </a:rPr>
              <a:t>第九號交響曲</a:t>
            </a:r>
            <a:endParaRPr lang="en-US" altLang="zh-TW" sz="1667" dirty="0"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endParaRPr lang="zh-TW" altLang="en-US" sz="158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AutoShape 2" descr="「Dancing Beethoven」的圖片搜尋結果"/>
          <p:cNvSpPr>
            <a:spLocks noChangeAspect="1" noChangeArrowheads="1"/>
          </p:cNvSpPr>
          <p:nvPr/>
        </p:nvSpPr>
        <p:spPr bwMode="auto">
          <a:xfrm>
            <a:off x="6305760" y="4441769"/>
            <a:ext cx="254000" cy="25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zh-TW" altLang="en-US" sz="150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6223" y="-1"/>
            <a:ext cx="4035778" cy="570133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F92C0B7-EA38-42F1-872A-7BC4751BC873}"/>
              </a:ext>
            </a:extLst>
          </p:cNvPr>
          <p:cNvSpPr/>
          <p:nvPr/>
        </p:nvSpPr>
        <p:spPr>
          <a:xfrm>
            <a:off x="550333" y="335924"/>
            <a:ext cx="508000" cy="397854"/>
          </a:xfrm>
          <a:prstGeom prst="rect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3772281-DA1B-4F4D-AEBD-979806C6D7B1}"/>
              </a:ext>
            </a:extLst>
          </p:cNvPr>
          <p:cNvSpPr/>
          <p:nvPr/>
        </p:nvSpPr>
        <p:spPr>
          <a:xfrm>
            <a:off x="0" y="-47663"/>
            <a:ext cx="907141" cy="5762663"/>
          </a:xfrm>
          <a:prstGeom prst="rect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pic>
        <p:nvPicPr>
          <p:cNvPr id="10" name="圖片 9">
            <a:hlinkClick r:id="rId7" action="ppaction://hlinkfile"/>
            <a:extLst>
              <a:ext uri="{FF2B5EF4-FFF2-40B4-BE49-F238E27FC236}">
                <a16:creationId xmlns:a16="http://schemas.microsoft.com/office/drawing/2014/main" id="{15086CCC-00E8-49B9-8956-8DDA4F6AAB4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882" t="12022" r="33132" b="24722"/>
          <a:stretch/>
        </p:blipFill>
        <p:spPr>
          <a:xfrm>
            <a:off x="2822320" y="3192748"/>
            <a:ext cx="405819" cy="382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圖片 10">
            <a:hlinkClick r:id="rId9" action="ppaction://hlinkfile"/>
            <a:extLst>
              <a:ext uri="{FF2B5EF4-FFF2-40B4-BE49-F238E27FC236}">
                <a16:creationId xmlns:a16="http://schemas.microsoft.com/office/drawing/2014/main" id="{D5E77A4D-C5C9-40AF-89E8-5F023C3A116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882" t="12022" r="33132" b="24722"/>
          <a:stretch/>
        </p:blipFill>
        <p:spPr>
          <a:xfrm>
            <a:off x="2822320" y="3614576"/>
            <a:ext cx="405819" cy="382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圖片 11">
            <a:hlinkClick r:id="rId10" action="ppaction://hlinkfile"/>
            <a:extLst>
              <a:ext uri="{FF2B5EF4-FFF2-40B4-BE49-F238E27FC236}">
                <a16:creationId xmlns:a16="http://schemas.microsoft.com/office/drawing/2014/main" id="{EA74CED4-285A-4137-AE2F-15A13778323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882" t="12022" r="33132" b="24722"/>
          <a:stretch/>
        </p:blipFill>
        <p:spPr>
          <a:xfrm>
            <a:off x="2822320" y="4059641"/>
            <a:ext cx="405819" cy="382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8038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46432" y="572518"/>
            <a:ext cx="5839461" cy="619760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貝多芬是誰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為什麼要紀念他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31218" y="1750977"/>
            <a:ext cx="6858000" cy="329967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TW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Ludwig van Beethoven (1770.12.17-1827.3.26) </a:t>
            </a:r>
            <a:endParaRPr lang="zh-TW" altLang="zh-TW" sz="183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833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音樂貢獻</a:t>
            </a:r>
            <a:r>
              <a:rPr lang="zh-TW" altLang="en-US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zh-TW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把歐洲古典時期流行的奏鳴曲、交響曲、協奏曲、弦樂四重奏</a:t>
            </a:r>
            <a:r>
              <a:rPr lang="en-US" altLang="zh-TW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zh-TW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等曲式作了創新、擴展、發揚光大，是古典時期到浪漫時期風格轉變的關鍵人物。</a:t>
            </a:r>
          </a:p>
          <a:p>
            <a:pPr>
              <a:lnSpc>
                <a:spcPct val="150000"/>
              </a:lnSpc>
            </a:pPr>
            <a:r>
              <a:rPr lang="zh-TW" altLang="en-US" sz="1833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關懷世界</a:t>
            </a:r>
            <a:r>
              <a:rPr lang="zh-TW" altLang="en-US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：貝多芬</a:t>
            </a:r>
            <a:r>
              <a:rPr lang="zh-TW" altLang="zh-TW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對人類的關懷，對世界大同的追求，都投注在作品當中，聆聽貝多芬的作品不只是聽音樂，更是是全人精神的體現。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1744F86-90BB-4AF6-A65B-F029761884E5}"/>
              </a:ext>
            </a:extLst>
          </p:cNvPr>
          <p:cNvSpPr/>
          <p:nvPr/>
        </p:nvSpPr>
        <p:spPr>
          <a:xfrm>
            <a:off x="0" y="-47663"/>
            <a:ext cx="907141" cy="57626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</p:spTree>
    <p:extLst>
      <p:ext uri="{BB962C8B-B14F-4D97-AF65-F5344CB8AC3E}">
        <p14:creationId xmlns:p14="http://schemas.microsoft.com/office/powerpoint/2010/main" val="335997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92389" y="335923"/>
            <a:ext cx="2242868" cy="1100667"/>
          </a:xfrm>
        </p:spPr>
        <p:txBody>
          <a:bodyPr/>
          <a:lstStyle/>
          <a:p>
            <a:r>
              <a:rPr lang="zh-TW" alt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音樂與數學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92940" y="4643938"/>
            <a:ext cx="4872871" cy="57384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500"/>
              </a:spcBef>
              <a:buNone/>
            </a:pPr>
            <a:r>
              <a:rPr lang="zh-TW" altLang="en-US" sz="1667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音樂與數學 </a:t>
            </a:r>
            <a:r>
              <a:rPr lang="en-US" altLang="zh-TW" sz="1667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The genius of Beethoven</a:t>
            </a:r>
            <a:endParaRPr lang="zh-TW" altLang="en-US" sz="1583" dirty="0">
              <a:latin typeface="+mn-ea"/>
            </a:endParaRPr>
          </a:p>
        </p:txBody>
      </p:sp>
      <p:sp>
        <p:nvSpPr>
          <p:cNvPr id="4" name="AutoShape 2" descr="「Dancing Beethoven」的圖片搜尋結果"/>
          <p:cNvSpPr>
            <a:spLocks noChangeAspect="1" noChangeArrowheads="1"/>
          </p:cNvSpPr>
          <p:nvPr/>
        </p:nvSpPr>
        <p:spPr bwMode="auto">
          <a:xfrm>
            <a:off x="6305760" y="4441769"/>
            <a:ext cx="254000" cy="25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zh-TW" altLang="en-US" sz="150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F92C0B7-EA38-42F1-872A-7BC4751BC873}"/>
              </a:ext>
            </a:extLst>
          </p:cNvPr>
          <p:cNvSpPr/>
          <p:nvPr/>
        </p:nvSpPr>
        <p:spPr>
          <a:xfrm>
            <a:off x="550333" y="335924"/>
            <a:ext cx="508000" cy="397854"/>
          </a:xfrm>
          <a:prstGeom prst="rect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pic>
        <p:nvPicPr>
          <p:cNvPr id="10" name="圖片 9">
            <a:hlinkClick r:id="rId3" action="ppaction://hlinkfile"/>
            <a:extLst>
              <a:ext uri="{FF2B5EF4-FFF2-40B4-BE49-F238E27FC236}">
                <a16:creationId xmlns:a16="http://schemas.microsoft.com/office/drawing/2014/main" id="{D4F86B12-5107-4CDA-9246-5435CBB623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82" t="12022" r="33132" b="24722"/>
          <a:stretch/>
        </p:blipFill>
        <p:spPr>
          <a:xfrm>
            <a:off x="1163134" y="2464014"/>
            <a:ext cx="869853" cy="8190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58BF0976-DF05-4A61-81D4-788515DF797F}"/>
              </a:ext>
            </a:extLst>
          </p:cNvPr>
          <p:cNvSpPr txBox="1"/>
          <p:nvPr/>
        </p:nvSpPr>
        <p:spPr>
          <a:xfrm>
            <a:off x="1058333" y="3283087"/>
            <a:ext cx="1128080" cy="34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67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點我播放</a:t>
            </a:r>
            <a:endParaRPr lang="en-US" altLang="zh-TW" sz="1667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BD8586C-9321-4D78-B622-8E18358B49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940" y="1436590"/>
            <a:ext cx="5543760" cy="311259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A4F6B1D-B459-4FA3-9AE5-420376D5F157}"/>
              </a:ext>
            </a:extLst>
          </p:cNvPr>
          <p:cNvSpPr/>
          <p:nvPr/>
        </p:nvSpPr>
        <p:spPr>
          <a:xfrm>
            <a:off x="0" y="-47663"/>
            <a:ext cx="907141" cy="5762663"/>
          </a:xfrm>
          <a:prstGeom prst="rect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</p:spTree>
    <p:extLst>
      <p:ext uri="{BB962C8B-B14F-4D97-AF65-F5344CB8AC3E}">
        <p14:creationId xmlns:p14="http://schemas.microsoft.com/office/powerpoint/2010/main" val="3526754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58333" y="214684"/>
            <a:ext cx="4281953" cy="681121"/>
          </a:xfrm>
        </p:spPr>
        <p:txBody>
          <a:bodyPr/>
          <a:lstStyle/>
          <a:p>
            <a:r>
              <a:rPr lang="zh-TW" alt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藝術跨域展演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49742" y="1067881"/>
            <a:ext cx="7108458" cy="172597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altLang="zh-TW" sz="158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100</a:t>
            </a:r>
            <a:r>
              <a:rPr lang="zh-TW" altLang="en-US" sz="158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架無人機飛行</a:t>
            </a:r>
            <a:r>
              <a:rPr lang="en-US" altLang="zh-TW" sz="158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158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命運交響曲 </a:t>
            </a:r>
            <a:endParaRPr lang="en-US" altLang="zh-TW" sz="158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altLang="zh-TW" sz="158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Ars Electronica </a:t>
            </a:r>
            <a:r>
              <a:rPr lang="en-US" altLang="zh-TW" sz="1583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Futurelab</a:t>
            </a:r>
            <a:r>
              <a:rPr lang="zh-TW" altLang="en-US" sz="158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這是一個致力於開發音樂和科技整合展演的團隊，為</a:t>
            </a:r>
            <a:r>
              <a:rPr lang="en-US" altLang="zh-TW" sz="158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21</a:t>
            </a:r>
            <a:r>
              <a:rPr lang="zh-TW" altLang="en-US" sz="158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世紀的藝術探索多元可能。</a:t>
            </a:r>
            <a:endParaRPr lang="en-US" altLang="zh-TW" sz="158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A4EC29F-68FC-4EDD-9CF7-04610D9E88CD}"/>
              </a:ext>
            </a:extLst>
          </p:cNvPr>
          <p:cNvSpPr/>
          <p:nvPr/>
        </p:nvSpPr>
        <p:spPr>
          <a:xfrm>
            <a:off x="550333" y="335924"/>
            <a:ext cx="508000" cy="397854"/>
          </a:xfrm>
          <a:prstGeom prst="rect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pic>
        <p:nvPicPr>
          <p:cNvPr id="9" name="圖片 8">
            <a:hlinkClick r:id="rId3" action="ppaction://hlinkfile"/>
            <a:extLst>
              <a:ext uri="{FF2B5EF4-FFF2-40B4-BE49-F238E27FC236}">
                <a16:creationId xmlns:a16="http://schemas.microsoft.com/office/drawing/2014/main" id="{08D1ED07-C299-42F0-81ED-CE3ACAD40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82" t="12022" r="33132" b="24722"/>
          <a:stretch/>
        </p:blipFill>
        <p:spPr>
          <a:xfrm>
            <a:off x="1408344" y="4260879"/>
            <a:ext cx="869853" cy="8190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C894377A-35EB-4FB3-B1F5-7CE87883BB45}"/>
              </a:ext>
            </a:extLst>
          </p:cNvPr>
          <p:cNvSpPr txBox="1"/>
          <p:nvPr/>
        </p:nvSpPr>
        <p:spPr>
          <a:xfrm>
            <a:off x="1303543" y="5079952"/>
            <a:ext cx="1128080" cy="34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67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點我播放</a:t>
            </a:r>
            <a:endParaRPr lang="en-US" altLang="zh-TW" sz="1667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636D026-4A24-48F6-BC0D-E05E3E095C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025" y="2534887"/>
            <a:ext cx="5659975" cy="289394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D97F77B-2921-45D8-A6A7-5484F162A9C0}"/>
              </a:ext>
            </a:extLst>
          </p:cNvPr>
          <p:cNvSpPr/>
          <p:nvPr/>
        </p:nvSpPr>
        <p:spPr>
          <a:xfrm>
            <a:off x="0" y="-47663"/>
            <a:ext cx="907141" cy="5762663"/>
          </a:xfrm>
          <a:prstGeom prst="rect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</p:spTree>
    <p:extLst>
      <p:ext uri="{BB962C8B-B14F-4D97-AF65-F5344CB8AC3E}">
        <p14:creationId xmlns:p14="http://schemas.microsoft.com/office/powerpoint/2010/main" val="6709333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hlinkClick r:id="rId3"/>
          </p:cNvPr>
          <p:cNvPicPr/>
          <p:nvPr/>
        </p:nvPicPr>
        <p:blipFill rotWithShape="1">
          <a:blip r:embed="rId4"/>
          <a:srcRect t="5861"/>
          <a:stretch/>
        </p:blipFill>
        <p:spPr>
          <a:xfrm>
            <a:off x="1094295" y="1499704"/>
            <a:ext cx="3156678" cy="1817426"/>
          </a:xfrm>
          <a:prstGeom prst="rect">
            <a:avLst/>
          </a:prstGeom>
        </p:spPr>
      </p:pic>
      <p:pic>
        <p:nvPicPr>
          <p:cNvPr id="17" name="圖片 16">
            <a:hlinkClick r:id="rId5"/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572000" y="1499703"/>
            <a:ext cx="3302000" cy="1822853"/>
          </a:xfrm>
          <a:prstGeom prst="rect">
            <a:avLst/>
          </a:prstGeom>
        </p:spPr>
      </p:pic>
      <p:pic>
        <p:nvPicPr>
          <p:cNvPr id="11" name="圖片 10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5915" y="3842119"/>
            <a:ext cx="3888863" cy="173048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EC3CE50C-CF15-4587-8879-EDF98A4DFBA9}"/>
              </a:ext>
            </a:extLst>
          </p:cNvPr>
          <p:cNvSpPr/>
          <p:nvPr/>
        </p:nvSpPr>
        <p:spPr>
          <a:xfrm>
            <a:off x="550333" y="335924"/>
            <a:ext cx="508000" cy="397854"/>
          </a:xfrm>
          <a:prstGeom prst="rect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9B72236-EAFA-4FEE-8382-200D51F8F0EC}"/>
              </a:ext>
            </a:extLst>
          </p:cNvPr>
          <p:cNvSpPr txBox="1"/>
          <p:nvPr/>
        </p:nvSpPr>
        <p:spPr>
          <a:xfrm>
            <a:off x="4311454" y="3428449"/>
            <a:ext cx="215956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b="1" dirty="0"/>
              <a:t>Beethoven's 5 Secrets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46E249B-991D-49AB-9074-2EC0BC697606}"/>
              </a:ext>
            </a:extLst>
          </p:cNvPr>
          <p:cNvSpPr/>
          <p:nvPr/>
        </p:nvSpPr>
        <p:spPr>
          <a:xfrm>
            <a:off x="1057947" y="1134795"/>
            <a:ext cx="222849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b="1" dirty="0"/>
              <a:t>GE </a:t>
            </a:r>
            <a:r>
              <a:rPr lang="en-US" altLang="zh-TW" sz="1500" b="1" dirty="0" err="1"/>
              <a:t>Healthymagination</a:t>
            </a:r>
            <a:r>
              <a:rPr lang="en-US" altLang="zh-TW" sz="1500" b="1" dirty="0"/>
              <a:t> </a:t>
            </a:r>
            <a:endParaRPr lang="zh-TW" altLang="en-US" sz="1500" b="1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18E9972-060B-4107-B3C9-017768D70A83}"/>
              </a:ext>
            </a:extLst>
          </p:cNvPr>
          <p:cNvSpPr/>
          <p:nvPr/>
        </p:nvSpPr>
        <p:spPr>
          <a:xfrm>
            <a:off x="4544354" y="1129370"/>
            <a:ext cx="286168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b="1" dirty="0"/>
              <a:t>Ludwig van Beethoven (2002)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8CDB7E6-0AF6-41EB-BAC0-F0BA63255C19}"/>
              </a:ext>
            </a:extLst>
          </p:cNvPr>
          <p:cNvSpPr/>
          <p:nvPr/>
        </p:nvSpPr>
        <p:spPr>
          <a:xfrm>
            <a:off x="0" y="-47663"/>
            <a:ext cx="907141" cy="5762663"/>
          </a:xfrm>
          <a:prstGeom prst="rect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sp>
        <p:nvSpPr>
          <p:cNvPr id="18" name="標題 1">
            <a:extLst>
              <a:ext uri="{FF2B5EF4-FFF2-40B4-BE49-F238E27FC236}">
                <a16:creationId xmlns:a16="http://schemas.microsoft.com/office/drawing/2014/main" id="{723CFAD0-3AD3-4533-BE9C-85761A5EDF73}"/>
              </a:ext>
            </a:extLst>
          </p:cNvPr>
          <p:cNvSpPr txBox="1">
            <a:spLocks/>
          </p:cNvSpPr>
          <p:nvPr/>
        </p:nvSpPr>
        <p:spPr>
          <a:xfrm>
            <a:off x="1094295" y="226480"/>
            <a:ext cx="4281953" cy="681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變奏貝多芬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內容版面配置區 2">
            <a:extLst>
              <a:ext uri="{FF2B5EF4-FFF2-40B4-BE49-F238E27FC236}">
                <a16:creationId xmlns:a16="http://schemas.microsoft.com/office/drawing/2014/main" id="{7AC6C0C1-52DF-4B22-A05F-5282A9F126C0}"/>
              </a:ext>
            </a:extLst>
          </p:cNvPr>
          <p:cNvSpPr txBox="1">
            <a:spLocks/>
          </p:cNvSpPr>
          <p:nvPr/>
        </p:nvSpPr>
        <p:spPr>
          <a:xfrm>
            <a:off x="3308221" y="309351"/>
            <a:ext cx="5802528" cy="427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zh-TW" altLang="en-US" sz="1583">
                <a:solidFill>
                  <a:srgbClr val="456A2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貝多芬的音樂在現代影音中，以各種風貌出現。</a:t>
            </a:r>
            <a:endParaRPr lang="en-US" altLang="zh-TW" sz="1583" dirty="0">
              <a:solidFill>
                <a:srgbClr val="456A2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圖片 19">
            <a:hlinkClick r:id="rId9" action="ppaction://hlinkfile"/>
            <a:extLst>
              <a:ext uri="{FF2B5EF4-FFF2-40B4-BE49-F238E27FC236}">
                <a16:creationId xmlns:a16="http://schemas.microsoft.com/office/drawing/2014/main" id="{35ABC2A9-C877-4CA5-B252-6E52B170F67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882" t="12022" r="33132" b="24722"/>
          <a:stretch/>
        </p:blipFill>
        <p:spPr>
          <a:xfrm>
            <a:off x="3031429" y="1096704"/>
            <a:ext cx="405819" cy="382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圖片 20">
            <a:hlinkClick r:id="rId11" action="ppaction://hlinkfile"/>
            <a:extLst>
              <a:ext uri="{FF2B5EF4-FFF2-40B4-BE49-F238E27FC236}">
                <a16:creationId xmlns:a16="http://schemas.microsoft.com/office/drawing/2014/main" id="{F3BFAD28-631E-4F37-85B7-C0B51B81BF2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882" t="12022" r="33132" b="24722"/>
          <a:stretch/>
        </p:blipFill>
        <p:spPr>
          <a:xfrm>
            <a:off x="7022387" y="1096704"/>
            <a:ext cx="405819" cy="382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圖片 21">
            <a:hlinkClick r:id="rId12" action="ppaction://hlinkfile"/>
            <a:extLst>
              <a:ext uri="{FF2B5EF4-FFF2-40B4-BE49-F238E27FC236}">
                <a16:creationId xmlns:a16="http://schemas.microsoft.com/office/drawing/2014/main" id="{F1BAA053-3A8A-47EE-834C-CAE82F7D8CD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882" t="12022" r="33132" b="24722"/>
          <a:stretch/>
        </p:blipFill>
        <p:spPr>
          <a:xfrm>
            <a:off x="6223000" y="3414739"/>
            <a:ext cx="405819" cy="382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40529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4295" y="226480"/>
            <a:ext cx="4281953" cy="681121"/>
          </a:xfrm>
        </p:spPr>
        <p:txBody>
          <a:bodyPr/>
          <a:lstStyle/>
          <a:p>
            <a:r>
              <a:rPr lang="zh-TW" alt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變奏貝多芬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08221" y="309351"/>
            <a:ext cx="5802528" cy="42777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zh-TW" altLang="en-US" sz="1583" dirty="0">
                <a:solidFill>
                  <a:srgbClr val="456A2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貝多芬的音樂在現代影音中，以各種風貌出現。</a:t>
            </a:r>
            <a:endParaRPr lang="en-US" altLang="zh-TW" sz="1583" dirty="0">
              <a:solidFill>
                <a:srgbClr val="456A2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C3CE50C-CF15-4587-8879-EDF98A4DFBA9}"/>
              </a:ext>
            </a:extLst>
          </p:cNvPr>
          <p:cNvSpPr/>
          <p:nvPr/>
        </p:nvSpPr>
        <p:spPr>
          <a:xfrm>
            <a:off x="550333" y="335924"/>
            <a:ext cx="508000" cy="397854"/>
          </a:xfrm>
          <a:prstGeom prst="rect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F2CD595-829F-488D-89D2-951916CB8100}"/>
              </a:ext>
            </a:extLst>
          </p:cNvPr>
          <p:cNvSpPr/>
          <p:nvPr/>
        </p:nvSpPr>
        <p:spPr>
          <a:xfrm>
            <a:off x="1335659" y="3339636"/>
            <a:ext cx="94307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dirty="0"/>
              <a:t>Red Bull </a:t>
            </a:r>
            <a:endParaRPr lang="zh-TW" altLang="en-US" sz="1500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4219AD0-3D36-4AEF-9946-0C612E49632E}"/>
              </a:ext>
            </a:extLst>
          </p:cNvPr>
          <p:cNvSpPr/>
          <p:nvPr/>
        </p:nvSpPr>
        <p:spPr>
          <a:xfrm>
            <a:off x="1255024" y="992784"/>
            <a:ext cx="129875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1500" dirty="0"/>
              <a:t>日本</a:t>
            </a:r>
            <a:r>
              <a:rPr lang="en-US" altLang="zh-TW" sz="1500" dirty="0"/>
              <a:t> haircut </a:t>
            </a:r>
            <a:endParaRPr lang="zh-TW" altLang="en-US" sz="15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3820C33-1D12-4BF3-98EE-AE01E3E33F0D}"/>
              </a:ext>
            </a:extLst>
          </p:cNvPr>
          <p:cNvSpPr/>
          <p:nvPr/>
        </p:nvSpPr>
        <p:spPr>
          <a:xfrm>
            <a:off x="5188593" y="1009233"/>
            <a:ext cx="318548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全家便利商店 好茶祭【監茶院篇】</a:t>
            </a:r>
            <a:r>
              <a:rPr lang="zh-TW" altLang="en-US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04AAF77-C418-4655-82FE-463EE57B8A40}"/>
              </a:ext>
            </a:extLst>
          </p:cNvPr>
          <p:cNvSpPr/>
          <p:nvPr/>
        </p:nvSpPr>
        <p:spPr>
          <a:xfrm>
            <a:off x="5288571" y="3381721"/>
            <a:ext cx="110959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dirty="0"/>
              <a:t>Drone 100</a:t>
            </a:r>
            <a:r>
              <a:rPr lang="zh-TW" altLang="en-US" sz="1500" dirty="0"/>
              <a:t> </a:t>
            </a:r>
          </a:p>
        </p:txBody>
      </p:sp>
      <p:pic>
        <p:nvPicPr>
          <p:cNvPr id="21" name="圖片 20">
            <a:hlinkClick r:id="rId3" action="ppaction://hlinkfile"/>
            <a:extLst>
              <a:ext uri="{FF2B5EF4-FFF2-40B4-BE49-F238E27FC236}">
                <a16:creationId xmlns:a16="http://schemas.microsoft.com/office/drawing/2014/main" id="{3C6EF7C8-695A-4CCB-A87D-104C70867D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82" t="12022" r="33132" b="24722"/>
          <a:stretch/>
        </p:blipFill>
        <p:spPr>
          <a:xfrm>
            <a:off x="2125207" y="3320900"/>
            <a:ext cx="346755" cy="3265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圖片 22">
            <a:hlinkClick r:id="rId5" action="ppaction://hlinkfile"/>
            <a:extLst>
              <a:ext uri="{FF2B5EF4-FFF2-40B4-BE49-F238E27FC236}">
                <a16:creationId xmlns:a16="http://schemas.microsoft.com/office/drawing/2014/main" id="{3884FFE2-A7A1-40D9-B1EF-9EFD7654F9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82" t="12022" r="33132" b="24722"/>
          <a:stretch/>
        </p:blipFill>
        <p:spPr>
          <a:xfrm>
            <a:off x="2380399" y="992784"/>
            <a:ext cx="346755" cy="3265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圖片 24">
            <a:hlinkClick r:id="rId6" action="ppaction://hlinkfile"/>
            <a:extLst>
              <a:ext uri="{FF2B5EF4-FFF2-40B4-BE49-F238E27FC236}">
                <a16:creationId xmlns:a16="http://schemas.microsoft.com/office/drawing/2014/main" id="{D4851073-1F76-496B-8292-30ADDFC0DC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82" t="12022" r="33132" b="24722"/>
          <a:stretch/>
        </p:blipFill>
        <p:spPr>
          <a:xfrm>
            <a:off x="8200702" y="1005885"/>
            <a:ext cx="346755" cy="3265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圖片 26">
            <a:hlinkClick r:id="rId7" action="ppaction://hlinkfile"/>
            <a:extLst>
              <a:ext uri="{FF2B5EF4-FFF2-40B4-BE49-F238E27FC236}">
                <a16:creationId xmlns:a16="http://schemas.microsoft.com/office/drawing/2014/main" id="{F8D483FF-5758-4BD5-8D06-D04ECF4817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82" t="12022" r="33132" b="24722"/>
          <a:stretch/>
        </p:blipFill>
        <p:spPr>
          <a:xfrm>
            <a:off x="6288253" y="3381721"/>
            <a:ext cx="346755" cy="3265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E6BD918C-2665-4339-8BDF-1E2484F508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249" y="3724759"/>
            <a:ext cx="3006308" cy="1537124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EDE063DC-5952-4F0C-B5CE-48F83515CD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571" y="1402050"/>
            <a:ext cx="3006308" cy="1678649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565DF6BD-589A-41BC-8A5A-774868B9A7F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7038" t="22778" r="33889" b="30431"/>
          <a:stretch/>
        </p:blipFill>
        <p:spPr>
          <a:xfrm>
            <a:off x="1335659" y="1388116"/>
            <a:ext cx="3131363" cy="1678649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7EE9382B-E93D-47ED-BAFF-99FD2021148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418" t="23745" r="41933" b="33734"/>
          <a:stretch/>
        </p:blipFill>
        <p:spPr>
          <a:xfrm>
            <a:off x="1357878" y="3647413"/>
            <a:ext cx="3097510" cy="1821669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6DCC7A24-6BD6-4DBA-BDE0-D4A42E446E28}"/>
              </a:ext>
            </a:extLst>
          </p:cNvPr>
          <p:cNvSpPr/>
          <p:nvPr/>
        </p:nvSpPr>
        <p:spPr>
          <a:xfrm>
            <a:off x="0" y="-47663"/>
            <a:ext cx="907141" cy="5762663"/>
          </a:xfrm>
          <a:prstGeom prst="rect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</p:spTree>
    <p:extLst>
      <p:ext uri="{BB962C8B-B14F-4D97-AF65-F5344CB8AC3E}">
        <p14:creationId xmlns:p14="http://schemas.microsoft.com/office/powerpoint/2010/main" val="34632560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39275" y="234155"/>
            <a:ext cx="3084143" cy="681121"/>
          </a:xfrm>
        </p:spPr>
        <p:txBody>
          <a:bodyPr/>
          <a:lstStyle/>
          <a:p>
            <a:r>
              <a:rPr lang="zh-TW" alt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貝多芬打廣告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39275" y="877690"/>
            <a:ext cx="3266718" cy="83159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zh-TW" altLang="en-US" sz="158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貝多芬的音樂也是打歌、打廣告的常用素材</a:t>
            </a:r>
            <a:endParaRPr lang="en-US" altLang="zh-TW" sz="158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18557" t="21822" r="18042" b="19897"/>
          <a:stretch/>
        </p:blipFill>
        <p:spPr>
          <a:xfrm>
            <a:off x="4952159" y="4227707"/>
            <a:ext cx="2194196" cy="1134560"/>
          </a:xfrm>
          <a:prstGeom prst="rect">
            <a:avLst/>
          </a:prstGeom>
        </p:spPr>
      </p:pic>
      <p:pic>
        <p:nvPicPr>
          <p:cNvPr id="9" name="圖片 8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4583" y="84207"/>
            <a:ext cx="2202876" cy="959047"/>
          </a:xfrm>
          <a:prstGeom prst="rect">
            <a:avLst/>
          </a:prstGeom>
        </p:spPr>
      </p:pic>
      <p:pic>
        <p:nvPicPr>
          <p:cNvPr id="10" name="圖片 9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4583" y="1155735"/>
            <a:ext cx="2194196" cy="1282625"/>
          </a:xfrm>
          <a:prstGeom prst="rect">
            <a:avLst/>
          </a:prstGeom>
        </p:spPr>
      </p:pic>
      <p:pic>
        <p:nvPicPr>
          <p:cNvPr id="12" name="圖片 11">
            <a:hlinkClick r:id="rId9"/>
          </p:cNvPr>
          <p:cNvPicPr>
            <a:picLocks noChangeAspect="1"/>
          </p:cNvPicPr>
          <p:nvPr/>
        </p:nvPicPr>
        <p:blipFill rotWithShape="1">
          <a:blip r:embed="rId10"/>
          <a:srcRect l="21791" r="21941"/>
          <a:stretch/>
        </p:blipFill>
        <p:spPr>
          <a:xfrm>
            <a:off x="5097759" y="2540957"/>
            <a:ext cx="1611020" cy="16104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111BDCBB-07C2-45BA-8E45-12D409A1D625}"/>
              </a:ext>
            </a:extLst>
          </p:cNvPr>
          <p:cNvSpPr/>
          <p:nvPr/>
        </p:nvSpPr>
        <p:spPr>
          <a:xfrm>
            <a:off x="550333" y="335924"/>
            <a:ext cx="508000" cy="397854"/>
          </a:xfrm>
          <a:prstGeom prst="rect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B0A6D0A-EA56-423B-A8DB-C0B320717001}"/>
              </a:ext>
            </a:extLst>
          </p:cNvPr>
          <p:cNvSpPr/>
          <p:nvPr/>
        </p:nvSpPr>
        <p:spPr>
          <a:xfrm>
            <a:off x="1032645" y="1877891"/>
            <a:ext cx="195149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McDonald's Recital </a:t>
            </a:r>
          </a:p>
          <a:p>
            <a:pPr lvl="0">
              <a:defRPr/>
            </a:pPr>
            <a:r>
              <a:rPr lang="en-US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TV Commercial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44FFC660-26F3-418C-9C34-81E3DB752F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4" y="2550841"/>
            <a:ext cx="3754438" cy="2944813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2162CBCF-B627-4DE6-9992-76C3E7F96596}"/>
              </a:ext>
            </a:extLst>
          </p:cNvPr>
          <p:cNvSpPr/>
          <p:nvPr/>
        </p:nvSpPr>
        <p:spPr>
          <a:xfrm>
            <a:off x="0" y="-47663"/>
            <a:ext cx="907141" cy="5762663"/>
          </a:xfrm>
          <a:prstGeom prst="rect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pic>
        <p:nvPicPr>
          <p:cNvPr id="15" name="圖片 14">
            <a:hlinkClick r:id="rId12" action="ppaction://hlinkfile"/>
            <a:extLst>
              <a:ext uri="{FF2B5EF4-FFF2-40B4-BE49-F238E27FC236}">
                <a16:creationId xmlns:a16="http://schemas.microsoft.com/office/drawing/2014/main" id="{8FD5736D-192D-49E2-B908-0DBA41CEA50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4882" t="12022" r="33132" b="24722"/>
          <a:stretch/>
        </p:blipFill>
        <p:spPr>
          <a:xfrm>
            <a:off x="2944499" y="2026309"/>
            <a:ext cx="346755" cy="3265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圖片 17">
            <a:hlinkClick r:id="rId14" action="ppaction://hlinkfile"/>
            <a:extLst>
              <a:ext uri="{FF2B5EF4-FFF2-40B4-BE49-F238E27FC236}">
                <a16:creationId xmlns:a16="http://schemas.microsoft.com/office/drawing/2014/main" id="{BC707D5C-318B-432A-A0E5-4BE40CE8E98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4882" t="12022" r="33132" b="24722"/>
          <a:stretch/>
        </p:blipFill>
        <p:spPr>
          <a:xfrm>
            <a:off x="6523088" y="457196"/>
            <a:ext cx="405819" cy="382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9B71078F-9212-4177-B2E8-A50B0E68EA80}"/>
              </a:ext>
            </a:extLst>
          </p:cNvPr>
          <p:cNvSpPr/>
          <p:nvPr/>
        </p:nvSpPr>
        <p:spPr>
          <a:xfrm>
            <a:off x="7016158" y="227010"/>
            <a:ext cx="141256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TW" altLang="en-US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齊秦</a:t>
            </a:r>
            <a:endParaRPr lang="en-US" altLang="zh-TW" sz="1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defRPr/>
            </a:pPr>
            <a:r>
              <a:rPr lang="en-US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貝多芬聽不見自己的歌</a:t>
            </a:r>
            <a:endParaRPr lang="en-US" altLang="zh-TW" sz="1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圖片 19">
            <a:hlinkClick r:id="rId15" action="ppaction://hlinkfile"/>
            <a:extLst>
              <a:ext uri="{FF2B5EF4-FFF2-40B4-BE49-F238E27FC236}">
                <a16:creationId xmlns:a16="http://schemas.microsoft.com/office/drawing/2014/main" id="{0C999DAD-064D-422C-B751-F40D0CF030E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4882" t="12022" r="33132" b="24722"/>
          <a:stretch/>
        </p:blipFill>
        <p:spPr>
          <a:xfrm>
            <a:off x="6523088" y="1608021"/>
            <a:ext cx="405819" cy="382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7EA32CC6-46DC-47D8-B36B-D843E1DB889B}"/>
              </a:ext>
            </a:extLst>
          </p:cNvPr>
          <p:cNvSpPr/>
          <p:nvPr/>
        </p:nvSpPr>
        <p:spPr>
          <a:xfrm>
            <a:off x="6915295" y="1614816"/>
            <a:ext cx="166263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TW" altLang="en-US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陳奕迅 </a:t>
            </a:r>
            <a:r>
              <a:rPr lang="en-US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給愛麗斯</a:t>
            </a:r>
            <a:endParaRPr lang="en-US" altLang="zh-TW" sz="1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2" name="圖片 21">
            <a:hlinkClick r:id="rId16" action="ppaction://hlinkfile"/>
            <a:extLst>
              <a:ext uri="{FF2B5EF4-FFF2-40B4-BE49-F238E27FC236}">
                <a16:creationId xmlns:a16="http://schemas.microsoft.com/office/drawing/2014/main" id="{ECCE8B21-8707-47D4-A745-9467AA5256A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4882" t="12022" r="33132" b="24722"/>
          <a:stretch/>
        </p:blipFill>
        <p:spPr>
          <a:xfrm>
            <a:off x="6523088" y="3049051"/>
            <a:ext cx="405819" cy="382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D90A0545-B6E5-410F-8C6B-45268AF37BCE}"/>
              </a:ext>
            </a:extLst>
          </p:cNvPr>
          <p:cNvSpPr/>
          <p:nvPr/>
        </p:nvSpPr>
        <p:spPr>
          <a:xfrm>
            <a:off x="6911688" y="3077931"/>
            <a:ext cx="197509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UNKLE </a:t>
            </a:r>
          </a:p>
          <a:p>
            <a:pPr lvl="0">
              <a:defRPr/>
            </a:pPr>
            <a:r>
              <a:rPr lang="en-US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-Trouble In Paradise</a:t>
            </a:r>
          </a:p>
        </p:txBody>
      </p:sp>
      <p:pic>
        <p:nvPicPr>
          <p:cNvPr id="24" name="圖片 23">
            <a:hlinkClick r:id="rId17" action="ppaction://hlinkfile"/>
            <a:extLst>
              <a:ext uri="{FF2B5EF4-FFF2-40B4-BE49-F238E27FC236}">
                <a16:creationId xmlns:a16="http://schemas.microsoft.com/office/drawing/2014/main" id="{BB874421-D85D-4AFE-B800-D2398F42EE3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4882" t="12022" r="33132" b="24722"/>
          <a:stretch/>
        </p:blipFill>
        <p:spPr>
          <a:xfrm>
            <a:off x="6860634" y="4430760"/>
            <a:ext cx="405819" cy="382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4053328A-51FB-46ED-A5C0-F0E73886A4DF}"/>
              </a:ext>
            </a:extLst>
          </p:cNvPr>
          <p:cNvSpPr/>
          <p:nvPr/>
        </p:nvSpPr>
        <p:spPr>
          <a:xfrm>
            <a:off x="7266453" y="4459640"/>
            <a:ext cx="159152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TW" altLang="en-US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麥當勞廣告</a:t>
            </a:r>
            <a:endParaRPr lang="en-US" altLang="zh-TW" sz="1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defRPr/>
            </a:pPr>
            <a:r>
              <a:rPr lang="en-US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Maestro Burger</a:t>
            </a:r>
          </a:p>
        </p:txBody>
      </p:sp>
    </p:spTree>
    <p:extLst>
      <p:ext uri="{BB962C8B-B14F-4D97-AF65-F5344CB8AC3E}">
        <p14:creationId xmlns:p14="http://schemas.microsoft.com/office/powerpoint/2010/main" val="7595846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58333" y="0"/>
            <a:ext cx="4535953" cy="1100667"/>
          </a:xfrm>
        </p:spPr>
        <p:txBody>
          <a:bodyPr/>
          <a:lstStyle/>
          <a:p>
            <a:r>
              <a:rPr lang="zh-TW" alt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貝多芬上太空！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29509" y="1258609"/>
            <a:ext cx="3937000" cy="3937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altLang="zh-TW" sz="158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1977</a:t>
            </a:r>
            <a:r>
              <a:rPr lang="zh-TW" altLang="en-US" sz="158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年發射的太空船航海家一號</a:t>
            </a:r>
            <a:r>
              <a:rPr lang="en-US" altLang="zh-TW" sz="158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(Voyager 1)</a:t>
            </a:r>
            <a:r>
              <a:rPr lang="zh-TW" altLang="en-US" sz="158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攜帶了一張黃金唱片，向外太空的生命介紹地球的聲音。</a:t>
            </a:r>
            <a:endParaRPr lang="en-US" altLang="zh-TW" sz="158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zh-TW" altLang="en-US" sz="158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唱片內容包含</a:t>
            </a:r>
            <a:r>
              <a:rPr lang="en-US" altLang="zh-TW" sz="158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55</a:t>
            </a:r>
            <a:r>
              <a:rPr lang="zh-TW" altLang="en-US" sz="158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種地球語言的問候語，包含</a:t>
            </a:r>
            <a:r>
              <a:rPr lang="zh-TW" altLang="en-US" sz="1583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閩南語</a:t>
            </a:r>
            <a:r>
              <a:rPr lang="zh-TW" altLang="en-US" sz="158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58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zh-TW" altLang="en-US" sz="158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音樂的部分收錄貝多芬的</a:t>
            </a:r>
            <a:r>
              <a:rPr lang="zh-TW" altLang="en-US" sz="1583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第五號交響曲</a:t>
            </a:r>
            <a:r>
              <a:rPr lang="zh-TW" altLang="zh-TW" sz="158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158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命運</a:t>
            </a:r>
            <a:r>
              <a:rPr lang="zh-TW" altLang="zh-TW" sz="158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158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1583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/>
              </a:rPr>
              <a:t>弦樂四重奏</a:t>
            </a:r>
            <a:r>
              <a:rPr lang="zh-TW" altLang="en-US" sz="158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58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zh-TW" altLang="en-US" sz="158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隨著太空船遠離太陽系，也許數萬年之後外星人會聽到貝多芬的音樂</a:t>
            </a:r>
            <a:r>
              <a:rPr lang="en-US" altLang="zh-TW" sz="158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</p:txBody>
      </p:sp>
      <p:pic>
        <p:nvPicPr>
          <p:cNvPr id="4" name="圖片 3"/>
          <p:cNvPicPr/>
          <p:nvPr/>
        </p:nvPicPr>
        <p:blipFill>
          <a:blip r:embed="rId6"/>
          <a:stretch>
            <a:fillRect/>
          </a:stretch>
        </p:blipFill>
        <p:spPr>
          <a:xfrm>
            <a:off x="5344822" y="1258609"/>
            <a:ext cx="3366916" cy="362552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B491EEF-BB75-478E-B18D-1D98D01226FE}"/>
              </a:ext>
            </a:extLst>
          </p:cNvPr>
          <p:cNvSpPr/>
          <p:nvPr/>
        </p:nvSpPr>
        <p:spPr>
          <a:xfrm>
            <a:off x="550333" y="335924"/>
            <a:ext cx="508000" cy="397854"/>
          </a:xfrm>
          <a:prstGeom prst="rect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3763F01-276C-479A-88F3-50D25A069DB2}"/>
              </a:ext>
            </a:extLst>
          </p:cNvPr>
          <p:cNvSpPr/>
          <p:nvPr/>
        </p:nvSpPr>
        <p:spPr>
          <a:xfrm>
            <a:off x="0" y="-47663"/>
            <a:ext cx="907141" cy="5762663"/>
          </a:xfrm>
          <a:prstGeom prst="rect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pic>
        <p:nvPicPr>
          <p:cNvPr id="8" name="圖片 7">
            <a:hlinkClick r:id="rId7" action="ppaction://hlinkfile"/>
            <a:extLst>
              <a:ext uri="{FF2B5EF4-FFF2-40B4-BE49-F238E27FC236}">
                <a16:creationId xmlns:a16="http://schemas.microsoft.com/office/drawing/2014/main" id="{0C3712C6-8575-4D0A-A953-CAF579A5AD9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882" t="12022" r="33132" b="24722"/>
          <a:stretch/>
        </p:blipFill>
        <p:spPr>
          <a:xfrm>
            <a:off x="2512699" y="2857500"/>
            <a:ext cx="346755" cy="3265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圖片 8">
            <a:hlinkClick r:id="rId9" action="ppaction://hlinkfile"/>
            <a:extLst>
              <a:ext uri="{FF2B5EF4-FFF2-40B4-BE49-F238E27FC236}">
                <a16:creationId xmlns:a16="http://schemas.microsoft.com/office/drawing/2014/main" id="{B0C7B327-6FE8-46D4-A948-C653C17D8AB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882" t="12022" r="33132" b="24722"/>
          <a:stretch/>
        </p:blipFill>
        <p:spPr>
          <a:xfrm>
            <a:off x="4927960" y="3286386"/>
            <a:ext cx="346755" cy="3265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圖片 9">
            <a:hlinkClick r:id="rId10" action="ppaction://hlinkfile"/>
            <a:extLst>
              <a:ext uri="{FF2B5EF4-FFF2-40B4-BE49-F238E27FC236}">
                <a16:creationId xmlns:a16="http://schemas.microsoft.com/office/drawing/2014/main" id="{3D7DBAD0-CF2F-4BA9-93A1-8A0E330287D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882" t="12022" r="33132" b="24722"/>
          <a:stretch/>
        </p:blipFill>
        <p:spPr>
          <a:xfrm>
            <a:off x="3518030" y="3685128"/>
            <a:ext cx="346755" cy="3265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85582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58334" y="335924"/>
            <a:ext cx="4486793" cy="617279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慶祝活動訊息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3767699"/>
              </p:ext>
            </p:extLst>
          </p:nvPr>
        </p:nvGraphicFramePr>
        <p:xfrm>
          <a:off x="1364510" y="1125279"/>
          <a:ext cx="7006405" cy="4226442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45854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09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4222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1" kern="1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Yahoo</a:t>
                      </a:r>
                      <a:r>
                        <a:rPr lang="zh-TW" sz="2000" b="1" kern="1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新聞</a:t>
                      </a:r>
                    </a:p>
                  </a:txBody>
                  <a:tcPr marL="22462" marR="22462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60000" algn="just">
                        <a:spcAft>
                          <a:spcPts val="0"/>
                        </a:spcAft>
                      </a:pPr>
                      <a:r>
                        <a:rPr lang="en-US" sz="2000" b="0" u="sng" kern="1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  <a:hlinkClick r:id="rId2"/>
                        </a:rPr>
                        <a:t>網頁</a:t>
                      </a:r>
                      <a:endParaRPr lang="zh-TW" sz="2000" b="0" kern="100" baseline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462" marR="22462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222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2000" b="1" kern="1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刊物</a:t>
                      </a:r>
                    </a:p>
                  </a:txBody>
                  <a:tcPr marL="22462" marR="22462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60000">
                        <a:spcAft>
                          <a:spcPts val="0"/>
                        </a:spcAft>
                      </a:pPr>
                      <a:r>
                        <a:rPr lang="en-US" sz="2000" b="0" u="sng" kern="1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  <a:hlinkClick r:id="rId3"/>
                        </a:rPr>
                        <a:t>網頁</a:t>
                      </a:r>
                      <a:endParaRPr lang="zh-TW" sz="2000" b="0" kern="100" baseline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462" marR="22462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222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2000" b="1" kern="1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德國兒童網頁</a:t>
                      </a:r>
                      <a:r>
                        <a:rPr lang="en-US" sz="2000" b="1" kern="1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BRkinder</a:t>
                      </a:r>
                      <a:r>
                        <a:rPr lang="en-US" sz="2000" b="1" kern="1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TW" sz="2000" b="1" kern="1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貝多芬介紹</a:t>
                      </a:r>
                    </a:p>
                  </a:txBody>
                  <a:tcPr marL="22462" marR="224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60000">
                        <a:spcAft>
                          <a:spcPts val="0"/>
                        </a:spcAft>
                      </a:pPr>
                      <a:r>
                        <a:rPr lang="en-US" sz="2000" b="0" u="sng" kern="1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  <a:hlinkClick r:id="rId4"/>
                        </a:rPr>
                        <a:t>網頁</a:t>
                      </a:r>
                      <a:endParaRPr lang="zh-TW" sz="2000" b="0" kern="100" baseline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462" marR="224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4222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2000" b="1" kern="1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芝加哥交響樂團</a:t>
                      </a:r>
                    </a:p>
                  </a:txBody>
                  <a:tcPr marL="22462" marR="224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60000" algn="just">
                        <a:spcAft>
                          <a:spcPts val="0"/>
                        </a:spcAft>
                      </a:pPr>
                      <a:r>
                        <a:rPr lang="en-US" sz="2000" b="0" u="sng" kern="1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  <a:hlinkClick r:id="rId5"/>
                        </a:rPr>
                        <a:t>網頁</a:t>
                      </a:r>
                      <a:endParaRPr lang="zh-TW" sz="2000" b="0" kern="100" baseline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462" marR="224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4222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2000" b="1" kern="1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貝多芬</a:t>
                      </a:r>
                      <a:r>
                        <a:rPr lang="en-US" sz="2000" b="1" kern="1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@</a:t>
                      </a:r>
                      <a:r>
                        <a:rPr lang="zh-TW" sz="2000" b="1" kern="1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波昂</a:t>
                      </a:r>
                    </a:p>
                  </a:txBody>
                  <a:tcPr marL="22462" marR="224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60000" algn="just">
                        <a:spcAft>
                          <a:spcPts val="0"/>
                        </a:spcAft>
                      </a:pPr>
                      <a:r>
                        <a:rPr lang="en-US" sz="2000" b="0" u="sng" kern="1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  <a:hlinkClick r:id="rId6"/>
                        </a:rPr>
                        <a:t>網頁</a:t>
                      </a:r>
                      <a:endParaRPr lang="zh-TW" sz="2000" b="0" kern="100" baseline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462" marR="224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4222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2000" b="1" kern="1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貝多芬</a:t>
                      </a:r>
                      <a:r>
                        <a:rPr lang="en-US" sz="2000" b="1" kern="1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@</a:t>
                      </a:r>
                      <a:r>
                        <a:rPr lang="zh-TW" sz="2000" b="1" kern="1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維也納</a:t>
                      </a:r>
                    </a:p>
                  </a:txBody>
                  <a:tcPr marL="22462" marR="224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60000" algn="just">
                        <a:spcAft>
                          <a:spcPts val="0"/>
                        </a:spcAft>
                      </a:pPr>
                      <a:r>
                        <a:rPr lang="en-US" sz="2000" b="0" u="sng" kern="1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  <a:hlinkClick r:id="rId7"/>
                        </a:rPr>
                        <a:t>網頁</a:t>
                      </a:r>
                      <a:endParaRPr lang="zh-TW" sz="2000" b="0" kern="100" baseline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462" marR="224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4222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2000" b="1" kern="1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倫敦愛樂交響樂團</a:t>
                      </a:r>
                    </a:p>
                  </a:txBody>
                  <a:tcPr marL="22462" marR="224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60000" algn="just">
                        <a:spcAft>
                          <a:spcPts val="0"/>
                        </a:spcAft>
                      </a:pPr>
                      <a:r>
                        <a:rPr lang="en-US" sz="2000" b="0" u="sng" kern="1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  <a:hlinkClick r:id="rId8"/>
                        </a:rPr>
                        <a:t>網頁</a:t>
                      </a:r>
                      <a:endParaRPr lang="zh-TW" sz="2000" b="0" kern="100" baseline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462" marR="224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4222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2000" b="1" kern="1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英國皇家愛樂交響樂團</a:t>
                      </a:r>
                    </a:p>
                  </a:txBody>
                  <a:tcPr marL="22462" marR="224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60000" algn="just">
                        <a:spcAft>
                          <a:spcPts val="0"/>
                        </a:spcAft>
                      </a:pPr>
                      <a:r>
                        <a:rPr lang="en-US" sz="2000" b="0" u="sng" kern="1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  <a:hlinkClick r:id="rId9"/>
                        </a:rPr>
                        <a:t>網頁</a:t>
                      </a:r>
                      <a:endParaRPr lang="zh-TW" sz="2000" b="0" kern="100" baseline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462" marR="224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4222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2000" b="1" kern="1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歌德學院</a:t>
                      </a:r>
                    </a:p>
                  </a:txBody>
                  <a:tcPr marL="22462" marR="224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60000" algn="just">
                        <a:spcAft>
                          <a:spcPts val="0"/>
                        </a:spcAft>
                      </a:pPr>
                      <a:r>
                        <a:rPr lang="en-US" sz="2000" b="0" u="sng" kern="1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  <a:hlinkClick r:id="rId10"/>
                        </a:rPr>
                        <a:t>網頁</a:t>
                      </a:r>
                      <a:endParaRPr lang="zh-TW" sz="2000" b="0" kern="100" baseline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462" marR="224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4222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2000" b="1" kern="1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柏林愛樂</a:t>
                      </a:r>
                    </a:p>
                  </a:txBody>
                  <a:tcPr marL="22462" marR="224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60000">
                        <a:spcAft>
                          <a:spcPts val="0"/>
                        </a:spcAft>
                      </a:pPr>
                      <a:r>
                        <a:rPr lang="en-US" sz="2000" b="0" u="sng" kern="1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  <a:hlinkClick r:id="rId11"/>
                        </a:rPr>
                        <a:t>貝多芬馬拉松</a:t>
                      </a:r>
                      <a:endParaRPr lang="zh-TW" sz="2000" b="0" kern="100" baseline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462" marR="224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4222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2000" b="1" kern="1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貝多芬門票</a:t>
                      </a:r>
                    </a:p>
                  </a:txBody>
                  <a:tcPr marL="22462" marR="224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60000" algn="just">
                        <a:spcAft>
                          <a:spcPts val="0"/>
                        </a:spcAft>
                      </a:pPr>
                      <a:r>
                        <a:rPr lang="en-US" sz="2000" b="0" u="sng" kern="1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  <a:hlinkClick r:id="rId12"/>
                        </a:rPr>
                        <a:t>網頁</a:t>
                      </a:r>
                      <a:endParaRPr lang="zh-TW" sz="2000" b="0" kern="100" baseline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462" marR="2246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" name="矩形 6">
            <a:extLst>
              <a:ext uri="{FF2B5EF4-FFF2-40B4-BE49-F238E27FC236}">
                <a16:creationId xmlns:a16="http://schemas.microsoft.com/office/drawing/2014/main" id="{8B68745A-2A5A-4962-904D-3A3B5DE5F4BD}"/>
              </a:ext>
            </a:extLst>
          </p:cNvPr>
          <p:cNvSpPr/>
          <p:nvPr/>
        </p:nvSpPr>
        <p:spPr>
          <a:xfrm>
            <a:off x="550333" y="335924"/>
            <a:ext cx="508000" cy="397854"/>
          </a:xfrm>
          <a:prstGeom prst="rect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E57B2E1-48F5-4BDC-8B3D-F11A9E15CEF7}"/>
              </a:ext>
            </a:extLst>
          </p:cNvPr>
          <p:cNvSpPr/>
          <p:nvPr/>
        </p:nvSpPr>
        <p:spPr>
          <a:xfrm>
            <a:off x="0" y="-47663"/>
            <a:ext cx="907141" cy="5762663"/>
          </a:xfrm>
          <a:prstGeom prst="rect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sp>
        <p:nvSpPr>
          <p:cNvPr id="6" name="動作按鈕: 首頁 5">
            <a:hlinkClick r:id="rId13" action="ppaction://hlinksldjump" highlightClick="1"/>
          </p:cNvPr>
          <p:cNvSpPr/>
          <p:nvPr/>
        </p:nvSpPr>
        <p:spPr>
          <a:xfrm>
            <a:off x="291824" y="5211542"/>
            <a:ext cx="323491" cy="280358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</p:spTree>
    <p:extLst>
      <p:ext uri="{BB962C8B-B14F-4D97-AF65-F5344CB8AC3E}">
        <p14:creationId xmlns:p14="http://schemas.microsoft.com/office/powerpoint/2010/main" val="38375208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32072" y="261333"/>
            <a:ext cx="849928" cy="4291463"/>
          </a:xfrm>
        </p:spPr>
        <p:txBody>
          <a:bodyPr vert="horz" lIns="76200" tIns="38100" rIns="76200" bIns="38100" rtlCol="0" anchor="t">
            <a:normAutofit/>
          </a:bodyPr>
          <a:lstStyle/>
          <a:p>
            <a:r>
              <a:rPr lang="zh-TW" altLang="en-US" b="1" dirty="0">
                <a:solidFill>
                  <a:schemeClr val="bg1"/>
                </a:solidFill>
              </a:rPr>
              <a:t>律動表演挑戰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81145" y="2937810"/>
            <a:ext cx="2797791" cy="21118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i="1" dirty="0">
                <a:latin typeface="+mn-ea"/>
              </a:rPr>
              <a:t>各組選擇一段貝多芬音樂主題，結合律動、打擊、音樂</a:t>
            </a:r>
            <a:r>
              <a:rPr lang="en-US" altLang="zh-TW" sz="2000" i="1" dirty="0">
                <a:latin typeface="+mn-ea"/>
              </a:rPr>
              <a:t>app</a:t>
            </a:r>
            <a:r>
              <a:rPr lang="zh-TW" altLang="en-US" sz="2000" i="1" dirty="0">
                <a:latin typeface="+mn-ea"/>
              </a:rPr>
              <a:t>，創作一段身體表演</a:t>
            </a:r>
          </a:p>
        </p:txBody>
      </p:sp>
      <p:pic>
        <p:nvPicPr>
          <p:cNvPr id="6" name="圖片 5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t="11990" r="-448" b="12122"/>
          <a:stretch/>
        </p:blipFill>
        <p:spPr>
          <a:xfrm>
            <a:off x="1797786" y="455173"/>
            <a:ext cx="4593084" cy="1951891"/>
          </a:xfrm>
          <a:prstGeom prst="rect">
            <a:avLst/>
          </a:prstGeom>
        </p:spPr>
      </p:pic>
      <p:pic>
        <p:nvPicPr>
          <p:cNvPr id="7" name="圖片 6">
            <a:hlinkClick r:id="rId5"/>
          </p:cNvPr>
          <p:cNvPicPr>
            <a:picLocks noChangeAspect="1"/>
          </p:cNvPicPr>
          <p:nvPr/>
        </p:nvPicPr>
        <p:blipFill rotWithShape="1">
          <a:blip r:embed="rId6"/>
          <a:srcRect l="52816" t="31360" r="1811" b="8939"/>
          <a:stretch/>
        </p:blipFill>
        <p:spPr>
          <a:xfrm>
            <a:off x="4094328" y="2937810"/>
            <a:ext cx="3457434" cy="255895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D5E31A5-85A4-4648-B6F5-8C35EA2CE433}"/>
              </a:ext>
            </a:extLst>
          </p:cNvPr>
          <p:cNvSpPr/>
          <p:nvPr/>
        </p:nvSpPr>
        <p:spPr>
          <a:xfrm>
            <a:off x="0" y="-47663"/>
            <a:ext cx="907141" cy="57626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sp>
        <p:nvSpPr>
          <p:cNvPr id="10" name="動作按鈕: 首頁 5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EB3224B7-331B-415E-B0C1-685C4B18CEF8}"/>
              </a:ext>
            </a:extLst>
          </p:cNvPr>
          <p:cNvSpPr/>
          <p:nvPr/>
        </p:nvSpPr>
        <p:spPr>
          <a:xfrm>
            <a:off x="291824" y="5211542"/>
            <a:ext cx="323491" cy="280358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</p:spTree>
    <p:extLst>
      <p:ext uri="{BB962C8B-B14F-4D97-AF65-F5344CB8AC3E}">
        <p14:creationId xmlns:p14="http://schemas.microsoft.com/office/powerpoint/2010/main" val="25276973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6488" y="937017"/>
            <a:ext cx="3001126" cy="846386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76200" tIns="38100" rIns="76200" bIns="38100" rtlCol="0" anchor="t">
            <a:spAutoFit/>
          </a:bodyPr>
          <a:lstStyle/>
          <a:p>
            <a:pPr algn="ctr"/>
            <a:r>
              <a:rPr lang="en-US" altLang="zh-TW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BTHVN</a:t>
            </a:r>
            <a:endParaRPr lang="zh-TW" altLang="en-US" sz="5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42900" y="2312582"/>
            <a:ext cx="3470350" cy="287632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2000" dirty="0">
                <a:solidFill>
                  <a:schemeClr val="tx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天將降大任於斯人也</a:t>
            </a:r>
            <a:endParaRPr lang="en-US" altLang="zh-TW" sz="2000" dirty="0">
              <a:solidFill>
                <a:schemeClr val="tx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2000" dirty="0">
                <a:solidFill>
                  <a:schemeClr val="tx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必先苦其心志</a:t>
            </a:r>
            <a:r>
              <a:rPr lang="en-US" altLang="zh-TW" sz="2000" dirty="0">
                <a:solidFill>
                  <a:schemeClr val="tx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2000" dirty="0">
                <a:solidFill>
                  <a:schemeClr val="tx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效法貝多芬堅毅的精神</a:t>
            </a:r>
            <a:endParaRPr lang="en-US" altLang="zh-TW" sz="2000" dirty="0">
              <a:solidFill>
                <a:schemeClr val="tx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2000" dirty="0">
                <a:solidFill>
                  <a:schemeClr val="tx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在自己的興趣領域努力不懈</a:t>
            </a:r>
            <a:endParaRPr lang="en-US" altLang="zh-TW" sz="2000" dirty="0">
              <a:solidFill>
                <a:schemeClr val="tx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2000" dirty="0">
                <a:solidFill>
                  <a:schemeClr val="tx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成就自己！</a:t>
            </a:r>
          </a:p>
        </p:txBody>
      </p:sp>
      <p:pic>
        <p:nvPicPr>
          <p:cNvPr id="11266" name="Picture 2" descr="「惡搞貝多芬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0" y="248800"/>
            <a:ext cx="3968750" cy="528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17F70E6-61FF-43C7-ABBF-2AB65F77F748}"/>
              </a:ext>
            </a:extLst>
          </p:cNvPr>
          <p:cNvSpPr/>
          <p:nvPr/>
        </p:nvSpPr>
        <p:spPr>
          <a:xfrm>
            <a:off x="0" y="-47663"/>
            <a:ext cx="907141" cy="57626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sp>
        <p:nvSpPr>
          <p:cNvPr id="7" name="動作按鈕: 首頁 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A00DD312-A820-4B9B-82B7-E06258C371DB}"/>
              </a:ext>
            </a:extLst>
          </p:cNvPr>
          <p:cNvSpPr/>
          <p:nvPr/>
        </p:nvSpPr>
        <p:spPr>
          <a:xfrm>
            <a:off x="291824" y="5211542"/>
            <a:ext cx="323491" cy="280358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</p:spTree>
    <p:extLst>
      <p:ext uri="{BB962C8B-B14F-4D97-AF65-F5344CB8AC3E}">
        <p14:creationId xmlns:p14="http://schemas.microsoft.com/office/powerpoint/2010/main" val="2711654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43000" y="1258488"/>
            <a:ext cx="6858000" cy="104189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1833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超越障礙</a:t>
            </a:r>
            <a:r>
              <a:rPr lang="zh-TW" altLang="en-US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zh-TW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貝多芬是</a:t>
            </a:r>
            <a:r>
              <a:rPr lang="zh-TW" altLang="en-US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聽障音樂家</a:t>
            </a:r>
            <a:r>
              <a:rPr lang="zh-TW" altLang="zh-TW" sz="18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，他曾經想要自殺，卻選擇勇敢的活下去，創造出更多作品，也創造出生命更重義的價值。</a:t>
            </a:r>
            <a:endParaRPr lang="zh-TW" altLang="en-US" sz="183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8AB0051-E215-446F-B435-7A938CDE1E88}"/>
              </a:ext>
            </a:extLst>
          </p:cNvPr>
          <p:cNvSpPr txBox="1"/>
          <p:nvPr/>
        </p:nvSpPr>
        <p:spPr>
          <a:xfrm>
            <a:off x="2551712" y="5203544"/>
            <a:ext cx="360387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/>
              <a:t>The Genius of Beethoven - Hearing Loss</a:t>
            </a:r>
            <a:endParaRPr lang="zh-TW" altLang="en-US" sz="1500" dirty="0"/>
          </a:p>
        </p:txBody>
      </p:sp>
      <p:pic>
        <p:nvPicPr>
          <p:cNvPr id="7" name="圖片 6">
            <a:hlinkClick r:id="rId3" action="ppaction://hlinkfile"/>
            <a:extLst>
              <a:ext uri="{FF2B5EF4-FFF2-40B4-BE49-F238E27FC236}">
                <a16:creationId xmlns:a16="http://schemas.microsoft.com/office/drawing/2014/main" id="{1FE76CB0-F754-452F-AD02-45D5D4159E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82" t="12022" r="33132" b="24722"/>
          <a:stretch/>
        </p:blipFill>
        <p:spPr>
          <a:xfrm>
            <a:off x="1351233" y="4174247"/>
            <a:ext cx="869853" cy="8190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713F232-3A84-4E7C-B8A6-F8C3EB5AB993}"/>
              </a:ext>
            </a:extLst>
          </p:cNvPr>
          <p:cNvSpPr txBox="1"/>
          <p:nvPr/>
        </p:nvSpPr>
        <p:spPr>
          <a:xfrm>
            <a:off x="1246432" y="4993320"/>
            <a:ext cx="1128080" cy="34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67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點我播放</a:t>
            </a:r>
            <a:endParaRPr lang="en-US" altLang="zh-TW" sz="1667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005F509D-B932-4DBB-96DB-E531E83906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57" t="17529" r="31852" b="24143"/>
          <a:stretch/>
        </p:blipFill>
        <p:spPr>
          <a:xfrm>
            <a:off x="2551712" y="2366592"/>
            <a:ext cx="5078506" cy="2695258"/>
          </a:xfrm>
          <a:prstGeom prst="rect">
            <a:avLst/>
          </a:prstGeo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66565862-A850-4954-A736-8727066C0BE0}"/>
              </a:ext>
            </a:extLst>
          </p:cNvPr>
          <p:cNvSpPr txBox="1">
            <a:spLocks/>
          </p:cNvSpPr>
          <p:nvPr/>
        </p:nvSpPr>
        <p:spPr>
          <a:xfrm>
            <a:off x="1246432" y="572518"/>
            <a:ext cx="5839461" cy="619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貝多芬是誰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為什麼要紀念他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BC8FBA4-B8CF-4834-94E2-D7C86D4281DF}"/>
              </a:ext>
            </a:extLst>
          </p:cNvPr>
          <p:cNvSpPr/>
          <p:nvPr/>
        </p:nvSpPr>
        <p:spPr>
          <a:xfrm>
            <a:off x="0" y="-47663"/>
            <a:ext cx="907141" cy="57626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</p:spTree>
    <p:extLst>
      <p:ext uri="{BB962C8B-B14F-4D97-AF65-F5344CB8AC3E}">
        <p14:creationId xmlns:p14="http://schemas.microsoft.com/office/powerpoint/2010/main" val="1991222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0539FF6-F29A-4C39-9DA4-73D1E4271C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8" t="16747" r="15798" b="18235"/>
          <a:stretch/>
        </p:blipFill>
        <p:spPr>
          <a:xfrm>
            <a:off x="762000" y="-223506"/>
            <a:ext cx="2702025" cy="3267885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B589EBB6-F55D-4F34-A576-06AF1F0C69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3" t="13582" r="13673" b="20245"/>
          <a:stretch/>
        </p:blipFill>
        <p:spPr>
          <a:xfrm>
            <a:off x="3081695" y="507432"/>
            <a:ext cx="2846340" cy="3288487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9B337958-7884-4BA3-AC92-9137EA75C5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" t="16296" r="10222" b="20245"/>
          <a:stretch/>
        </p:blipFill>
        <p:spPr>
          <a:xfrm>
            <a:off x="5623157" y="-223506"/>
            <a:ext cx="3049155" cy="2913205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D9705851-6859-4288-9DCD-CF01AE2653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9" t="22469" r="17593" b="19595"/>
          <a:stretch/>
        </p:blipFill>
        <p:spPr>
          <a:xfrm>
            <a:off x="592994" y="2857500"/>
            <a:ext cx="2758780" cy="2995745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0B258CC4-9060-4895-AE91-7594FC5C646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2" t="22710" r="11789" b="24871"/>
          <a:stretch/>
        </p:blipFill>
        <p:spPr>
          <a:xfrm>
            <a:off x="5499994" y="2734946"/>
            <a:ext cx="3211861" cy="299574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63EDDE4-BC34-476C-9BF0-7B859233C302}"/>
              </a:ext>
            </a:extLst>
          </p:cNvPr>
          <p:cNvSpPr/>
          <p:nvPr/>
        </p:nvSpPr>
        <p:spPr>
          <a:xfrm>
            <a:off x="964666" y="2373765"/>
            <a:ext cx="1037463" cy="430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67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故鄉</a:t>
            </a:r>
            <a:r>
              <a:rPr lang="zh-TW" altLang="zh-TW" sz="1667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波昂</a:t>
            </a:r>
            <a:endParaRPr lang="zh-TW" altLang="en-US" sz="1667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5712C52-A2E4-444C-8459-4D0A8B081C58}"/>
              </a:ext>
            </a:extLst>
          </p:cNvPr>
          <p:cNvSpPr/>
          <p:nvPr/>
        </p:nvSpPr>
        <p:spPr>
          <a:xfrm>
            <a:off x="4139380" y="3415099"/>
            <a:ext cx="824265" cy="430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zh-TW" sz="1667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音樂家</a:t>
            </a:r>
            <a:endParaRPr lang="zh-TW" altLang="en-US" sz="1667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7057860-3CD6-4E00-BCC2-3F13C440BC2A}"/>
              </a:ext>
            </a:extLst>
          </p:cNvPr>
          <p:cNvSpPr/>
          <p:nvPr/>
        </p:nvSpPr>
        <p:spPr>
          <a:xfrm>
            <a:off x="2716211" y="5045153"/>
            <a:ext cx="824265" cy="430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zh-TW" sz="1667" b="1" dirty="0">
                <a:solidFill>
                  <a:srgbClr val="5A797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夢想家</a:t>
            </a:r>
            <a:endParaRPr lang="zh-TW" altLang="en-US" sz="1667" b="1" dirty="0">
              <a:solidFill>
                <a:srgbClr val="5A797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F60A5C7-9AEB-4E27-8475-1EC696C159D7}"/>
              </a:ext>
            </a:extLst>
          </p:cNvPr>
          <p:cNvSpPr/>
          <p:nvPr/>
        </p:nvSpPr>
        <p:spPr>
          <a:xfrm>
            <a:off x="5783720" y="2158738"/>
            <a:ext cx="1250663" cy="430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zh-TW" sz="1667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人文主義者</a:t>
            </a:r>
            <a:endParaRPr lang="zh-TW" altLang="en-US" sz="1667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5ABF093-7C8C-4317-B39B-E1FD1B3F7728}"/>
              </a:ext>
            </a:extLst>
          </p:cNvPr>
          <p:cNvSpPr/>
          <p:nvPr/>
        </p:nvSpPr>
        <p:spPr>
          <a:xfrm>
            <a:off x="4431340" y="5045153"/>
            <a:ext cx="1250663" cy="430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zh-TW" sz="1667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愛好自然者</a:t>
            </a:r>
            <a:endParaRPr lang="zh-TW" altLang="en-US" sz="1667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87076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077012AA-993A-4558-8291-EB25039052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8" t="16747" r="15798" b="18235"/>
          <a:stretch/>
        </p:blipFill>
        <p:spPr>
          <a:xfrm>
            <a:off x="102093" y="-134729"/>
            <a:ext cx="4572000" cy="552947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9637F64-34B6-41E2-B6B8-72F11D6E871A}"/>
              </a:ext>
            </a:extLst>
          </p:cNvPr>
          <p:cNvSpPr/>
          <p:nvPr/>
        </p:nvSpPr>
        <p:spPr>
          <a:xfrm>
            <a:off x="3471905" y="4010559"/>
            <a:ext cx="5330305" cy="1064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故鄉</a:t>
            </a:r>
            <a:r>
              <a:rPr lang="zh-TW" altLang="zh-TW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波昂</a:t>
            </a: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童年貝多芬</a:t>
            </a:r>
          </a:p>
        </p:txBody>
      </p:sp>
    </p:spTree>
    <p:extLst>
      <p:ext uri="{BB962C8B-B14F-4D97-AF65-F5344CB8AC3E}">
        <p14:creationId xmlns:p14="http://schemas.microsoft.com/office/powerpoint/2010/main" val="94545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0000" y="230807"/>
            <a:ext cx="3707876" cy="897417"/>
          </a:xfrm>
        </p:spPr>
        <p:txBody>
          <a:bodyPr vert="horz" lIns="76200" tIns="38100" rIns="76200" bIns="38100" rtlCol="0" anchor="t">
            <a:normAutofit fontScale="90000"/>
          </a:bodyPr>
          <a:lstStyle/>
          <a:p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貝多芬時代的歐洲</a:t>
            </a:r>
            <a:br>
              <a:rPr lang="en-US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是什麼模樣</a:t>
            </a:r>
            <a:r>
              <a:rPr lang="en-US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 </a:t>
            </a:r>
            <a:endParaRPr lang="zh-TW" altLang="en-US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69999" y="1800492"/>
            <a:ext cx="3184167" cy="3234993"/>
          </a:xfrm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r>
              <a:rPr lang="zh-TW" altLang="zh-TW" sz="1833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神聖羅馬帝國</a:t>
            </a:r>
            <a:r>
              <a:rPr lang="zh-TW" altLang="en-US" sz="1833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、奧匈帝國</a:t>
            </a:r>
            <a:endParaRPr lang="en-US" altLang="zh-TW" sz="1833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40000"/>
              </a:lnSpc>
            </a:pPr>
            <a:r>
              <a:rPr lang="zh-TW" altLang="zh-TW" sz="1833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工業革命</a:t>
            </a:r>
            <a:endParaRPr lang="en-US" altLang="zh-TW" sz="1833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40000"/>
              </a:lnSpc>
            </a:pPr>
            <a:r>
              <a:rPr lang="zh-TW" altLang="zh-TW" sz="1833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法國大革命</a:t>
            </a:r>
            <a:endParaRPr lang="zh-TW" altLang="zh-TW" sz="1833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40000"/>
              </a:lnSpc>
            </a:pPr>
            <a:r>
              <a:rPr lang="zh-TW" altLang="zh-TW" sz="1833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拿破崙戰爭</a:t>
            </a:r>
            <a:endParaRPr lang="en-US" altLang="zh-TW" sz="1833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40000"/>
              </a:lnSpc>
            </a:pPr>
            <a:r>
              <a:rPr lang="zh-TW" altLang="zh-TW" sz="1833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民族主義運動</a:t>
            </a:r>
            <a:endParaRPr lang="zh-TW" altLang="zh-TW" sz="1833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74" name="Picture 2" descr="https://upload.wikimedia.org/wikipedia/commons/thumb/4/4d/Napoleon_at_the_Great_St._Bernard_-_Jacques-Louis_David_-_Google_Cultural_Institute.jpg/220px-Napoleon_at_the_Great_St._Bernard_-_Jacques-Louis_David_-_Google_Cultural_Institu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8738" y="1722700"/>
            <a:ext cx="2955144" cy="353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8383453-9429-4D29-99EF-EDA00ABE2F77}"/>
              </a:ext>
            </a:extLst>
          </p:cNvPr>
          <p:cNvSpPr/>
          <p:nvPr/>
        </p:nvSpPr>
        <p:spPr>
          <a:xfrm>
            <a:off x="550333" y="335924"/>
            <a:ext cx="508000" cy="397854"/>
          </a:xfrm>
          <a:prstGeom prst="rect">
            <a:avLst/>
          </a:prstGeom>
          <a:solidFill>
            <a:srgbClr val="D26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31F2ED8-EDC9-4BEF-B1EF-5B75CA0D82D0}"/>
              </a:ext>
            </a:extLst>
          </p:cNvPr>
          <p:cNvSpPr/>
          <p:nvPr/>
        </p:nvSpPr>
        <p:spPr>
          <a:xfrm>
            <a:off x="-84668" y="-47663"/>
            <a:ext cx="991809" cy="6057845"/>
          </a:xfrm>
          <a:prstGeom prst="rect">
            <a:avLst/>
          </a:prstGeom>
          <a:solidFill>
            <a:srgbClr val="D26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</p:spTree>
    <p:extLst>
      <p:ext uri="{BB962C8B-B14F-4D97-AF65-F5344CB8AC3E}">
        <p14:creationId xmlns:p14="http://schemas.microsoft.com/office/powerpoint/2010/main" val="901544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468A7CE4-B0F2-4730-8143-FF8E232B5725}"/>
              </a:ext>
            </a:extLst>
          </p:cNvPr>
          <p:cNvSpPr/>
          <p:nvPr/>
        </p:nvSpPr>
        <p:spPr>
          <a:xfrm>
            <a:off x="-84668" y="-47663"/>
            <a:ext cx="991809" cy="6057845"/>
          </a:xfrm>
          <a:prstGeom prst="rect">
            <a:avLst/>
          </a:prstGeom>
          <a:solidFill>
            <a:srgbClr val="D26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58333" y="313959"/>
            <a:ext cx="3707876" cy="752948"/>
          </a:xfrm>
        </p:spPr>
        <p:txBody>
          <a:bodyPr vert="horz" lIns="76200" tIns="38100" rIns="76200" bIns="38100" rtlCol="0" anchor="t">
            <a:normAutofit/>
          </a:bodyPr>
          <a:lstStyle/>
          <a:p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貝多芬身家調查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960587" y="1213515"/>
            <a:ext cx="3032493" cy="4099047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zh-TW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出生</a:t>
            </a:r>
            <a:r>
              <a:rPr lang="zh-TW" altLang="en-US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地：德</a:t>
            </a:r>
            <a:r>
              <a:rPr lang="zh-TW" altLang="zh-TW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</a:t>
            </a:r>
            <a:r>
              <a:rPr lang="en-US" altLang="zh-TW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Bonn(</a:t>
            </a:r>
            <a:r>
              <a:rPr lang="en-US" altLang="zh-TW" sz="1833" u="sng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map</a:t>
            </a:r>
            <a:r>
              <a:rPr lang="en-US" altLang="zh-TW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zh-TW" altLang="en-US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生日：</a:t>
            </a:r>
            <a:r>
              <a:rPr lang="en-US" altLang="zh-TW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12/17</a:t>
            </a:r>
            <a:r>
              <a:rPr lang="zh-TW" altLang="en-US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或是</a:t>
            </a:r>
            <a:r>
              <a:rPr lang="en-US" altLang="zh-TW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12/16</a:t>
            </a:r>
            <a:r>
              <a:rPr lang="zh-TW" altLang="en-US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，射手座</a:t>
            </a:r>
            <a:r>
              <a:rPr lang="zh-TW" altLang="zh-TW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>
              <a:lnSpc>
                <a:spcPct val="150000"/>
              </a:lnSpc>
            </a:pPr>
            <a:r>
              <a:rPr lang="zh-TW" altLang="en-US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傳承</a:t>
            </a:r>
            <a:r>
              <a:rPr lang="zh-TW" altLang="zh-TW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貝阿公</a:t>
            </a:r>
            <a:r>
              <a:rPr lang="zh-TW" altLang="en-US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的音樂天賦</a:t>
            </a:r>
            <a:endParaRPr lang="en-US" altLang="zh-TW" sz="1833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zh-TW" sz="183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貝阿嬤可能有西班牙血統</a:t>
            </a:r>
            <a:endParaRPr lang="zh-TW" altLang="zh-TW" sz="183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 descr="「beethoven's house」的圖片搜尋結果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5065" y="1213515"/>
            <a:ext cx="5035484" cy="409904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 7"/>
          <p:cNvSpPr/>
          <p:nvPr/>
        </p:nvSpPr>
        <p:spPr>
          <a:xfrm>
            <a:off x="975065" y="1450494"/>
            <a:ext cx="1467068" cy="400110"/>
          </a:xfrm>
          <a:prstGeom prst="rect">
            <a:avLst/>
          </a:prstGeom>
          <a:solidFill>
            <a:srgbClr val="D260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貝多芬的家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5C63D48-993A-4A26-821B-A2B2D64004BC}"/>
              </a:ext>
            </a:extLst>
          </p:cNvPr>
          <p:cNvSpPr/>
          <p:nvPr/>
        </p:nvSpPr>
        <p:spPr>
          <a:xfrm>
            <a:off x="550333" y="335924"/>
            <a:ext cx="508000" cy="397854"/>
          </a:xfrm>
          <a:prstGeom prst="rect">
            <a:avLst/>
          </a:prstGeom>
          <a:solidFill>
            <a:srgbClr val="D26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/>
          </a:p>
        </p:txBody>
      </p:sp>
    </p:spTree>
    <p:extLst>
      <p:ext uri="{BB962C8B-B14F-4D97-AF65-F5344CB8AC3E}">
        <p14:creationId xmlns:p14="http://schemas.microsoft.com/office/powerpoint/2010/main" val="347267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2747</TotalTime>
  <Words>10129</Words>
  <Application>Microsoft Office PowerPoint</Application>
  <PresentationFormat>如螢幕大小 (16:10)</PresentationFormat>
  <Paragraphs>811</Paragraphs>
  <Slides>48</Slides>
  <Notes>38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48</vt:i4>
      </vt:variant>
    </vt:vector>
  </HeadingPairs>
  <TitlesOfParts>
    <vt:vector size="61" baseType="lpstr">
      <vt:lpstr>Arial Unicode MS</vt:lpstr>
      <vt:lpstr>Droid Serif</vt:lpstr>
      <vt:lpstr>細明體</vt:lpstr>
      <vt:lpstr>微軟正黑體</vt:lpstr>
      <vt:lpstr>新細明體</vt:lpstr>
      <vt:lpstr>標楷體</vt:lpstr>
      <vt:lpstr>Arial</vt:lpstr>
      <vt:lpstr>Calibri</vt:lpstr>
      <vt:lpstr>Calibri Light</vt:lpstr>
      <vt:lpstr>Gadugi</vt:lpstr>
      <vt:lpstr>Times New Roman</vt:lpstr>
      <vt:lpstr>Wingdings 3</vt:lpstr>
      <vt:lpstr>Office 佈景主題</vt:lpstr>
      <vt:lpstr>現代貝多芬</vt:lpstr>
      <vt:lpstr>BTHVN 2020</vt:lpstr>
      <vt:lpstr>PowerPoint 簡報</vt:lpstr>
      <vt:lpstr>貝多芬是誰? 為什麼要紀念他?</vt:lpstr>
      <vt:lpstr>PowerPoint 簡報</vt:lpstr>
      <vt:lpstr>PowerPoint 簡報</vt:lpstr>
      <vt:lpstr>PowerPoint 簡報</vt:lpstr>
      <vt:lpstr>貝多芬時代的歐洲 是什麼模樣? </vt:lpstr>
      <vt:lpstr>貝多芬身家調查</vt:lpstr>
      <vt:lpstr>貝多芬身家調查</vt:lpstr>
      <vt:lpstr>PowerPoint 簡報</vt:lpstr>
      <vt:lpstr>波昂人的驕傲</vt:lpstr>
      <vt:lpstr>家庭教育議題</vt:lpstr>
      <vt:lpstr>愛好自然者 田園貝多芬</vt:lpstr>
      <vt:lpstr>大自然的懷抱</vt:lpstr>
      <vt:lpstr>《田園》交響曲</vt:lpstr>
      <vt:lpstr>《田園》交響曲</vt:lpstr>
      <vt:lpstr>歌曲小品</vt:lpstr>
      <vt:lpstr>PowerPoint 簡報</vt:lpstr>
      <vt:lpstr>人文主義者</vt:lpstr>
      <vt:lpstr>以人為本</vt:lpstr>
      <vt:lpstr>PowerPoint 簡報</vt:lpstr>
      <vt:lpstr>《合唱》交響曲 </vt:lpstr>
      <vt:lpstr>《合唱》交響曲 </vt:lpstr>
      <vt:lpstr>貝多芬心中的英雄</vt:lpstr>
      <vt:lpstr>貝多芬心中的英雄</vt:lpstr>
      <vt:lpstr>貝多芬馬賽克拼貼</vt:lpstr>
      <vt:lpstr>玩音樂的貝多芬 </vt:lpstr>
      <vt:lpstr>PowerPoint 簡報</vt:lpstr>
      <vt:lpstr>貝多芬的樂器</vt:lpstr>
      <vt:lpstr>PowerPoint 簡報</vt:lpstr>
      <vt:lpstr>來自英國的禮物</vt:lpstr>
      <vt:lpstr>PowerPoint 簡報</vt:lpstr>
      <vt:lpstr>維也納鋼琴</vt:lpstr>
      <vt:lpstr>挑戰貝多芬</vt:lpstr>
      <vt:lpstr>夢想家</vt:lpstr>
      <vt:lpstr>夢想家與創新者</vt:lpstr>
      <vt:lpstr>音樂跨界貝多芬</vt:lpstr>
      <vt:lpstr>舞動貝多芬</vt:lpstr>
      <vt:lpstr>音樂與數學</vt:lpstr>
      <vt:lpstr>藝術跨域展演</vt:lpstr>
      <vt:lpstr>PowerPoint 簡報</vt:lpstr>
      <vt:lpstr>變奏貝多芬</vt:lpstr>
      <vt:lpstr>貝多芬打廣告</vt:lpstr>
      <vt:lpstr>貝多芬上太空！</vt:lpstr>
      <vt:lpstr>慶祝活動訊息</vt:lpstr>
      <vt:lpstr>律動表演挑戰</vt:lpstr>
      <vt:lpstr>BTHVN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203</cp:revision>
  <dcterms:created xsi:type="dcterms:W3CDTF">2020-02-07T02:59:20Z</dcterms:created>
  <dcterms:modified xsi:type="dcterms:W3CDTF">2020-04-07T03:11:12Z</dcterms:modified>
</cp:coreProperties>
</file>