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7"/>
  </p:notesMasterIdLst>
  <p:sldIdLst>
    <p:sldId id="256" r:id="rId2"/>
    <p:sldId id="263" r:id="rId3"/>
    <p:sldId id="269" r:id="rId4"/>
    <p:sldId id="259" r:id="rId5"/>
    <p:sldId id="301" r:id="rId6"/>
    <p:sldId id="260" r:id="rId7"/>
    <p:sldId id="293" r:id="rId8"/>
    <p:sldId id="266" r:id="rId9"/>
    <p:sldId id="302" r:id="rId10"/>
    <p:sldId id="273" r:id="rId11"/>
    <p:sldId id="272" r:id="rId12"/>
    <p:sldId id="274" r:id="rId13"/>
    <p:sldId id="276" r:id="rId14"/>
    <p:sldId id="277" r:id="rId15"/>
    <p:sldId id="298" r:id="rId16"/>
    <p:sldId id="299" r:id="rId17"/>
    <p:sldId id="300" r:id="rId18"/>
    <p:sldId id="287" r:id="rId19"/>
    <p:sldId id="292" r:id="rId20"/>
    <p:sldId id="295" r:id="rId21"/>
    <p:sldId id="296" r:id="rId22"/>
    <p:sldId id="297" r:id="rId23"/>
    <p:sldId id="282" r:id="rId24"/>
    <p:sldId id="283" r:id="rId25"/>
    <p:sldId id="294" r:id="rId26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1741" autoAdjust="0"/>
  </p:normalViewPr>
  <p:slideViewPr>
    <p:cSldViewPr>
      <p:cViewPr varScale="1">
        <p:scale>
          <a:sx n="54" d="100"/>
          <a:sy n="54" d="100"/>
        </p:scale>
        <p:origin x="-1752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478E0F2-3878-4EC3-A080-E02AC35E5A42}" type="datetimeFigureOut">
              <a:rPr lang="zh-TW" altLang="en-US" smtClean="0"/>
              <a:t>2018/12/18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0BD3EAC-BD0E-4727-9E5D-83C700BC0E3E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128648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D3EAC-BD0E-4727-9E5D-83C700BC0E3E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3744640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zh-TW" altLang="en-US" dirty="0" smtClean="0"/>
              <a:t>道德</a:t>
            </a:r>
            <a:r>
              <a:rPr lang="en-US" altLang="zh-TW" dirty="0" smtClean="0"/>
              <a:t>VS.</a:t>
            </a:r>
            <a:r>
              <a:rPr lang="zh-TW" altLang="en-US" dirty="0" smtClean="0"/>
              <a:t>不道德</a:t>
            </a:r>
            <a:endParaRPr lang="en-US" altLang="zh-TW" dirty="0" smtClean="0"/>
          </a:p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蘇格拉底習慣到熱鬧的雅典市場上去發表演說和與人辯論。</a:t>
            </a:r>
          </a:p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有一天，他一如往常來到市集，他拉住一個路人問道：「我有一個問題不明白，想向您請教。人人都說要做一個有道德的人，但道德究竟是什麼？」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路人回答：「忠誠老實，不欺騙人，這就是公認的道德行為。」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蘇格拉底回答：「那是出於無奈，我們在日常生活中就不能這樣。」</a:t>
            </a:r>
          </a:p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蘇格拉底又問：「假如兒子生病了，不肯吃藥，父親騙兒子說：『這不是藥，是一種好吃的東西。』這也不道德嗎？」</a:t>
            </a:r>
          </a:p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路人只好承認：「這種善意的欺騙行為也是道德的。」</a:t>
            </a:r>
          </a:p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蘇格拉底繼續追問：「不騙人是道德的，騙人也可以是道德的，也就是說，道德不能用騙不騙人來說明。那道德究竟要用什麼來說明呢？」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b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路人想了想，最後說：「不知道道德就不能做到道德，知道了道德才能做到道德。」</a:t>
            </a:r>
          </a:p>
          <a:p>
            <a:r>
              <a:rPr lang="zh-TW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蘇格拉底聽完了以後滿意的說：「您真是一位偉大的哲學家，您告訴了我道德就是關於道德的知識，讓我明白了一個長期以來的困惑問題，我衷心地謝謝您。」</a:t>
            </a:r>
            <a:r>
              <a:rPr lang="en-US" altLang="zh-TW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 </a:t>
            </a:r>
            <a:endParaRPr lang="zh-TW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D3EAC-BD0E-4727-9E5D-83C700BC0E3E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3916760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教師可視授課時間是否充裕補充</a:t>
            </a:r>
            <a:r>
              <a:rPr lang="en-US" altLang="zh-TW" dirty="0" smtClean="0"/>
              <a:t>『</a:t>
            </a:r>
            <a:r>
              <a:rPr lang="zh-TW" altLang="en-US" dirty="0" smtClean="0"/>
              <a:t>先有雞還是先有蛋小故事</a:t>
            </a:r>
            <a:r>
              <a:rPr lang="en-US" altLang="zh-TW" dirty="0" smtClean="0"/>
              <a:t>』!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D3EAC-BD0E-4727-9E5D-83C700BC0E3E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6734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　蘇格拉底是一位著名的古希臘哲學家，其個性鮮明、從古至今被人毀譽不一的歷史人物。他和他的學生柏拉圖與柏拉圖的學生亞里斯多德被並稱為「希臘三哲人」，後世大多認同三位哲人為西方哲學的奠基者。蘇格拉底的父親是一位石匠與雕刻匠，母親則是一位接生產婆。在蘇格拉底年輕時，曾追隨父親學習雕刻手藝技術，但最終因沒有興趣而中止。</a:t>
            </a:r>
            <a:endParaRPr lang="en-US" altLang="zh-TW" dirty="0" smtClean="0"/>
          </a:p>
          <a:p>
            <a:r>
              <a:rPr lang="zh-TW" altLang="en-US" dirty="0" smtClean="0"/>
              <a:t>蘇格拉底認真飽讀許多詩書，例如：著名的荷馬史詩，就是靠著自學完成，經由博覽群書，成為一名博學之人。</a:t>
            </a:r>
            <a:endParaRPr lang="en-US" altLang="zh-TW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D3EAC-BD0E-4727-9E5D-83C700BC0E3E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2054540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dirty="0" smtClean="0"/>
              <a:t>他既認為天職在身，到處走動，逢人探究智慧，一心獻身於真理的追尋，所以不但沒時間參與公共事務（如祭典），也未能賺錢養家，有時還湊錢為奴隸贖身、接濟朋友。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D3EAC-BD0E-4727-9E5D-83C700BC0E3E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337474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蘇格拉底的妻子名叫燦蒂柏，頗有悍名。夫妻倆感情平時並不和睦，因為蘇格 拉底整天在雅典的大街或在神廟前，和一般青年講學論道，這一切在妻子 的眼光中，他是一個游手好閒，無所事事的人。</a:t>
            </a:r>
            <a:endParaRPr lang="en-US" altLang="zh-TW" dirty="0" smtClean="0"/>
          </a:p>
          <a:p>
            <a:r>
              <a:rPr lang="zh-TW" altLang="en-US" dirty="0" smtClean="0"/>
              <a:t>因蘇格拉底喜好探問道理，但也因方式常用「諷刺法」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eironeia;irony</a:t>
            </a:r>
            <a:r>
              <a:rPr lang="en-US" altLang="zh-TW" dirty="0" smtClean="0"/>
              <a:t>)</a:t>
            </a:r>
            <a:r>
              <a:rPr lang="zh-TW" altLang="en-US" dirty="0" smtClean="0"/>
              <a:t>也此得罪了不少人 ，引發他人惡意的陷害。　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D3EAC-BD0E-4727-9E5D-83C700BC0E3E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07403078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en-US" altLang="zh-TW" dirty="0" err="1" smtClean="0"/>
              <a:t>Meletus</a:t>
            </a:r>
            <a:r>
              <a:rPr lang="zh-TW" altLang="en-US" dirty="0" smtClean="0"/>
              <a:t>聲稱</a:t>
            </a:r>
            <a:r>
              <a:rPr lang="en-US" altLang="zh-TW" dirty="0" smtClean="0"/>
              <a:t>︰ </a:t>
            </a:r>
            <a:r>
              <a:rPr lang="zh-TW" altLang="en-US" dirty="0" smtClean="0"/>
              <a:t>「蘇格拉底作惡多端，好管閒事，凡事打破沙鍋問到底。顛倒是非，尸位杏壇，混淆視聽，誤人子弟。」因為蘇格拉底四處與人討論哲學而引人窘迫。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D3EAC-BD0E-4727-9E5D-83C700BC0E3E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0616477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 smtClean="0"/>
              <a:t>蘇格拉底第一次答辯後，陪審團以黑白貝殼投票</a:t>
            </a:r>
            <a:r>
              <a:rPr lang="en-US" altLang="zh-TW" dirty="0" smtClean="0"/>
              <a:t>—</a:t>
            </a:r>
            <a:r>
              <a:rPr lang="zh-TW" altLang="en-US" dirty="0" smtClean="0"/>
              <a:t>有罪與無罪。經過第一輪投票，蘇格拉底只願意付罰金一個金幣，他的朋友們願意幫他付</a:t>
            </a:r>
            <a:r>
              <a:rPr lang="en-US" altLang="zh-TW" dirty="0" smtClean="0"/>
              <a:t>30</a:t>
            </a:r>
            <a:r>
              <a:rPr lang="zh-TW" altLang="en-US" dirty="0" smtClean="0"/>
              <a:t>個金幣，但蘇格拉底認為自己無罪，根本不該受罰，若是付罰金，無異於認罪。</a:t>
            </a:r>
          </a:p>
          <a:p>
            <a:r>
              <a:rPr lang="zh-TW" altLang="en-US" dirty="0" smtClean="0"/>
              <a:t>西元前</a:t>
            </a:r>
            <a:r>
              <a:rPr lang="en-US" altLang="zh-TW" dirty="0" smtClean="0"/>
              <a:t>399</a:t>
            </a:r>
            <a:r>
              <a:rPr lang="zh-TW" altLang="en-US" dirty="0" smtClean="0"/>
              <a:t>年</a:t>
            </a:r>
            <a:r>
              <a:rPr lang="en-US" altLang="zh-TW" dirty="0" smtClean="0"/>
              <a:t>6</a:t>
            </a:r>
            <a:r>
              <a:rPr lang="zh-TW" altLang="en-US" dirty="0" smtClean="0"/>
              <a:t>月， 雅典監獄中年過七旬的蘇格拉底被處決前，只見他衣衫襤褸，散髮赤足，而面容卻神色自若。直到獄卒端來了一杯毒鴆汁，蘇格拉底接過杯子一飲而盡。蘇格拉底躺下並微笑對前來告別的老朋友說，曾吃過鄰居的一隻雞尚未償還，請替他代為償還。最後，安詳地閉上眼睛，結束他精采豐富的一生。</a:t>
            </a:r>
            <a:endParaRPr lang="en-US" altLang="zh-TW" dirty="0" smtClean="0"/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D3EAC-BD0E-4727-9E5D-83C700BC0E3E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52405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sz="1200" dirty="0" smtClean="0"/>
              <a:t>德性</a:t>
            </a:r>
            <a:r>
              <a:rPr lang="en-US" altLang="zh-TW" sz="1200" dirty="0" smtClean="0"/>
              <a:t>(</a:t>
            </a:r>
            <a:r>
              <a:rPr lang="en-US" altLang="zh-TW" sz="1200" dirty="0" err="1" smtClean="0"/>
              <a:t>Arete</a:t>
            </a:r>
            <a:r>
              <a:rPr lang="en-US" altLang="zh-TW" sz="1200" dirty="0" smtClean="0"/>
              <a:t>)</a:t>
            </a:r>
            <a:r>
              <a:rPr lang="zh-TW" altLang="en-US" sz="1200" dirty="0" smtClean="0"/>
              <a:t>高於一切：</a:t>
            </a:r>
            <a:r>
              <a:rPr lang="en-US" altLang="zh-TW" sz="1200" dirty="0" smtClean="0"/>
              <a:t>1.</a:t>
            </a:r>
            <a:r>
              <a:rPr lang="zh-TW" altLang="en-US" sz="1200" dirty="0" smtClean="0"/>
              <a:t>此生所言所行唯神是念，期望有益於世道人心。</a:t>
            </a:r>
            <a:r>
              <a:rPr lang="en-US" altLang="zh-TW" sz="1200" dirty="0" smtClean="0"/>
              <a:t>2.</a:t>
            </a:r>
            <a:r>
              <a:rPr lang="zh-TW" altLang="en-US" sz="1200" dirty="0" smtClean="0"/>
              <a:t>我的一切所作所為都只是誘導各位，莫以身家財產性命為念，應當以修心養性為務。</a:t>
            </a:r>
            <a:r>
              <a:rPr lang="en-US" altLang="zh-TW" sz="1200" dirty="0" smtClean="0"/>
              <a:t>3.</a:t>
            </a:r>
            <a:r>
              <a:rPr lang="zh-TW" altLang="en-US" sz="1200" dirty="0" smtClean="0"/>
              <a:t>美德在身，其中有萬般善品。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D3EAC-BD0E-4727-9E5D-83C700BC0E3E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940753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zh-TW" sz="1200" dirty="0" err="1" smtClean="0"/>
              <a:t>Chaerephon</a:t>
            </a:r>
            <a:r>
              <a:rPr lang="zh-TW" altLang="en-US" sz="1200" dirty="0" smtClean="0"/>
              <a:t>是蘇格拉底的至友，曾經到德爾菲的阿波羅神妙請求神諭</a:t>
            </a:r>
            <a:r>
              <a:rPr lang="en-US" altLang="zh-TW" sz="1200" dirty="0" smtClean="0"/>
              <a:t>︰</a:t>
            </a:r>
            <a:r>
              <a:rPr lang="zh-TW" altLang="en-US" sz="1200" dirty="0" smtClean="0"/>
              <a:t>「有誰比蘇格拉底聰明</a:t>
            </a:r>
            <a:r>
              <a:rPr lang="zh-TW" altLang="zh-TW" sz="1200" dirty="0" smtClean="0"/>
              <a:t>？</a:t>
            </a:r>
            <a:r>
              <a:rPr lang="zh-TW" altLang="en-US" sz="1200" dirty="0" smtClean="0"/>
              <a:t>」</a:t>
            </a:r>
            <a:r>
              <a:rPr lang="en-US" altLang="zh-TW" sz="1200" dirty="0" smtClean="0"/>
              <a:t>,</a:t>
            </a:r>
            <a:r>
              <a:rPr lang="zh-TW" altLang="en-US" sz="1200" dirty="0" smtClean="0"/>
              <a:t>此廟一年只有一個月接受信徒問事，廟中的女祭司</a:t>
            </a:r>
            <a:r>
              <a:rPr lang="en-US" altLang="zh-TW" sz="1200" dirty="0" smtClean="0"/>
              <a:t>Pythia</a:t>
            </a:r>
            <a:r>
              <a:rPr lang="zh-TW" altLang="en-US" sz="1200" dirty="0" smtClean="0"/>
              <a:t>回答</a:t>
            </a:r>
            <a:r>
              <a:rPr lang="en-US" altLang="zh-TW" sz="1200" dirty="0" smtClean="0"/>
              <a:t>︰</a:t>
            </a:r>
            <a:r>
              <a:rPr lang="zh-TW" altLang="en-US" sz="1200" dirty="0" smtClean="0"/>
              <a:t>「沒有人比蘇格拉底更聰明。」</a:t>
            </a:r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D3EAC-BD0E-4727-9E5D-83C700BC0E3E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6062288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 dirty="0" smtClean="0"/>
              <a:t>蘇格拉底藉著假裝無知的方式，強迫他所遇見的人運用本身的常識，這使他能夠不斷揭露人們思想上的弱點。這樣的方式，我們稱為「蘇格拉底式的反諷」。蘇格拉底曾說：「雅典就像一匹鈍馬，而我就是那一隻不斷叮它，讓它具有活力的牛蠅。」</a:t>
            </a: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BD3EAC-BD0E-4727-9E5D-83C700BC0E3E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8275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smtClean="0"/>
              <a:t>按一下以編輯母片副標題樣式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59C11-0760-42BB-AB1B-881AFFF5D280}" type="datetimeFigureOut">
              <a:rPr lang="zh-TW" altLang="en-US" smtClean="0"/>
              <a:t>2018/12/18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2CAF-A554-4961-9645-F01E6D2545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568522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59C11-0760-42BB-AB1B-881AFFF5D280}" type="datetimeFigureOut">
              <a:rPr lang="zh-TW" altLang="en-US" smtClean="0"/>
              <a:t>2018/12/18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2CAF-A554-4961-9645-F01E6D2545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01590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59C11-0760-42BB-AB1B-881AFFF5D280}" type="datetimeFigureOut">
              <a:rPr lang="zh-TW" altLang="en-US" smtClean="0"/>
              <a:t>2018/12/18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2CAF-A554-4961-9645-F01E6D2545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990638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59C11-0760-42BB-AB1B-881AFFF5D280}" type="datetimeFigureOut">
              <a:rPr lang="zh-TW" altLang="en-US" smtClean="0"/>
              <a:t>2018/12/18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2CAF-A554-4961-9645-F01E6D2545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43779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59C11-0760-42BB-AB1B-881AFFF5D280}" type="datetimeFigureOut">
              <a:rPr lang="zh-TW" altLang="en-US" smtClean="0"/>
              <a:t>2018/12/18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2CAF-A554-4961-9645-F01E6D2545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78662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59C11-0760-42BB-AB1B-881AFFF5D280}" type="datetimeFigureOut">
              <a:rPr lang="zh-TW" altLang="en-US" smtClean="0"/>
              <a:t>2018/12/18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2CAF-A554-4961-9645-F01E6D2545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06141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59C11-0760-42BB-AB1B-881AFFF5D280}" type="datetimeFigureOut">
              <a:rPr lang="zh-TW" altLang="en-US" smtClean="0"/>
              <a:t>2018/12/18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2CAF-A554-4961-9645-F01E6D2545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832332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59C11-0760-42BB-AB1B-881AFFF5D280}" type="datetimeFigureOut">
              <a:rPr lang="zh-TW" altLang="en-US" smtClean="0"/>
              <a:t>2018/12/18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2CAF-A554-4961-9645-F01E6D2545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98682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59C11-0760-42BB-AB1B-881AFFF5D280}" type="datetimeFigureOut">
              <a:rPr lang="zh-TW" altLang="en-US" smtClean="0"/>
              <a:t>2018/12/18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2CAF-A554-4961-9645-F01E6D2545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435792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59C11-0760-42BB-AB1B-881AFFF5D280}" type="datetimeFigureOut">
              <a:rPr lang="zh-TW" altLang="en-US" smtClean="0"/>
              <a:t>2018/12/18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2CAF-A554-4961-9645-F01E6D2545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576644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659C11-0760-42BB-AB1B-881AFFF5D280}" type="datetimeFigureOut">
              <a:rPr lang="zh-TW" altLang="en-US" smtClean="0"/>
              <a:t>2018/12/18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7792CAF-A554-4961-9645-F01E6D2545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208094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zh-TW" altLang="en-US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659C11-0760-42BB-AB1B-881AFFF5D280}" type="datetimeFigureOut">
              <a:rPr lang="zh-TW" altLang="en-US" smtClean="0"/>
              <a:t>2018/12/18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792CAF-A554-4961-9645-F01E6D2545E6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097757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zh-TW" altLang="zh-TW" b="1" dirty="0"/>
              <a:t>你也是蘇格拉底</a:t>
            </a:r>
            <a:endParaRPr lang="zh-TW" altLang="en-US" dirty="0"/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zh-TW" altLang="en-US" dirty="0" smtClean="0"/>
              <a:t>泰宇出版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945846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主要理念在哲學的成就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sz="3000" dirty="0"/>
              <a:t>無知之知</a:t>
            </a:r>
            <a:endParaRPr lang="en-US" altLang="zh-TW" sz="3000" dirty="0"/>
          </a:p>
          <a:p>
            <a:pPr>
              <a:defRPr/>
            </a:pPr>
            <a:r>
              <a:rPr lang="zh-TW" altLang="en-US" sz="3000" dirty="0"/>
              <a:t>蘇格拉底發現</a:t>
            </a:r>
            <a:r>
              <a:rPr lang="en-US" altLang="zh-TW" sz="3000" dirty="0"/>
              <a:t>︰</a:t>
            </a:r>
            <a:r>
              <a:rPr lang="zh-TW" altLang="en-US" sz="3000" dirty="0" smtClean="0"/>
              <a:t>在</a:t>
            </a:r>
            <a:r>
              <a:rPr lang="zh-TW" altLang="en-US" sz="3000" dirty="0"/>
              <a:t>問道的過程中</a:t>
            </a:r>
            <a:r>
              <a:rPr lang="zh-TW" altLang="en-US" sz="3000" dirty="0" smtClean="0"/>
              <a:t>，這些所謂的名人</a:t>
            </a:r>
            <a:r>
              <a:rPr lang="zh-TW" altLang="en-US" sz="3000" dirty="0"/>
              <a:t>其實一無所知，卻虛有其名，假裝聰明，其實是草包。</a:t>
            </a:r>
          </a:p>
          <a:p>
            <a:pPr>
              <a:defRPr/>
            </a:pPr>
            <a:r>
              <a:rPr lang="zh-TW" altLang="en-US" sz="3000" dirty="0"/>
              <a:t>這些名人自命不凡，一無所知，自以為無所不知。</a:t>
            </a:r>
          </a:p>
          <a:p>
            <a:pPr>
              <a:defRPr/>
            </a:pPr>
            <a:r>
              <a:rPr lang="zh-TW" altLang="en-US" sz="3000" dirty="0"/>
              <a:t>蘇格拉底知道自己無知，有自知之明</a:t>
            </a:r>
            <a:r>
              <a:rPr lang="zh-TW" altLang="en-US" sz="3000" dirty="0" smtClean="0"/>
              <a:t>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32309331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主要理念在哲學的成就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  <a:defRPr/>
            </a:pPr>
            <a:r>
              <a:rPr lang="zh-TW" altLang="en-US" sz="3000" dirty="0" smtClean="0"/>
              <a:t>對策</a:t>
            </a:r>
            <a:r>
              <a:rPr lang="en-US" altLang="zh-TW" sz="3000" dirty="0" smtClean="0"/>
              <a:t>-</a:t>
            </a:r>
            <a:r>
              <a:rPr lang="zh-TW" altLang="en-US" sz="3000" dirty="0" smtClean="0"/>
              <a:t>否證</a:t>
            </a:r>
            <a:endParaRPr lang="en-US" altLang="zh-TW" sz="3000" dirty="0" smtClean="0"/>
          </a:p>
          <a:p>
            <a:pPr>
              <a:defRPr/>
            </a:pPr>
            <a:r>
              <a:rPr lang="zh-TW" altLang="en-US" sz="3000" dirty="0" smtClean="0"/>
              <a:t>蘇格拉底</a:t>
            </a:r>
            <a:r>
              <a:rPr lang="zh-TW" altLang="en-US" sz="3000" dirty="0"/>
              <a:t>感到懷疑，希望探測虛實。</a:t>
            </a:r>
          </a:p>
          <a:p>
            <a:pPr>
              <a:defRPr/>
            </a:pPr>
            <a:r>
              <a:rPr lang="zh-TW" altLang="en-US" sz="3000" dirty="0"/>
              <a:t>他假設</a:t>
            </a:r>
            <a:r>
              <a:rPr lang="en-US" altLang="zh-TW" sz="3000" dirty="0"/>
              <a:t>︰</a:t>
            </a:r>
            <a:r>
              <a:rPr lang="zh-TW" altLang="en-US" sz="3000" dirty="0"/>
              <a:t>只要找到一個人比他更聰明，神諭自然不攻自破。</a:t>
            </a:r>
          </a:p>
          <a:p>
            <a:pPr>
              <a:defRPr/>
            </a:pPr>
            <a:r>
              <a:rPr lang="zh-TW" altLang="en-US" sz="3000" dirty="0"/>
              <a:t>這是否證的方法，於是他採取行動，四處找人提問題、辯論、證明對方的意見不是真理，令對方詞窮。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40602175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主要理念在哲學的成就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  <a:defRPr/>
            </a:pPr>
            <a:r>
              <a:rPr lang="zh-TW" altLang="en-US" sz="3000" dirty="0"/>
              <a:t>天命在身</a:t>
            </a:r>
            <a:endParaRPr lang="en-US" altLang="zh-TW" sz="3000" dirty="0"/>
          </a:p>
          <a:p>
            <a:pPr>
              <a:defRPr/>
            </a:pPr>
            <a:r>
              <a:rPr lang="zh-TW" altLang="en-US" sz="3000" dirty="0"/>
              <a:t>蘇格拉底認真的探求神諭真諦。</a:t>
            </a:r>
          </a:p>
          <a:p>
            <a:pPr>
              <a:defRPr/>
            </a:pPr>
            <a:r>
              <a:rPr lang="zh-TW" altLang="en-US" sz="3000" dirty="0"/>
              <a:t>他認為這是順應</a:t>
            </a:r>
            <a:r>
              <a:rPr lang="zh-TW" altLang="en-US" sz="3000" dirty="0" smtClean="0"/>
              <a:t>天命</a:t>
            </a:r>
            <a:r>
              <a:rPr lang="zh-TW" altLang="en-US" sz="3000" dirty="0"/>
              <a:t>。 </a:t>
            </a:r>
          </a:p>
          <a:p>
            <a:pPr>
              <a:defRPr/>
            </a:pPr>
            <a:r>
              <a:rPr lang="zh-TW" altLang="en-US" sz="3000" dirty="0"/>
              <a:t>為了貫徹天命，無視橫逆當前</a:t>
            </a:r>
            <a:r>
              <a:rPr lang="zh-TW" altLang="en-US" sz="3000" dirty="0" smtClean="0"/>
              <a:t>。</a:t>
            </a:r>
            <a:endParaRPr lang="en-US" altLang="zh-TW" sz="3000" dirty="0" smtClean="0"/>
          </a:p>
          <a:p>
            <a:pPr>
              <a:defRPr/>
            </a:pPr>
            <a:endParaRPr lang="zh-TW" altLang="en-US" sz="3000" dirty="0"/>
          </a:p>
          <a:p>
            <a:pPr marL="0" indent="0">
              <a:buNone/>
              <a:defRPr/>
            </a:pPr>
            <a:r>
              <a:rPr lang="zh-TW" altLang="en-US" sz="3000" dirty="0" smtClean="0"/>
              <a:t>蘇格拉底發現</a:t>
            </a:r>
            <a:r>
              <a:rPr lang="en-US" altLang="zh-TW" sz="3000" dirty="0"/>
              <a:t>︰</a:t>
            </a:r>
          </a:p>
          <a:p>
            <a:pPr marL="0" indent="0">
              <a:buNone/>
              <a:defRPr/>
            </a:pPr>
            <a:r>
              <a:rPr lang="en-US" altLang="zh-TW" sz="3000" dirty="0" smtClean="0"/>
              <a:t>1.</a:t>
            </a:r>
            <a:r>
              <a:rPr lang="zh-TW" altLang="en-US" sz="3000" dirty="0" smtClean="0"/>
              <a:t>越</a:t>
            </a:r>
            <a:r>
              <a:rPr lang="zh-TW" altLang="en-US" sz="3000" dirty="0"/>
              <a:t>是出名的人，越是愚蠢。名不見經傳的人反而比較聰明。</a:t>
            </a:r>
          </a:p>
          <a:p>
            <a:pPr marL="0" indent="0">
              <a:buNone/>
              <a:defRPr/>
            </a:pPr>
            <a:r>
              <a:rPr lang="en-US" altLang="zh-TW" sz="3000" dirty="0" smtClean="0"/>
              <a:t>2.</a:t>
            </a:r>
            <a:r>
              <a:rPr lang="zh-TW" altLang="en-US" sz="3000" dirty="0" smtClean="0"/>
              <a:t>於是累積與招致了</a:t>
            </a:r>
            <a:r>
              <a:rPr lang="zh-TW" altLang="en-US" sz="3000" dirty="0"/>
              <a:t>許多人的怨恨。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836132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主要理念在哲學的成就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67544" y="162880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altLang="zh-TW" sz="3000" dirty="0"/>
              <a:t>1.</a:t>
            </a:r>
            <a:r>
              <a:rPr lang="zh-TW" altLang="en-US" sz="3000" dirty="0"/>
              <a:t>理智主義</a:t>
            </a:r>
            <a:r>
              <a:rPr lang="en-US" altLang="zh-TW" sz="3000" dirty="0"/>
              <a:t>—</a:t>
            </a:r>
            <a:r>
              <a:rPr lang="zh-TW" altLang="en-US" sz="3000" dirty="0"/>
              <a:t>知即德。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altLang="zh-TW" sz="3000" dirty="0"/>
              <a:t>2.</a:t>
            </a:r>
            <a:r>
              <a:rPr lang="zh-TW" altLang="en-US" sz="3000" dirty="0"/>
              <a:t>把當時盛行天文學、物理學的學風拉回到個人自身，重視道德哲學。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altLang="zh-TW" sz="3000" dirty="0"/>
              <a:t>3.</a:t>
            </a:r>
            <a:r>
              <a:rPr lang="zh-TW" altLang="en-US" sz="3000" dirty="0"/>
              <a:t>言行合一</a:t>
            </a:r>
            <a:r>
              <a:rPr lang="en-US" altLang="zh-TW" sz="3000" dirty="0"/>
              <a:t>︰</a:t>
            </a:r>
            <a:r>
              <a:rPr lang="zh-TW" altLang="en-US" sz="3000" dirty="0"/>
              <a:t>選我所愛、愛我所選。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altLang="zh-TW" sz="3000" dirty="0"/>
              <a:t>4.</a:t>
            </a:r>
            <a:r>
              <a:rPr lang="zh-TW" altLang="en-US" sz="3000" dirty="0"/>
              <a:t>提倡靈魂論</a:t>
            </a:r>
            <a:r>
              <a:rPr lang="en-US" altLang="zh-TW" sz="3000" dirty="0"/>
              <a:t>—</a:t>
            </a:r>
            <a:r>
              <a:rPr lang="zh-TW" altLang="en-US" sz="3000" dirty="0"/>
              <a:t>美德是永恆的幸福至善。</a:t>
            </a:r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altLang="zh-TW" sz="3000" dirty="0"/>
              <a:t>5.</a:t>
            </a:r>
            <a:r>
              <a:rPr lang="zh-TW" altLang="en-US" sz="3000" dirty="0"/>
              <a:t>目的論</a:t>
            </a:r>
            <a:r>
              <a:rPr lang="en-US" altLang="zh-TW" sz="3000" dirty="0"/>
              <a:t>:</a:t>
            </a:r>
            <a:r>
              <a:rPr lang="zh-TW" altLang="en-US" sz="3000" dirty="0"/>
              <a:t>做任何事情都有一個目的，如射箭，必有一個目標。</a:t>
            </a:r>
            <a:endParaRPr lang="en-US" altLang="zh-TW" sz="3000" dirty="0"/>
          </a:p>
          <a:p>
            <a:pPr marL="0" indent="0">
              <a:buFont typeface="Arial" panose="020B0604020202020204" pitchFamily="34" charset="0"/>
              <a:buNone/>
              <a:defRPr/>
            </a:pPr>
            <a:r>
              <a:rPr lang="en-US" altLang="zh-TW" sz="3000" dirty="0"/>
              <a:t>6.</a:t>
            </a:r>
            <a:r>
              <a:rPr lang="zh-TW" altLang="en-US" sz="3000" dirty="0"/>
              <a:t>有使命感、天命感。</a:t>
            </a:r>
          </a:p>
          <a:p>
            <a:pPr>
              <a:defRPr/>
            </a:pPr>
            <a:endParaRPr lang="zh-TW" altLang="en-US" dirty="0">
              <a:latin typeface="標楷體" pitchFamily="65" charset="-120"/>
              <a:ea typeface="標楷體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7304920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哲學家思考方式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dirty="0" smtClean="0"/>
              <a:t>蘇格拉底產婆術－辯證</a:t>
            </a:r>
            <a:r>
              <a:rPr lang="zh-TW" altLang="en-US" dirty="0"/>
              <a:t>詰問</a:t>
            </a:r>
            <a:r>
              <a:rPr lang="zh-TW" altLang="en-US" dirty="0" smtClean="0"/>
              <a:t>法</a:t>
            </a:r>
            <a:endParaRPr lang="en-US" altLang="zh-TW" dirty="0" smtClean="0"/>
          </a:p>
          <a:p>
            <a:r>
              <a:rPr lang="zh-TW" altLang="en-US" dirty="0" smtClean="0"/>
              <a:t>蘇格拉底的</a:t>
            </a:r>
            <a:r>
              <a:rPr lang="zh-TW" altLang="en-US" dirty="0"/>
              <a:t>談話藝術就像為人接生一樣，「產婆術」就強調</a:t>
            </a:r>
            <a:r>
              <a:rPr lang="zh-TW" altLang="en-US" dirty="0" smtClean="0"/>
              <a:t>在「一問一答」。</a:t>
            </a:r>
            <a:endParaRPr lang="en-US" altLang="zh-TW" dirty="0" smtClean="0"/>
          </a:p>
          <a:p>
            <a:r>
              <a:rPr lang="zh-TW" altLang="en-US" dirty="0" smtClean="0"/>
              <a:t>他的使命就是</a:t>
            </a:r>
            <a:r>
              <a:rPr lang="zh-TW" altLang="en-US" dirty="0"/>
              <a:t>幫助人們「生出」正確的思想，因為真正的智慧來自內心，而不是得自別人的傳授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endParaRPr lang="en-US" altLang="zh-TW" dirty="0" smtClean="0"/>
          </a:p>
          <a:p>
            <a:pPr marL="0" indent="0">
              <a:buNone/>
            </a:pPr>
            <a:r>
              <a:rPr lang="zh-TW" altLang="en-US" u="sng" dirty="0"/>
              <a:t>道德</a:t>
            </a:r>
            <a:r>
              <a:rPr lang="en-US" altLang="zh-TW" u="sng" dirty="0"/>
              <a:t>VS.</a:t>
            </a:r>
            <a:r>
              <a:rPr lang="zh-TW" altLang="en-US" u="sng" dirty="0" smtClean="0"/>
              <a:t>不道德</a:t>
            </a:r>
            <a:r>
              <a:rPr lang="zh-TW" altLang="en-US" dirty="0" smtClean="0"/>
              <a:t>的小故事</a:t>
            </a: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  <a:p>
            <a:endParaRPr lang="en-US" altLang="zh-TW" dirty="0" smtClean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438910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哲學家思考方式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zh-TW" altLang="en-US" dirty="0" smtClean="0"/>
              <a:t>道德</a:t>
            </a:r>
            <a:r>
              <a:rPr lang="en-US" altLang="zh-TW" dirty="0" smtClean="0"/>
              <a:t>VS.</a:t>
            </a:r>
            <a:r>
              <a:rPr lang="zh-TW" altLang="en-US" dirty="0" smtClean="0"/>
              <a:t>不道德</a:t>
            </a:r>
            <a:endParaRPr lang="en-US" altLang="zh-TW" dirty="0" smtClean="0"/>
          </a:p>
          <a:p>
            <a:r>
              <a:rPr lang="zh-TW" altLang="en-US" dirty="0" smtClean="0"/>
              <a:t>蘇格拉底</a:t>
            </a:r>
            <a:r>
              <a:rPr lang="zh-TW" altLang="en-US" dirty="0"/>
              <a:t>習慣到熱鬧的雅典市場上去發表演說和與人辯論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有</a:t>
            </a:r>
            <a:r>
              <a:rPr lang="zh-TW" altLang="en-US" dirty="0"/>
              <a:t>一天，他一如往常來到市集，</a:t>
            </a:r>
            <a:r>
              <a:rPr lang="zh-TW" altLang="en-US" dirty="0" smtClean="0"/>
              <a:t>他拉</a:t>
            </a:r>
            <a:r>
              <a:rPr lang="zh-TW" altLang="en-US" dirty="0"/>
              <a:t>住一個路人問道：「我有一個問題不明白，想向您請教。人人都說要做一個有道德的人，但道德究竟是什麼？」 </a:t>
            </a:r>
            <a:endParaRPr lang="en-US" altLang="zh-TW" dirty="0" smtClean="0"/>
          </a:p>
          <a:p>
            <a:r>
              <a:rPr lang="zh-TW" altLang="en-US" dirty="0" smtClean="0"/>
              <a:t>路人回答：</a:t>
            </a:r>
            <a:r>
              <a:rPr lang="zh-TW" altLang="en-US" dirty="0"/>
              <a:t>「忠誠老實，不欺騙人，這就是公認的道德行為。」 </a:t>
            </a:r>
            <a:br>
              <a:rPr lang="zh-TW" altLang="en-US" dirty="0"/>
            </a:b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251520" y="188640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補充</a:t>
            </a:r>
            <a:r>
              <a:rPr lang="zh-TW" altLang="en-US" dirty="0" smtClean="0"/>
              <a:t>資料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3240445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哲學家思考方式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zh-TW" altLang="en-US" dirty="0" smtClean="0"/>
              <a:t>蘇格拉底</a:t>
            </a:r>
            <a:r>
              <a:rPr lang="zh-TW" altLang="en-US" dirty="0"/>
              <a:t>又問：「您說道德是不欺騙人，但在和敵人交戰的時候，我軍將士千方百計地去欺騙敵人，那是不道德嗎？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r>
              <a:rPr lang="zh-TW" altLang="en-US" dirty="0" smtClean="0"/>
              <a:t>路人回答</a:t>
            </a:r>
            <a:r>
              <a:rPr lang="zh-TW" altLang="en-US" dirty="0"/>
              <a:t>：「欺騙敵人沒關係，但欺騙自己人就不道德了。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r>
              <a:rPr lang="zh-TW" altLang="en-US" dirty="0"/>
              <a:t>蘇格拉底再問：「但是和敵人作戰時，我軍被包圍了，處境險惡，為了鼓舞士氣，將領欺騙士兵說：</a:t>
            </a:r>
            <a:r>
              <a:rPr lang="en-US" altLang="zh-TW" dirty="0"/>
              <a:t>『</a:t>
            </a:r>
            <a:r>
              <a:rPr lang="zh-TW" altLang="en-US" dirty="0"/>
              <a:t>我們的援軍就要到了，大家快奮力突圍！</a:t>
            </a:r>
            <a:r>
              <a:rPr lang="en-US" altLang="zh-TW" dirty="0"/>
              <a:t>』</a:t>
            </a:r>
            <a:r>
              <a:rPr lang="zh-TW" altLang="en-US" dirty="0"/>
              <a:t>結果成功了。這種欺騙也是不道德的嗎？」</a:t>
            </a:r>
            <a:br>
              <a:rPr lang="zh-TW" altLang="en-US" dirty="0"/>
            </a:br>
            <a:r>
              <a:rPr lang="zh-TW" altLang="en-US" dirty="0"/>
              <a:t/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251520" y="188640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補充</a:t>
            </a:r>
            <a:r>
              <a:rPr lang="zh-TW" altLang="en-US" dirty="0" smtClean="0"/>
              <a:t>資料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136672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哲學家思考方式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zh-TW" altLang="en-US" dirty="0" smtClean="0"/>
              <a:t>路人回答</a:t>
            </a:r>
            <a:r>
              <a:rPr lang="zh-TW" altLang="en-US" dirty="0"/>
              <a:t>：「那是出於無奈，我們在日常生活中就不能這樣</a:t>
            </a:r>
            <a:r>
              <a:rPr lang="zh-TW" altLang="en-US" dirty="0" smtClean="0"/>
              <a:t>。」</a:t>
            </a:r>
            <a:endParaRPr lang="en-US" altLang="zh-TW" dirty="0" smtClean="0"/>
          </a:p>
          <a:p>
            <a:r>
              <a:rPr lang="zh-TW" altLang="en-US" dirty="0" smtClean="0"/>
              <a:t>蘇格拉底</a:t>
            </a:r>
            <a:r>
              <a:rPr lang="zh-TW" altLang="en-US" dirty="0"/>
              <a:t>又問：「假如兒子生病了，不肯吃藥，父親騙兒子說：</a:t>
            </a:r>
            <a:r>
              <a:rPr lang="en-US" altLang="zh-TW" dirty="0"/>
              <a:t>『</a:t>
            </a:r>
            <a:r>
              <a:rPr lang="zh-TW" altLang="en-US" dirty="0"/>
              <a:t>這不是藥，是一種好吃的東西。</a:t>
            </a:r>
            <a:r>
              <a:rPr lang="en-US" altLang="zh-TW" dirty="0"/>
              <a:t>』</a:t>
            </a:r>
            <a:r>
              <a:rPr lang="zh-TW" altLang="en-US" dirty="0"/>
              <a:t>這也不道德嗎？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r>
              <a:rPr lang="zh-TW" altLang="en-US" dirty="0" smtClean="0"/>
              <a:t>路人只好</a:t>
            </a:r>
            <a:r>
              <a:rPr lang="zh-TW" altLang="en-US" dirty="0"/>
              <a:t>承認：「這種善意的欺騙行為也是道德的。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r>
              <a:rPr lang="zh-TW" altLang="en-US" dirty="0" smtClean="0"/>
              <a:t>蘇格拉底</a:t>
            </a:r>
            <a:r>
              <a:rPr lang="zh-TW" altLang="en-US" dirty="0"/>
              <a:t>繼續追問：「不騙人是道德的，騙人也可以是道德的，也就是說，道德不能用騙不騙人來說明。那道德究竟要用什麼來說明呢？」 </a:t>
            </a:r>
            <a:br>
              <a:rPr lang="zh-TW" altLang="en-US" dirty="0"/>
            </a:b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251520" y="188640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補充</a:t>
            </a:r>
            <a:r>
              <a:rPr lang="zh-TW" altLang="en-US" dirty="0" smtClean="0"/>
              <a:t>資料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2243592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哲學家思考方式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zh-TW" altLang="en-US" dirty="0" smtClean="0"/>
              <a:t>分組活動</a:t>
            </a:r>
            <a:r>
              <a:rPr lang="en-US" altLang="zh-TW" dirty="0" smtClean="0"/>
              <a:t>-</a:t>
            </a:r>
            <a:r>
              <a:rPr lang="zh-TW" altLang="en-US" dirty="0"/>
              <a:t>先有雞？還是先有蛋？ </a:t>
            </a:r>
            <a:r>
              <a:rPr lang="zh-TW" altLang="en-US" dirty="0" smtClean="0"/>
              <a:t>（</a:t>
            </a:r>
            <a:r>
              <a:rPr lang="en-US" altLang="zh-TW" dirty="0" smtClean="0"/>
              <a:t>5</a:t>
            </a:r>
            <a:r>
              <a:rPr lang="zh-TW" altLang="en-US" dirty="0" smtClean="0"/>
              <a:t>分鐘）</a:t>
            </a:r>
            <a:endParaRPr lang="en-US" altLang="zh-TW" dirty="0" smtClean="0"/>
          </a:p>
          <a:p>
            <a:r>
              <a:rPr lang="zh-TW" altLang="en-US" dirty="0" smtClean="0"/>
              <a:t>請同學運用蘇格拉底式詰問法，二人一組，練習討論「先有雞？還是先有蛋？」</a:t>
            </a:r>
            <a:endParaRPr lang="en-US" altLang="zh-TW" dirty="0" smtClean="0"/>
          </a:p>
          <a:p>
            <a:r>
              <a:rPr lang="zh-TW" altLang="en-US" dirty="0" smtClean="0"/>
              <a:t>一位同學站</a:t>
            </a:r>
            <a:r>
              <a:rPr lang="zh-TW" altLang="en-US" dirty="0"/>
              <a:t>在先有雞的立場，</a:t>
            </a:r>
            <a:r>
              <a:rPr lang="zh-TW" altLang="en-US" dirty="0" smtClean="0"/>
              <a:t>另一位同學則站在先有蛋的立場，並為所持的理由輪流進行一人一句對話。</a:t>
            </a:r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888686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哲學家思考方式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85313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zh-TW" altLang="en-US" dirty="0" smtClean="0"/>
              <a:t>分組活動</a:t>
            </a:r>
            <a:r>
              <a:rPr lang="en-US" altLang="zh-TW" dirty="0" smtClean="0"/>
              <a:t>-</a:t>
            </a:r>
            <a:r>
              <a:rPr lang="zh-TW" altLang="en-US" dirty="0"/>
              <a:t>先有雞？還是先有蛋？ </a:t>
            </a:r>
            <a:r>
              <a:rPr lang="zh-TW" altLang="en-US" dirty="0" smtClean="0"/>
              <a:t>（</a:t>
            </a:r>
            <a:r>
              <a:rPr lang="en-US" altLang="zh-TW" dirty="0" smtClean="0"/>
              <a:t>5</a:t>
            </a:r>
            <a:r>
              <a:rPr lang="zh-TW" altLang="en-US" dirty="0" smtClean="0"/>
              <a:t>分鐘）</a:t>
            </a:r>
            <a:endParaRPr lang="en-US" altLang="zh-TW" dirty="0" smtClean="0"/>
          </a:p>
          <a:p>
            <a:r>
              <a:rPr lang="zh-TW" altLang="en-US" dirty="0" smtClean="0"/>
              <a:t>教師可先邀請若干自願主張先有雞的同學分享說明</a:t>
            </a:r>
            <a:r>
              <a:rPr lang="en-US" altLang="zh-TW" dirty="0" smtClean="0"/>
              <a:t>(</a:t>
            </a:r>
            <a:r>
              <a:rPr lang="zh-TW" altLang="en-US" dirty="0" smtClean="0"/>
              <a:t>可分享主張理由</a:t>
            </a:r>
            <a:r>
              <a:rPr lang="en-US" altLang="zh-TW" dirty="0" smtClean="0"/>
              <a:t>/</a:t>
            </a:r>
            <a:r>
              <a:rPr lang="zh-TW" altLang="en-US" dirty="0" smtClean="0"/>
              <a:t>歷程感受</a:t>
            </a:r>
            <a:r>
              <a:rPr lang="en-US" altLang="zh-TW" dirty="0" smtClean="0"/>
              <a:t>)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/>
              <a:t>教師</a:t>
            </a:r>
            <a:r>
              <a:rPr lang="zh-TW" altLang="en-US" dirty="0" smtClean="0"/>
              <a:t>可再邀請</a:t>
            </a:r>
            <a:r>
              <a:rPr lang="zh-TW" altLang="en-US" dirty="0"/>
              <a:t>若干自願主張先</a:t>
            </a:r>
            <a:r>
              <a:rPr lang="zh-TW" altLang="en-US" dirty="0" smtClean="0"/>
              <a:t>有蛋的</a:t>
            </a:r>
            <a:r>
              <a:rPr lang="zh-TW" altLang="en-US" dirty="0"/>
              <a:t>同學分享</a:t>
            </a:r>
            <a:r>
              <a:rPr lang="zh-TW" altLang="en-US" dirty="0" smtClean="0"/>
              <a:t>說明</a:t>
            </a:r>
            <a:r>
              <a:rPr lang="en-US" altLang="zh-TW" dirty="0"/>
              <a:t>(</a:t>
            </a:r>
            <a:r>
              <a:rPr lang="zh-TW" altLang="en-US" dirty="0"/>
              <a:t>可分享主張理由</a:t>
            </a:r>
            <a:r>
              <a:rPr lang="en-US" altLang="zh-TW" dirty="0"/>
              <a:t>/</a:t>
            </a:r>
            <a:r>
              <a:rPr lang="zh-TW" altLang="en-US" dirty="0"/>
              <a:t>歷程感受</a:t>
            </a:r>
            <a:r>
              <a:rPr lang="en-US" altLang="zh-TW" dirty="0"/>
              <a:t>)</a:t>
            </a:r>
            <a:r>
              <a:rPr lang="zh-TW" altLang="en-US" dirty="0"/>
              <a:t>。</a:t>
            </a:r>
            <a:endParaRPr lang="en-US" altLang="zh-TW" dirty="0"/>
          </a:p>
          <a:p>
            <a:r>
              <a:rPr lang="zh-TW" altLang="en-US" dirty="0" smtClean="0"/>
              <a:t>教師詢問同學，若討論沒有一個明確的答案時，同學們的想法如何？可以怎麼做？</a:t>
            </a:r>
            <a:endParaRPr lang="en-US" altLang="zh-TW" dirty="0" smtClean="0"/>
          </a:p>
          <a:p>
            <a:endParaRPr lang="en-US" altLang="zh-TW" dirty="0"/>
          </a:p>
          <a:p>
            <a:pPr marL="0" indent="0">
              <a:buNone/>
            </a:pPr>
            <a:r>
              <a:rPr lang="zh-TW" altLang="en-US" u="sng" dirty="0"/>
              <a:t>先有雞</a:t>
            </a:r>
            <a:r>
              <a:rPr lang="en-US" altLang="zh-TW" u="sng" dirty="0"/>
              <a:t>VS.</a:t>
            </a:r>
            <a:r>
              <a:rPr lang="zh-TW" altLang="en-US" u="sng" dirty="0"/>
              <a:t>先有蛋</a:t>
            </a:r>
            <a:r>
              <a:rPr lang="zh-TW" altLang="en-US" dirty="0" smtClean="0"/>
              <a:t>的</a:t>
            </a:r>
            <a:r>
              <a:rPr lang="zh-TW" altLang="en-US" dirty="0"/>
              <a:t>小故事</a:t>
            </a:r>
          </a:p>
        </p:txBody>
      </p:sp>
      <p:sp>
        <p:nvSpPr>
          <p:cNvPr id="4" name="矩形 3"/>
          <p:cNvSpPr/>
          <p:nvPr/>
        </p:nvSpPr>
        <p:spPr>
          <a:xfrm>
            <a:off x="251520" y="188640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補充</a:t>
            </a:r>
            <a:r>
              <a:rPr lang="zh-TW" altLang="en-US" dirty="0" smtClean="0"/>
              <a:t>資料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136403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蘇格拉底</a:t>
            </a:r>
            <a:r>
              <a:rPr lang="zh-TW" altLang="zh-TW" dirty="0" smtClean="0"/>
              <a:t>出生</a:t>
            </a:r>
            <a:r>
              <a:rPr lang="zh-TW" altLang="zh-TW" dirty="0"/>
              <a:t>時代背景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zh-TW" altLang="en-US" sz="3800" dirty="0" smtClean="0"/>
              <a:t>蘇格拉底</a:t>
            </a:r>
            <a:r>
              <a:rPr lang="en-US" altLang="zh-TW" sz="3800" dirty="0" smtClean="0"/>
              <a:t>(</a:t>
            </a:r>
            <a:r>
              <a:rPr lang="en-US" altLang="zh-TW" sz="3800" dirty="0"/>
              <a:t>Socrates ,.470--399B.C</a:t>
            </a:r>
            <a:r>
              <a:rPr lang="en-US" altLang="zh-TW" sz="3800" dirty="0" smtClean="0"/>
              <a:t>.)</a:t>
            </a:r>
          </a:p>
          <a:p>
            <a:r>
              <a:rPr lang="zh-TW" altLang="en-US" sz="3800" dirty="0" smtClean="0"/>
              <a:t>蘇格拉底與</a:t>
            </a:r>
            <a:r>
              <a:rPr lang="zh-TW" altLang="en-US" sz="3800" u="sng" dirty="0" smtClean="0"/>
              <a:t>柏拉圖</a:t>
            </a:r>
            <a:r>
              <a:rPr lang="zh-TW" altLang="en-US" sz="3800" dirty="0" smtClean="0"/>
              <a:t>、</a:t>
            </a:r>
            <a:r>
              <a:rPr lang="zh-TW" altLang="en-US" sz="3800" u="sng" dirty="0" smtClean="0"/>
              <a:t>亞里斯多德</a:t>
            </a:r>
            <a:r>
              <a:rPr lang="zh-TW" altLang="en-US" sz="3800" dirty="0" smtClean="0"/>
              <a:t>被並稱為「希臘三哲人」。</a:t>
            </a:r>
            <a:endParaRPr lang="en-US" altLang="zh-TW" sz="3800" dirty="0" smtClean="0"/>
          </a:p>
          <a:p>
            <a:r>
              <a:rPr lang="zh-TW" altLang="en-US" sz="3800" dirty="0" smtClean="0"/>
              <a:t>父親為石匠</a:t>
            </a:r>
            <a:r>
              <a:rPr lang="zh-TW" altLang="en-US" sz="3800" dirty="0"/>
              <a:t>與雕刻匠，</a:t>
            </a:r>
            <a:r>
              <a:rPr lang="zh-TW" altLang="en-US" sz="3800" dirty="0" smtClean="0"/>
              <a:t>母親是</a:t>
            </a:r>
            <a:r>
              <a:rPr lang="zh-TW" altLang="en-US" sz="3800" dirty="0"/>
              <a:t>一位接生產婆</a:t>
            </a:r>
            <a:r>
              <a:rPr lang="zh-TW" altLang="en-US" sz="3800" dirty="0" smtClean="0"/>
              <a:t>。</a:t>
            </a:r>
            <a:endParaRPr lang="en-US" altLang="zh-TW" sz="3800" dirty="0" smtClean="0"/>
          </a:p>
          <a:p>
            <a:r>
              <a:rPr lang="zh-TW" altLang="en-US" sz="3800" dirty="0" smtClean="0"/>
              <a:t>年輕</a:t>
            </a:r>
            <a:r>
              <a:rPr lang="zh-TW" altLang="en-US" sz="3800" dirty="0"/>
              <a:t>時，曾追隨父親學習雕刻手藝技術，</a:t>
            </a:r>
            <a:r>
              <a:rPr lang="zh-TW" altLang="en-US" sz="3800" dirty="0" smtClean="0"/>
              <a:t>但因</a:t>
            </a:r>
            <a:r>
              <a:rPr lang="zh-TW" altLang="en-US" sz="3800" dirty="0"/>
              <a:t>沒有興趣而中止。</a:t>
            </a:r>
            <a:endParaRPr lang="en-US" altLang="zh-TW" sz="3800" dirty="0"/>
          </a:p>
          <a:p>
            <a:r>
              <a:rPr lang="zh-TW" altLang="en-US" sz="3800" dirty="0" smtClean="0"/>
              <a:t>蘇格拉底飽</a:t>
            </a:r>
            <a:r>
              <a:rPr lang="zh-TW" altLang="en-US" sz="3800" dirty="0"/>
              <a:t>讀許多詩書，例如：著名的荷馬史詩</a:t>
            </a:r>
            <a:r>
              <a:rPr lang="zh-TW" altLang="en-US" sz="3800" dirty="0" smtClean="0"/>
              <a:t>，最終成為</a:t>
            </a:r>
            <a:r>
              <a:rPr lang="zh-TW" altLang="en-US" sz="3800" dirty="0"/>
              <a:t>一名博學之人。</a:t>
            </a:r>
            <a:endParaRPr lang="en-US" altLang="zh-TW" sz="3800" dirty="0"/>
          </a:p>
          <a:p>
            <a:pPr marL="0" indent="0">
              <a:buNone/>
            </a:pP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/>
              <a:t>　</a:t>
            </a:r>
            <a:r>
              <a:rPr lang="zh-TW" altLang="en-US" dirty="0" smtClean="0"/>
              <a:t>　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　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-3060848" y="6165304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 smtClean="0"/>
              <a:t>放置圖片：</a:t>
            </a:r>
            <a:r>
              <a:rPr lang="zh-TW" altLang="en-US" dirty="0"/>
              <a:t>希臘</a:t>
            </a:r>
            <a:r>
              <a:rPr lang="zh-TW" altLang="en-US" dirty="0" smtClean="0"/>
              <a:t>三哲人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38215293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哲學家思考方式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TW" altLang="en-US" dirty="0" smtClean="0"/>
              <a:t>先有雞</a:t>
            </a:r>
            <a:r>
              <a:rPr lang="en-US" altLang="zh-TW" dirty="0" smtClean="0"/>
              <a:t>VS.</a:t>
            </a:r>
            <a:r>
              <a:rPr lang="zh-TW" altLang="en-US" dirty="0" smtClean="0"/>
              <a:t>先有</a:t>
            </a:r>
            <a:r>
              <a:rPr lang="zh-TW" altLang="en-US" dirty="0"/>
              <a:t>蛋</a:t>
            </a:r>
            <a:r>
              <a:rPr lang="zh-TW" altLang="en-US" dirty="0" smtClean="0"/>
              <a:t>？</a:t>
            </a:r>
            <a:endParaRPr lang="en-US" altLang="zh-TW" dirty="0" smtClean="0"/>
          </a:p>
          <a:p>
            <a:r>
              <a:rPr lang="zh-TW" altLang="en-US" dirty="0" smtClean="0"/>
              <a:t>古希臘有個青年人認為自己比大哲學家蘇格拉底還聰明。 有一天，蘇格拉底問他一個問題。 「世間是先有雞還是先有蛋？」</a:t>
            </a:r>
            <a:endParaRPr lang="en-US" altLang="zh-TW" dirty="0" smtClean="0"/>
          </a:p>
          <a:p>
            <a:r>
              <a:rPr lang="zh-TW" altLang="en-US" dirty="0" smtClean="0"/>
              <a:t> </a:t>
            </a:r>
            <a:r>
              <a:rPr lang="zh-TW" altLang="en-US" dirty="0"/>
              <a:t>青年人不假思索地回答：「雞是從蛋中孵出來的，自然是先有蛋啦！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蘇格拉底： </a:t>
            </a:r>
            <a:r>
              <a:rPr lang="zh-TW" altLang="en-US" dirty="0"/>
              <a:t>「蛋是雞下的，沒有雞，蛋從哪裡來？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r>
              <a:rPr lang="zh-TW" altLang="en-US" dirty="0" smtClean="0"/>
              <a:t> </a:t>
            </a:r>
            <a:r>
              <a:rPr lang="zh-TW" altLang="en-US" dirty="0"/>
              <a:t>青年人想了想說：「那還是先有雞！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251520" y="188640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補充</a:t>
            </a:r>
            <a:r>
              <a:rPr lang="zh-TW" altLang="en-US" dirty="0" smtClean="0"/>
              <a:t>資料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754947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哲學家思考方式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蘇格拉底</a:t>
            </a:r>
            <a:r>
              <a:rPr lang="zh-TW" altLang="en-US" dirty="0"/>
              <a:t>：</a:t>
            </a:r>
            <a:r>
              <a:rPr lang="zh-TW" altLang="en-US" dirty="0" smtClean="0"/>
              <a:t> 「你剛才</a:t>
            </a:r>
            <a:r>
              <a:rPr lang="zh-TW" altLang="en-US" dirty="0"/>
              <a:t>已經說過，雞是從蛋孵出來的。沒有蛋，雞從哪裡來呢？」 </a:t>
            </a:r>
            <a:endParaRPr lang="en-US" altLang="zh-TW" dirty="0" smtClean="0"/>
          </a:p>
          <a:p>
            <a:r>
              <a:rPr lang="zh-TW" altLang="en-US" dirty="0" smtClean="0"/>
              <a:t>青年人</a:t>
            </a:r>
            <a:r>
              <a:rPr lang="zh-TW" altLang="en-US" dirty="0"/>
              <a:t>抱怨說：「你怎麼提出這樣一個怪問題呢？現在我也問你一個問題。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r>
              <a:rPr lang="zh-TW" altLang="en-US" dirty="0"/>
              <a:t>蘇格拉底：</a:t>
            </a:r>
            <a:r>
              <a:rPr lang="zh-TW" altLang="en-US" dirty="0" smtClean="0"/>
              <a:t> </a:t>
            </a:r>
            <a:r>
              <a:rPr lang="zh-TW" altLang="en-US" dirty="0"/>
              <a:t>「請說吧。」 </a:t>
            </a:r>
            <a:endParaRPr lang="en-US" altLang="zh-TW" dirty="0" smtClean="0"/>
          </a:p>
          <a:p>
            <a:r>
              <a:rPr lang="zh-TW" altLang="en-US" dirty="0"/>
              <a:t>青年人：</a:t>
            </a:r>
            <a:r>
              <a:rPr lang="zh-TW" altLang="en-US" dirty="0" smtClean="0"/>
              <a:t>「</a:t>
            </a:r>
            <a:r>
              <a:rPr lang="zh-TW" altLang="en-US" dirty="0"/>
              <a:t>你說是先有雞還是先有蛋？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r>
              <a:rPr lang="zh-TW" altLang="en-US" dirty="0" smtClean="0"/>
              <a:t> </a:t>
            </a:r>
            <a:r>
              <a:rPr lang="zh-TW" altLang="en-US" dirty="0"/>
              <a:t>蘇格拉底老老實實地回答：「我不知道。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pPr marL="0" indent="0">
              <a:buNone/>
            </a:pPr>
            <a:r>
              <a:rPr lang="zh-TW" altLang="en-US" dirty="0" smtClean="0"/>
              <a:t> </a:t>
            </a:r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251520" y="188640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補充</a:t>
            </a:r>
            <a:r>
              <a:rPr lang="zh-TW" altLang="en-US" dirty="0" smtClean="0"/>
              <a:t>資料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2785192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哲學家思考方式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青年人</a:t>
            </a:r>
            <a:r>
              <a:rPr lang="zh-TW" altLang="en-US" dirty="0"/>
              <a:t>笑了：「這樣看來，你和我其實差不多啊！</a:t>
            </a:r>
            <a:r>
              <a:rPr lang="zh-TW" altLang="en-US" dirty="0" smtClean="0"/>
              <a:t>」</a:t>
            </a:r>
            <a:endParaRPr lang="en-US" altLang="zh-TW" dirty="0" smtClean="0"/>
          </a:p>
          <a:p>
            <a:r>
              <a:rPr lang="zh-TW" altLang="en-US" dirty="0" smtClean="0"/>
              <a:t> </a:t>
            </a:r>
            <a:r>
              <a:rPr lang="zh-TW" altLang="en-US" dirty="0"/>
              <a:t>蘇格拉底說：「不！妳是以不知為知，我是以不知為不知。以不知為知非知，以不知為不知非不知矣！」 </a:t>
            </a:r>
            <a:endParaRPr lang="en-US" altLang="zh-TW" dirty="0" smtClean="0"/>
          </a:p>
          <a:p>
            <a:r>
              <a:rPr lang="zh-TW" altLang="en-US" dirty="0" smtClean="0"/>
              <a:t>蘇格拉底</a:t>
            </a:r>
            <a:r>
              <a:rPr lang="zh-TW" altLang="en-US" dirty="0"/>
              <a:t>是一位善於提問題的大家，而且能勇於承認自己的不知，並努力探索未知的大師。</a:t>
            </a:r>
          </a:p>
          <a:p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251520" y="188640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補充</a:t>
            </a:r>
            <a:r>
              <a:rPr lang="zh-TW" altLang="en-US" dirty="0" smtClean="0"/>
              <a:t>資料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919694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蘇格拉底的名言佳句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zh-TW" altLang="en-US" dirty="0"/>
              <a:t>在死亡的門前，我們要思量的不是生命的空虛，而是它的重要性。</a:t>
            </a:r>
          </a:p>
          <a:p>
            <a:r>
              <a:rPr lang="zh-TW" altLang="en-US" dirty="0"/>
              <a:t>如果一個男人娶了個賢妻，他會成為一個幸福的人；如果取了個悍婦，他會成為哲學家。 </a:t>
            </a:r>
          </a:p>
          <a:p>
            <a:r>
              <a:rPr lang="zh-TW" altLang="en-US" dirty="0"/>
              <a:t>世界上最快樂的事，莫過於為理想而奮鬥。</a:t>
            </a:r>
          </a:p>
          <a:p>
            <a:r>
              <a:rPr lang="zh-TW" altLang="en-US" dirty="0"/>
              <a:t>許多賽跑的人失敗，都是失敗在最後幾步。</a:t>
            </a:r>
          </a:p>
          <a:p>
            <a:r>
              <a:rPr lang="zh-TW" altLang="en-US" dirty="0" smtClean="0"/>
              <a:t>教育</a:t>
            </a:r>
            <a:r>
              <a:rPr lang="zh-TW" altLang="en-US" dirty="0"/>
              <a:t>是把我們的內心勾引出來的工具和方法 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707863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蘇格拉底的名言佳句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最有效的教育方法不是告訴人們答案，而是向他們提問。</a:t>
            </a:r>
          </a:p>
          <a:p>
            <a:r>
              <a:rPr lang="zh-TW" altLang="en-US" dirty="0" smtClean="0"/>
              <a:t>每個人身上都有太陽，主要是如何讓它發光。</a:t>
            </a:r>
          </a:p>
          <a:p>
            <a:r>
              <a:rPr lang="zh-TW" altLang="en-US" dirty="0" smtClean="0"/>
              <a:t>教育不是灌輸，而是點燃火焰。</a:t>
            </a:r>
          </a:p>
          <a:p>
            <a:r>
              <a:rPr lang="zh-TW" altLang="en-US" dirty="0" smtClean="0"/>
              <a:t>我所有的智慧就在於我知道我沒有智慧。</a:t>
            </a:r>
          </a:p>
          <a:p>
            <a:r>
              <a:rPr lang="zh-TW" altLang="en-US" dirty="0" smtClean="0"/>
              <a:t>人可以犯錯，但是不可犯同一個錯。</a:t>
            </a:r>
          </a:p>
          <a:p>
            <a:r>
              <a:rPr lang="zh-TW" altLang="en-US" dirty="0" smtClean="0"/>
              <a:t>知足是天賦的財富，奢侈是人為的貧窮。</a:t>
            </a: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38194542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蘇格拉底對後世的貢獻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zh-TW" altLang="en-US" dirty="0" smtClean="0"/>
              <a:t>蘇格拉底是古希臘哲學發展史的分水嶺，在他之前的哲學稱為前蘇格拉底哲學。</a:t>
            </a:r>
            <a:endParaRPr lang="en-US" altLang="zh-TW" dirty="0" smtClean="0"/>
          </a:p>
          <a:p>
            <a:r>
              <a:rPr lang="zh-TW" altLang="en-US" dirty="0" smtClean="0"/>
              <a:t>無論是生前還是死後，蘇格拉底都有一大批狂熱的崇拜者和反對者。</a:t>
            </a:r>
            <a:endParaRPr lang="en-US" altLang="zh-TW" dirty="0" smtClean="0"/>
          </a:p>
          <a:p>
            <a:r>
              <a:rPr lang="zh-TW" altLang="en-US" dirty="0" smtClean="0"/>
              <a:t>雖然一生沒有留下任何的著作，</a:t>
            </a:r>
            <a:r>
              <a:rPr lang="zh-TW" altLang="en-US" smtClean="0"/>
              <a:t>但其思潮的影響</a:t>
            </a:r>
            <a:r>
              <a:rPr lang="zh-TW" altLang="en-US" dirty="0" smtClean="0"/>
              <a:t>卻是巨大的。</a:t>
            </a:r>
            <a:endParaRPr lang="en-US" altLang="zh-TW" dirty="0" smtClean="0"/>
          </a:p>
          <a:p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21028416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蘇格拉底</a:t>
            </a:r>
            <a:r>
              <a:rPr lang="zh-TW" altLang="zh-TW" dirty="0"/>
              <a:t>出生時代背景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defRPr/>
            </a:pPr>
            <a:r>
              <a:rPr lang="zh-TW" altLang="en-US" dirty="0"/>
              <a:t>蘇格拉底年近五旬在戰後結婚、生</a:t>
            </a:r>
            <a:r>
              <a:rPr lang="zh-TW" altLang="en-US" dirty="0" smtClean="0"/>
              <a:t>子。</a:t>
            </a:r>
            <a:endParaRPr lang="zh-TW" altLang="en-US" dirty="0"/>
          </a:p>
          <a:p>
            <a:pPr>
              <a:defRPr/>
            </a:pPr>
            <a:r>
              <a:rPr lang="zh-TW" altLang="en-US" dirty="0" smtClean="0"/>
              <a:t>自認為</a:t>
            </a:r>
            <a:r>
              <a:rPr lang="zh-TW" altLang="en-US" dirty="0"/>
              <a:t>天職在身</a:t>
            </a:r>
            <a:r>
              <a:rPr lang="zh-TW" altLang="en-US" dirty="0" smtClean="0"/>
              <a:t>，逢</a:t>
            </a:r>
            <a:r>
              <a:rPr lang="zh-TW" altLang="en-US" dirty="0"/>
              <a:t>人探究</a:t>
            </a:r>
            <a:r>
              <a:rPr lang="zh-TW" altLang="en-US" dirty="0" smtClean="0"/>
              <a:t>智慧追求真理。</a:t>
            </a:r>
            <a:endParaRPr lang="en-US" altLang="zh-TW" dirty="0" smtClean="0"/>
          </a:p>
          <a:p>
            <a:pPr>
              <a:defRPr/>
            </a:pPr>
            <a:r>
              <a:rPr lang="zh-TW" altLang="en-US" dirty="0" smtClean="0"/>
              <a:t>湊錢</a:t>
            </a:r>
            <a:r>
              <a:rPr lang="zh-TW" altLang="en-US" dirty="0"/>
              <a:t>為奴隸贖身、接濟朋友。</a:t>
            </a:r>
            <a:endParaRPr lang="en-US" altLang="zh-TW" dirty="0" smtClean="0"/>
          </a:p>
          <a:p>
            <a:pPr>
              <a:defRPr/>
            </a:pPr>
            <a:r>
              <a:rPr lang="zh-TW" altLang="en-US" dirty="0" smtClean="0"/>
              <a:t>沒有餘裕參與公共</a:t>
            </a:r>
            <a:r>
              <a:rPr lang="zh-TW" altLang="en-US" dirty="0"/>
              <a:t>事務（如祭典）</a:t>
            </a:r>
            <a:r>
              <a:rPr lang="zh-TW" altLang="en-US" dirty="0" smtClean="0"/>
              <a:t>，未能</a:t>
            </a:r>
            <a:r>
              <a:rPr lang="zh-TW" altLang="en-US" dirty="0"/>
              <a:t>賺錢養家</a:t>
            </a:r>
            <a:r>
              <a:rPr lang="zh-TW" altLang="en-US" dirty="0" smtClean="0"/>
              <a:t>，引起妻子長期不滿。</a:t>
            </a:r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4695446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蘇格拉底</a:t>
            </a:r>
            <a:r>
              <a:rPr lang="zh-TW" altLang="zh-TW" dirty="0" smtClean="0"/>
              <a:t>出生</a:t>
            </a:r>
            <a:r>
              <a:rPr lang="zh-TW" altLang="zh-TW" dirty="0"/>
              <a:t>時代背景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TW" altLang="en-US" dirty="0" smtClean="0"/>
              <a:t>蘇格拉底的妻子名叫燦蒂柏，是一名悍妻。</a:t>
            </a:r>
            <a:endParaRPr lang="en-US" altLang="zh-TW" dirty="0" smtClean="0"/>
          </a:p>
          <a:p>
            <a:r>
              <a:rPr lang="zh-TW" altLang="en-US" dirty="0" smtClean="0"/>
              <a:t>整天在雅典大街神廟前講學論道，在妻子 眼中，是一個游手好閒，無所事事的人。</a:t>
            </a:r>
            <a:endParaRPr lang="en-US" altLang="zh-TW" dirty="0" smtClean="0"/>
          </a:p>
          <a:p>
            <a:r>
              <a:rPr lang="zh-TW" altLang="en-US" dirty="0" smtClean="0"/>
              <a:t>因好探問道理，互動經常運用「諷刺法」</a:t>
            </a:r>
            <a:r>
              <a:rPr lang="en-US" altLang="zh-TW" dirty="0" smtClean="0"/>
              <a:t>(</a:t>
            </a:r>
            <a:r>
              <a:rPr lang="en-US" altLang="zh-TW" dirty="0" err="1" smtClean="0"/>
              <a:t>eironeia;irony</a:t>
            </a:r>
            <a:r>
              <a:rPr lang="en-US" altLang="zh-TW" dirty="0" smtClean="0"/>
              <a:t>)</a:t>
            </a:r>
            <a:r>
              <a:rPr lang="zh-TW" altLang="en-US" dirty="0" smtClean="0"/>
              <a:t>因此得罪不少人 ，引發他人惡意的陷害。　</a:t>
            </a:r>
            <a:endParaRPr lang="en-US" altLang="zh-TW" dirty="0" smtClean="0"/>
          </a:p>
          <a:p>
            <a:endParaRPr lang="en-US" altLang="zh-TW" dirty="0"/>
          </a:p>
          <a:p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24333109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蘇格拉底</a:t>
            </a:r>
            <a:r>
              <a:rPr lang="zh-TW" altLang="zh-TW" dirty="0"/>
              <a:t>出生時代背景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defRPr/>
            </a:pPr>
            <a:r>
              <a:rPr lang="zh-TW" altLang="en-US" dirty="0"/>
              <a:t>蘇格拉底</a:t>
            </a:r>
            <a:r>
              <a:rPr lang="zh-TW" altLang="en-US" dirty="0" smtClean="0"/>
              <a:t>被當時三</a:t>
            </a:r>
            <a:r>
              <a:rPr lang="zh-TW" altLang="en-US" dirty="0"/>
              <a:t>個人控訴</a:t>
            </a:r>
            <a:r>
              <a:rPr lang="en-US" altLang="zh-TW" dirty="0"/>
              <a:t>︰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US" altLang="zh-TW" dirty="0" smtClean="0"/>
              <a:t>1.</a:t>
            </a:r>
            <a:r>
              <a:rPr lang="zh-TW" altLang="en-US" dirty="0" smtClean="0"/>
              <a:t>悲劇</a:t>
            </a:r>
            <a:r>
              <a:rPr lang="zh-TW" altLang="en-US" dirty="0"/>
              <a:t>詩人</a:t>
            </a:r>
            <a:r>
              <a:rPr lang="en-US" altLang="zh-TW" dirty="0" err="1" smtClean="0"/>
              <a:t>Meletus</a:t>
            </a:r>
            <a:r>
              <a:rPr lang="zh-TW" altLang="en-US" dirty="0" smtClean="0"/>
              <a:t>。</a:t>
            </a:r>
            <a:endParaRPr lang="en-US" altLang="zh-TW" dirty="0"/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US" altLang="zh-TW" dirty="0" smtClean="0"/>
              <a:t>2.</a:t>
            </a:r>
            <a:r>
              <a:rPr lang="zh-TW" altLang="en-US" dirty="0" smtClean="0"/>
              <a:t>皮革</a:t>
            </a:r>
            <a:r>
              <a:rPr lang="zh-TW" altLang="en-US" dirty="0"/>
              <a:t>商人</a:t>
            </a:r>
            <a:r>
              <a:rPr lang="en-US" altLang="zh-TW" dirty="0" err="1"/>
              <a:t>Anytus</a:t>
            </a:r>
            <a:r>
              <a:rPr lang="en-US" altLang="zh-TW" dirty="0"/>
              <a:t>,</a:t>
            </a:r>
            <a:r>
              <a:rPr lang="zh-TW" altLang="en-US" dirty="0"/>
              <a:t>家境富裕，兒子不肯繼承家業而遷怒於蘇格拉底。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US" altLang="zh-TW" dirty="0" smtClean="0"/>
              <a:t>3.</a:t>
            </a:r>
            <a:r>
              <a:rPr lang="zh-TW" altLang="en-US" dirty="0" smtClean="0"/>
              <a:t>詭辯</a:t>
            </a:r>
            <a:r>
              <a:rPr lang="zh-TW" altLang="en-US" dirty="0"/>
              <a:t>演說家</a:t>
            </a:r>
            <a:r>
              <a:rPr lang="en-US" altLang="zh-TW" dirty="0" err="1"/>
              <a:t>Lycon</a:t>
            </a:r>
            <a:r>
              <a:rPr lang="zh-TW" altLang="en-US" dirty="0"/>
              <a:t>，因告發蘇格拉底而一夕成名。</a:t>
            </a:r>
          </a:p>
          <a:p>
            <a:pPr>
              <a:lnSpc>
                <a:spcPct val="90000"/>
              </a:lnSpc>
              <a:defRPr/>
            </a:pPr>
            <a:r>
              <a:rPr lang="zh-TW" altLang="en-US" dirty="0"/>
              <a:t>罪名是</a:t>
            </a:r>
            <a:r>
              <a:rPr lang="en-US" altLang="zh-TW" dirty="0"/>
              <a:t>︰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US" altLang="zh-TW" dirty="0" smtClean="0"/>
              <a:t>1.</a:t>
            </a:r>
            <a:r>
              <a:rPr lang="zh-TW" altLang="en-US" dirty="0" smtClean="0"/>
              <a:t>不</a:t>
            </a:r>
            <a:r>
              <a:rPr lang="zh-TW" altLang="en-US" dirty="0"/>
              <a:t>信神明、腐化年輕人、好管閒事。</a:t>
            </a:r>
          </a:p>
          <a:p>
            <a:pPr marL="0" indent="0">
              <a:lnSpc>
                <a:spcPct val="90000"/>
              </a:lnSpc>
              <a:buNone/>
              <a:defRPr/>
            </a:pPr>
            <a:r>
              <a:rPr lang="en-US" altLang="zh-TW" dirty="0" smtClean="0"/>
              <a:t>2.</a:t>
            </a:r>
            <a:r>
              <a:rPr lang="zh-TW" altLang="en-US" dirty="0" smtClean="0"/>
              <a:t>建議</a:t>
            </a:r>
            <a:r>
              <a:rPr lang="zh-TW" altLang="en-US" dirty="0"/>
              <a:t>應該保持沉默，或處以死刑。</a:t>
            </a:r>
          </a:p>
          <a:p>
            <a:endParaRPr lang="zh-TW" altLang="en-US" dirty="0"/>
          </a:p>
        </p:txBody>
      </p:sp>
      <p:sp>
        <p:nvSpPr>
          <p:cNvPr id="4" name="矩形 3"/>
          <p:cNvSpPr/>
          <p:nvPr/>
        </p:nvSpPr>
        <p:spPr>
          <a:xfrm>
            <a:off x="-3060848" y="6165304"/>
            <a:ext cx="249299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mtClean="0"/>
              <a:t>用示意圖來呈現三個人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447902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蘇格拉底</a:t>
            </a:r>
            <a:r>
              <a:rPr lang="zh-TW" altLang="zh-TW" dirty="0" smtClean="0"/>
              <a:t>出生</a:t>
            </a:r>
            <a:r>
              <a:rPr lang="zh-TW" altLang="zh-TW" dirty="0"/>
              <a:t>時代背景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zh-TW" altLang="en-US" dirty="0"/>
              <a:t>起訴狀內容如下</a:t>
            </a:r>
            <a:r>
              <a:rPr lang="en-US" altLang="zh-TW" dirty="0"/>
              <a:t>︰</a:t>
            </a:r>
          </a:p>
          <a:p>
            <a:pPr>
              <a:defRPr/>
            </a:pPr>
            <a:r>
              <a:rPr lang="en-US" altLang="zh-TW" dirty="0"/>
              <a:t>『</a:t>
            </a:r>
            <a:r>
              <a:rPr lang="zh-TW" altLang="en-US" dirty="0"/>
              <a:t>匹托斯區民</a:t>
            </a:r>
            <a:r>
              <a:rPr lang="en-US" altLang="zh-TW" dirty="0" err="1"/>
              <a:t>Meletus</a:t>
            </a:r>
            <a:r>
              <a:rPr lang="zh-TW" altLang="en-US" dirty="0"/>
              <a:t>的</a:t>
            </a:r>
            <a:r>
              <a:rPr lang="zh-TW" altLang="en-US" dirty="0" smtClean="0"/>
              <a:t>兒子，</a:t>
            </a:r>
            <a:r>
              <a:rPr lang="zh-TW" altLang="en-US" dirty="0"/>
              <a:t>宣誓以下此事</a:t>
            </a:r>
            <a:r>
              <a:rPr lang="en-US" altLang="zh-TW" dirty="0"/>
              <a:t>︰</a:t>
            </a:r>
            <a:r>
              <a:rPr lang="zh-TW" altLang="en-US" dirty="0"/>
              <a:t>我告發</a:t>
            </a:r>
            <a:r>
              <a:rPr lang="en-US" altLang="zh-TW" dirty="0" err="1"/>
              <a:t>Alopece</a:t>
            </a:r>
            <a:r>
              <a:rPr lang="zh-TW" altLang="en-US" dirty="0"/>
              <a:t>區民</a:t>
            </a:r>
            <a:r>
              <a:rPr lang="en-US" altLang="zh-TW" dirty="0" err="1"/>
              <a:t>Sophroniscus</a:t>
            </a:r>
            <a:r>
              <a:rPr lang="en-US" altLang="zh-TW" dirty="0"/>
              <a:t> </a:t>
            </a:r>
            <a:r>
              <a:rPr lang="zh-TW" altLang="en-US" dirty="0"/>
              <a:t>的兒子</a:t>
            </a:r>
            <a:r>
              <a:rPr lang="en-US" altLang="zh-TW" dirty="0"/>
              <a:t>Socrates</a:t>
            </a:r>
            <a:r>
              <a:rPr lang="zh-TW" altLang="en-US" dirty="0"/>
              <a:t>，他不承認國家所規定的眾神，引入其他的神，蠱惑青年犯罪，我們要求將他判決死刑，以整肅國法。</a:t>
            </a:r>
            <a:r>
              <a:rPr lang="en-US" altLang="zh-TW" dirty="0"/>
              <a:t>』</a:t>
            </a:r>
          </a:p>
          <a:p>
            <a:endParaRPr lang="en-US" altLang="zh-TW" dirty="0" smtClean="0"/>
          </a:p>
        </p:txBody>
      </p:sp>
      <p:sp>
        <p:nvSpPr>
          <p:cNvPr id="4" name="矩形 3"/>
          <p:cNvSpPr/>
          <p:nvPr/>
        </p:nvSpPr>
        <p:spPr>
          <a:xfrm>
            <a:off x="251520" y="188640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補充</a:t>
            </a:r>
            <a:r>
              <a:rPr lang="zh-TW" altLang="en-US" dirty="0" smtClean="0"/>
              <a:t>資料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467544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/>
              <a:t>蘇格拉底</a:t>
            </a:r>
            <a:r>
              <a:rPr lang="zh-TW" altLang="zh-TW" dirty="0"/>
              <a:t>出生時代背景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  <a:defRPr/>
            </a:pPr>
            <a:r>
              <a:rPr lang="zh-TW" altLang="en-US" dirty="0" smtClean="0"/>
              <a:t>第一次</a:t>
            </a:r>
            <a:r>
              <a:rPr lang="zh-TW" altLang="en-US" dirty="0"/>
              <a:t>答辯</a:t>
            </a:r>
          </a:p>
          <a:p>
            <a:pPr>
              <a:defRPr/>
            </a:pPr>
            <a:r>
              <a:rPr lang="zh-TW" altLang="en-US" dirty="0" smtClean="0"/>
              <a:t>希臘</a:t>
            </a:r>
            <a:r>
              <a:rPr lang="zh-TW" altLang="en-US" dirty="0"/>
              <a:t>陪審團</a:t>
            </a:r>
            <a:r>
              <a:rPr lang="en-US" altLang="zh-TW" dirty="0"/>
              <a:t>︰500</a:t>
            </a:r>
            <a:r>
              <a:rPr lang="zh-TW" altLang="en-US" dirty="0"/>
              <a:t>人。</a:t>
            </a:r>
          </a:p>
          <a:p>
            <a:pPr>
              <a:defRPr/>
            </a:pPr>
            <a:r>
              <a:rPr lang="zh-TW" altLang="en-US" dirty="0" smtClean="0"/>
              <a:t>第一輪投票</a:t>
            </a:r>
            <a:r>
              <a:rPr lang="en-US" altLang="zh-TW" dirty="0" smtClean="0"/>
              <a:t>280</a:t>
            </a:r>
            <a:r>
              <a:rPr lang="zh-TW" altLang="en-US" dirty="0"/>
              <a:t>有罪</a:t>
            </a:r>
            <a:r>
              <a:rPr lang="en-US" altLang="zh-TW" dirty="0"/>
              <a:t>︰220</a:t>
            </a:r>
            <a:r>
              <a:rPr lang="zh-TW" altLang="en-US" dirty="0"/>
              <a:t>票無罪。</a:t>
            </a:r>
          </a:p>
          <a:p>
            <a:pPr>
              <a:defRPr/>
            </a:pPr>
            <a:r>
              <a:rPr lang="zh-TW" altLang="en-US" dirty="0"/>
              <a:t>被告蘇格拉底有罪。</a:t>
            </a:r>
          </a:p>
          <a:p>
            <a:pPr>
              <a:defRPr/>
            </a:pPr>
            <a:endParaRPr lang="en-US" altLang="zh-TW" dirty="0" smtClean="0"/>
          </a:p>
          <a:p>
            <a:pPr marL="0" indent="0">
              <a:buNone/>
              <a:defRPr/>
            </a:pPr>
            <a:r>
              <a:rPr lang="zh-TW" altLang="en-US" dirty="0"/>
              <a:t>第二次答辯</a:t>
            </a:r>
          </a:p>
          <a:p>
            <a:pPr>
              <a:defRPr/>
            </a:pPr>
            <a:r>
              <a:rPr lang="zh-TW" altLang="en-US" dirty="0" smtClean="0"/>
              <a:t>第二</a:t>
            </a:r>
            <a:r>
              <a:rPr lang="zh-TW" altLang="en-US" dirty="0"/>
              <a:t>輪投票</a:t>
            </a:r>
            <a:r>
              <a:rPr lang="zh-TW" altLang="en-US" dirty="0" smtClean="0"/>
              <a:t>，決定刑罰</a:t>
            </a:r>
            <a:r>
              <a:rPr lang="zh-TW" altLang="en-US" dirty="0"/>
              <a:t>。</a:t>
            </a:r>
          </a:p>
          <a:p>
            <a:pPr>
              <a:defRPr/>
            </a:pPr>
            <a:r>
              <a:rPr lang="zh-TW" altLang="en-US" dirty="0"/>
              <a:t>投票結果是</a:t>
            </a:r>
            <a:r>
              <a:rPr lang="en-US" altLang="zh-TW" dirty="0" smtClean="0"/>
              <a:t>300</a:t>
            </a:r>
            <a:r>
              <a:rPr lang="zh-TW" altLang="en-US" dirty="0" smtClean="0"/>
              <a:t>有罪</a:t>
            </a:r>
            <a:r>
              <a:rPr lang="en-US" altLang="zh-TW" dirty="0" smtClean="0"/>
              <a:t>︰</a:t>
            </a:r>
            <a:r>
              <a:rPr lang="en-US" altLang="zh-TW" dirty="0"/>
              <a:t>200</a:t>
            </a:r>
            <a:r>
              <a:rPr lang="zh-TW" altLang="en-US" dirty="0" smtClean="0"/>
              <a:t>票無罪</a:t>
            </a:r>
            <a:r>
              <a:rPr lang="zh-TW" altLang="en-US" dirty="0"/>
              <a:t>。</a:t>
            </a:r>
          </a:p>
          <a:p>
            <a:pPr>
              <a:defRPr/>
            </a:pPr>
            <a:r>
              <a:rPr lang="zh-TW" altLang="en-US" dirty="0"/>
              <a:t>被告蘇格拉底判處死刑。</a:t>
            </a:r>
          </a:p>
          <a:p>
            <a:pPr>
              <a:defRPr/>
            </a:pPr>
            <a:endParaRPr lang="en-US" altLang="zh-TW" dirty="0" smtClean="0"/>
          </a:p>
          <a:p>
            <a:pPr>
              <a:defRPr/>
            </a:pPr>
            <a:endParaRPr lang="en-US" altLang="zh-TW" dirty="0" smtClean="0"/>
          </a:p>
          <a:p>
            <a:pPr>
              <a:defRPr/>
            </a:pPr>
            <a:endParaRPr lang="zh-TW" altLang="en-US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9462619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主要理念在哲學的成就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>
              <a:lnSpc>
                <a:spcPct val="90000"/>
              </a:lnSpc>
              <a:defRPr/>
            </a:pPr>
            <a:endParaRPr lang="en-US" altLang="zh-TW" dirty="0" smtClean="0">
              <a:ea typeface="標楷體" pitchFamily="65" charset="-120"/>
            </a:endParaRPr>
          </a:p>
          <a:p>
            <a:pPr marL="0" indent="0">
              <a:lnSpc>
                <a:spcPct val="110000"/>
              </a:lnSpc>
              <a:buNone/>
              <a:defRPr/>
            </a:pPr>
            <a:r>
              <a:rPr lang="zh-TW" altLang="en-US" sz="7000" dirty="0"/>
              <a:t>問學方法</a:t>
            </a:r>
            <a:r>
              <a:rPr lang="en-US" altLang="zh-TW" sz="7000" dirty="0"/>
              <a:t>-</a:t>
            </a:r>
            <a:r>
              <a:rPr lang="zh-TW" altLang="en-US" sz="7000" dirty="0"/>
              <a:t>辯證法</a:t>
            </a:r>
            <a:endParaRPr lang="en-US" altLang="zh-TW" sz="7000" dirty="0"/>
          </a:p>
          <a:p>
            <a:pPr>
              <a:lnSpc>
                <a:spcPct val="110000"/>
              </a:lnSpc>
              <a:defRPr/>
            </a:pPr>
            <a:r>
              <a:rPr lang="zh-TW" altLang="en-US" sz="7000" dirty="0"/>
              <a:t>蘇格拉底以承認自己無知開始，先向對方請教問題，請著名的政治家</a:t>
            </a:r>
            <a:r>
              <a:rPr lang="zh-TW" altLang="zh-TW" sz="7000" dirty="0"/>
              <a:t>、</a:t>
            </a:r>
            <a:r>
              <a:rPr lang="zh-TW" altLang="en-US" sz="7000" dirty="0"/>
              <a:t>文學家</a:t>
            </a:r>
            <a:r>
              <a:rPr lang="zh-TW" altLang="zh-TW" sz="7000" dirty="0"/>
              <a:t>、</a:t>
            </a:r>
            <a:r>
              <a:rPr lang="zh-TW" altLang="en-US" sz="7000" dirty="0"/>
              <a:t>各行業出名人物回答問題。</a:t>
            </a:r>
          </a:p>
          <a:p>
            <a:pPr>
              <a:lnSpc>
                <a:spcPct val="110000"/>
              </a:lnSpc>
              <a:defRPr/>
            </a:pPr>
            <a:r>
              <a:rPr lang="zh-TW" altLang="en-US" sz="7000" dirty="0"/>
              <a:t>接著蘇格拉底再發問</a:t>
            </a:r>
            <a:r>
              <a:rPr lang="zh-TW" altLang="en-US" sz="7000" dirty="0" smtClean="0"/>
              <a:t>，使這些</a:t>
            </a:r>
            <a:r>
              <a:rPr lang="zh-TW" altLang="en-US" sz="7000" dirty="0"/>
              <a:t>問題形成矛盾，致生尷尬</a:t>
            </a:r>
            <a:r>
              <a:rPr lang="zh-TW" altLang="en-US" sz="7000" dirty="0" smtClean="0"/>
              <a:t>，引起一旁</a:t>
            </a:r>
            <a:r>
              <a:rPr lang="zh-TW" altLang="en-US" sz="7000" dirty="0"/>
              <a:t>的學生哈哈大笑，造成結怨。</a:t>
            </a:r>
          </a:p>
          <a:p>
            <a:pPr>
              <a:lnSpc>
                <a:spcPct val="110000"/>
              </a:lnSpc>
              <a:defRPr/>
            </a:pPr>
            <a:r>
              <a:rPr lang="zh-TW" altLang="en-US" sz="7000" dirty="0" smtClean="0"/>
              <a:t>辯證問題</a:t>
            </a:r>
            <a:r>
              <a:rPr lang="zh-TW" altLang="en-US" sz="7000" dirty="0"/>
              <a:t>多半是</a:t>
            </a:r>
            <a:r>
              <a:rPr lang="en-US" altLang="zh-TW" sz="7000" dirty="0"/>
              <a:t>︰</a:t>
            </a:r>
            <a:r>
              <a:rPr lang="zh-TW" altLang="en-US" sz="7000" dirty="0"/>
              <a:t>正義、勇敢、智慧、美</a:t>
            </a:r>
            <a:r>
              <a:rPr lang="zh-TW" altLang="zh-TW" sz="7000" dirty="0"/>
              <a:t>、善、友愛、</a:t>
            </a:r>
            <a:r>
              <a:rPr lang="zh-TW" altLang="en-US" sz="7000" dirty="0" smtClean="0"/>
              <a:t>德性等。</a:t>
            </a:r>
            <a:endParaRPr lang="en-US" altLang="zh-TW" sz="7000" dirty="0"/>
          </a:p>
          <a:p>
            <a:pPr marL="0" indent="0" fontAlgn="base">
              <a:buNone/>
            </a:pPr>
            <a:r>
              <a:rPr lang="zh-TW" altLang="en-US" dirty="0" smtClean="0"/>
              <a:t/>
            </a:r>
            <a:br>
              <a:rPr lang="zh-TW" altLang="en-US" dirty="0" smtClean="0"/>
            </a:br>
            <a:r>
              <a:rPr lang="zh-TW" altLang="en-US" dirty="0" smtClean="0"/>
              <a:t/>
            </a:r>
            <a:br>
              <a:rPr lang="zh-TW" altLang="en-US" dirty="0" smtClean="0"/>
            </a:br>
            <a:endParaRPr lang="en-US" altLang="zh-TW" dirty="0" smtClean="0"/>
          </a:p>
          <a:p>
            <a:endParaRPr lang="en-US" altLang="zh-TW" dirty="0" smtClean="0"/>
          </a:p>
        </p:txBody>
      </p:sp>
    </p:spTree>
    <p:extLst>
      <p:ext uri="{BB962C8B-B14F-4D97-AF65-F5344CB8AC3E}">
        <p14:creationId xmlns:p14="http://schemas.microsoft.com/office/powerpoint/2010/main" val="20809549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 dirty="0" smtClean="0"/>
              <a:t>主要理念在哲學的成就</a:t>
            </a:r>
            <a:endParaRPr lang="zh-TW" altLang="en-US" dirty="0"/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zh-TW" altLang="en-US" dirty="0" smtClean="0"/>
              <a:t>無知之知（</a:t>
            </a:r>
            <a:r>
              <a:rPr lang="en-US" altLang="zh-TW" dirty="0" smtClean="0"/>
              <a:t>Know </a:t>
            </a:r>
            <a:r>
              <a:rPr lang="en-US" altLang="zh-TW" dirty="0" err="1" smtClean="0"/>
              <a:t>Yoursesf</a:t>
            </a:r>
            <a:r>
              <a:rPr lang="zh-TW" altLang="en-US" dirty="0" smtClean="0"/>
              <a:t>　認識自己）</a:t>
            </a:r>
            <a:endParaRPr lang="en-US" altLang="zh-TW" dirty="0" smtClean="0"/>
          </a:p>
          <a:p>
            <a:r>
              <a:rPr lang="zh-TW" altLang="en-US" dirty="0" smtClean="0"/>
              <a:t>「</a:t>
            </a:r>
            <a:r>
              <a:rPr lang="zh-TW" altLang="en-US" dirty="0"/>
              <a:t>認識你自己」，這句話原是刻在德爾菲</a:t>
            </a:r>
            <a:r>
              <a:rPr lang="en-US" altLang="zh-TW" dirty="0"/>
              <a:t>(Delphi)</a:t>
            </a:r>
            <a:r>
              <a:rPr lang="zh-TW" altLang="en-US" dirty="0"/>
              <a:t>神壇上的，蘇格拉底把它當做自己的哲學</a:t>
            </a:r>
            <a:r>
              <a:rPr lang="zh-TW" altLang="en-US" dirty="0" smtClean="0"/>
              <a:t>方法。</a:t>
            </a:r>
            <a:endParaRPr lang="en-US" altLang="zh-TW" dirty="0" smtClean="0"/>
          </a:p>
          <a:p>
            <a:r>
              <a:rPr lang="zh-TW" altLang="en-US" dirty="0" smtClean="0"/>
              <a:t>他</a:t>
            </a:r>
            <a:r>
              <a:rPr lang="zh-TW" altLang="en-US" dirty="0"/>
              <a:t>常在街頭及市場與人聊天，從一些簡單的日常生活中常用的語句開始，一直往後追問探索，深入一個字的原義，一步步的迫使對方承認自己的無知</a:t>
            </a:r>
            <a:r>
              <a:rPr lang="zh-TW" altLang="en-US" dirty="0" smtClean="0"/>
              <a:t>。</a:t>
            </a:r>
            <a:endParaRPr lang="en-US" altLang="zh-TW" dirty="0" smtClean="0"/>
          </a:p>
          <a:p>
            <a:r>
              <a:rPr lang="zh-TW" altLang="en-US" dirty="0" smtClean="0"/>
              <a:t>知道</a:t>
            </a:r>
            <a:r>
              <a:rPr lang="zh-TW" altLang="en-US" dirty="0"/>
              <a:t>了自己的無知之後，才算是真的「認識了自己」，這也才是最高的知識。</a:t>
            </a:r>
            <a:endParaRPr lang="en-US" altLang="zh-TW" dirty="0" smtClean="0"/>
          </a:p>
        </p:txBody>
      </p:sp>
      <p:sp>
        <p:nvSpPr>
          <p:cNvPr id="4" name="矩形 3"/>
          <p:cNvSpPr/>
          <p:nvPr/>
        </p:nvSpPr>
        <p:spPr>
          <a:xfrm>
            <a:off x="251520" y="188640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dirty="0"/>
              <a:t>補充</a:t>
            </a:r>
            <a:r>
              <a:rPr lang="zh-TW" altLang="en-US" dirty="0" smtClean="0"/>
              <a:t>資料</a:t>
            </a:r>
            <a:endParaRPr lang="en-US" altLang="zh-TW" dirty="0"/>
          </a:p>
        </p:txBody>
      </p:sp>
    </p:spTree>
    <p:extLst>
      <p:ext uri="{BB962C8B-B14F-4D97-AF65-F5344CB8AC3E}">
        <p14:creationId xmlns:p14="http://schemas.microsoft.com/office/powerpoint/2010/main" val="1655504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621</TotalTime>
  <Words>2447</Words>
  <Application>Microsoft Office PowerPoint</Application>
  <PresentationFormat>如螢幕大小 (4:3)</PresentationFormat>
  <Paragraphs>189</Paragraphs>
  <Slides>25</Slides>
  <Notes>11</Notes>
  <HiddenSlides>9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25</vt:i4>
      </vt:variant>
    </vt:vector>
  </HeadingPairs>
  <TitlesOfParts>
    <vt:vector size="26" baseType="lpstr">
      <vt:lpstr>Office 佈景主題</vt:lpstr>
      <vt:lpstr>你也是蘇格拉底</vt:lpstr>
      <vt:lpstr>蘇格拉底出生時代背景</vt:lpstr>
      <vt:lpstr>蘇格拉底出生時代背景</vt:lpstr>
      <vt:lpstr>蘇格拉底出生時代背景</vt:lpstr>
      <vt:lpstr>蘇格拉底出生時代背景</vt:lpstr>
      <vt:lpstr>蘇格拉底出生時代背景</vt:lpstr>
      <vt:lpstr>蘇格拉底出生時代背景</vt:lpstr>
      <vt:lpstr>主要理念在哲學的成就</vt:lpstr>
      <vt:lpstr>主要理念在哲學的成就</vt:lpstr>
      <vt:lpstr>主要理念在哲學的成就</vt:lpstr>
      <vt:lpstr>主要理念在哲學的成就</vt:lpstr>
      <vt:lpstr>主要理念在哲學的成就</vt:lpstr>
      <vt:lpstr>主要理念在哲學的成就</vt:lpstr>
      <vt:lpstr>哲學家思考方式</vt:lpstr>
      <vt:lpstr>哲學家思考方式</vt:lpstr>
      <vt:lpstr>哲學家思考方式</vt:lpstr>
      <vt:lpstr>哲學家思考方式</vt:lpstr>
      <vt:lpstr>哲學家思考方式</vt:lpstr>
      <vt:lpstr>哲學家思考方式</vt:lpstr>
      <vt:lpstr>哲學家思考方式</vt:lpstr>
      <vt:lpstr>哲學家思考方式</vt:lpstr>
      <vt:lpstr>哲學家思考方式</vt:lpstr>
      <vt:lpstr>蘇格拉底的名言佳句</vt:lpstr>
      <vt:lpstr>蘇格拉底的名言佳句</vt:lpstr>
      <vt:lpstr>蘇格拉底對後世的貢獻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你也是蘇格拉底</dc:title>
  <dc:creator>user</dc:creator>
  <cp:lastModifiedBy>Administrator</cp:lastModifiedBy>
  <cp:revision>89</cp:revision>
  <dcterms:created xsi:type="dcterms:W3CDTF">2018-11-20T07:05:50Z</dcterms:created>
  <dcterms:modified xsi:type="dcterms:W3CDTF">2018-12-18T00:50:49Z</dcterms:modified>
</cp:coreProperties>
</file>